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63" r:id="rId3"/>
    <p:sldId id="261" r:id="rId4"/>
    <p:sldId id="257" r:id="rId5"/>
    <p:sldId id="272" r:id="rId6"/>
    <p:sldId id="258" r:id="rId7"/>
    <p:sldId id="259" r:id="rId8"/>
    <p:sldId id="266" r:id="rId9"/>
    <p:sldId id="267" r:id="rId10"/>
    <p:sldId id="268" r:id="rId11"/>
    <p:sldId id="269" r:id="rId12"/>
    <p:sldId id="260" r:id="rId13"/>
    <p:sldId id="264" r:id="rId14"/>
    <p:sldId id="27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C9EF7113-F672-9844-AF5B-62FC3D44EF93}" type="datetimeFigureOut">
              <a:rPr lang="en-US" smtClean="0"/>
              <a:pPr/>
              <a:t>2/5/2024</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4DA59474-18EE-C44A-A393-32FAA983876D}"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634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EF7113-F672-9844-AF5B-62FC3D44EF93}" type="datetimeFigureOut">
              <a:rPr lang="en-US" smtClean="0"/>
              <a:pPr/>
              <a:t>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A59474-18EE-C44A-A393-32FAA983876D}" type="slidenum">
              <a:rPr lang="en-US" smtClean="0"/>
              <a:pPr/>
              <a:t>‹#›</a:t>
            </a:fld>
            <a:endParaRPr lang="en-US"/>
          </a:p>
        </p:txBody>
      </p:sp>
    </p:spTree>
    <p:extLst>
      <p:ext uri="{BB962C8B-B14F-4D97-AF65-F5344CB8AC3E}">
        <p14:creationId xmlns:p14="http://schemas.microsoft.com/office/powerpoint/2010/main" val="895924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EF7113-F672-9844-AF5B-62FC3D44EF93}" type="datetimeFigureOut">
              <a:rPr lang="en-US" smtClean="0"/>
              <a:pPr/>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59474-18EE-C44A-A393-32FAA983876D}"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0118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EF7113-F672-9844-AF5B-62FC3D44EF93}" type="datetimeFigureOut">
              <a:rPr lang="en-US" smtClean="0"/>
              <a:pPr/>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59474-18EE-C44A-A393-32FAA983876D}"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833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EF7113-F672-9844-AF5B-62FC3D44EF93}" type="datetimeFigureOut">
              <a:rPr lang="en-US" smtClean="0"/>
              <a:pPr/>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59474-18EE-C44A-A393-32FAA983876D}" type="slidenum">
              <a:rPr lang="en-US" smtClean="0"/>
              <a:pPr/>
              <a:t>‹#›</a:t>
            </a:fld>
            <a:endParaRPr lang="en-US"/>
          </a:p>
        </p:txBody>
      </p:sp>
    </p:spTree>
    <p:extLst>
      <p:ext uri="{BB962C8B-B14F-4D97-AF65-F5344CB8AC3E}">
        <p14:creationId xmlns:p14="http://schemas.microsoft.com/office/powerpoint/2010/main" val="3708361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EF7113-F672-9844-AF5B-62FC3D44EF93}" type="datetimeFigureOut">
              <a:rPr lang="en-US" smtClean="0"/>
              <a:pPr/>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59474-18EE-C44A-A393-32FAA983876D}"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1734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EF7113-F672-9844-AF5B-62FC3D44EF93}" type="datetimeFigureOut">
              <a:rPr lang="en-US" smtClean="0"/>
              <a:pPr/>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59474-18EE-C44A-A393-32FAA983876D}"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5206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EF7113-F672-9844-AF5B-62FC3D44EF93}" type="datetimeFigureOut">
              <a:rPr lang="en-US" smtClean="0"/>
              <a:pPr/>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59474-18EE-C44A-A393-32FAA983876D}"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2690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EF7113-F672-9844-AF5B-62FC3D44EF93}" type="datetimeFigureOut">
              <a:rPr lang="en-US" smtClean="0"/>
              <a:pPr/>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59474-18EE-C44A-A393-32FAA983876D}"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9835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EF7113-F672-9844-AF5B-62FC3D44EF93}" type="datetimeFigureOut">
              <a:rPr lang="en-US" smtClean="0"/>
              <a:pPr/>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59474-18EE-C44A-A393-32FAA983876D}" type="slidenum">
              <a:rPr lang="en-US" smtClean="0"/>
              <a:pPr/>
              <a:t>‹#›</a:t>
            </a:fld>
            <a:endParaRPr lang="en-US"/>
          </a:p>
        </p:txBody>
      </p:sp>
    </p:spTree>
    <p:extLst>
      <p:ext uri="{BB962C8B-B14F-4D97-AF65-F5344CB8AC3E}">
        <p14:creationId xmlns:p14="http://schemas.microsoft.com/office/powerpoint/2010/main" val="2698086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EF7113-F672-9844-AF5B-62FC3D44EF93}" type="datetimeFigureOut">
              <a:rPr lang="en-US" smtClean="0"/>
              <a:pPr/>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59474-18EE-C44A-A393-32FAA983876D}"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3090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9EF7113-F672-9844-AF5B-62FC3D44EF93}" type="datetimeFigureOut">
              <a:rPr lang="en-US" smtClean="0"/>
              <a:pPr/>
              <a:t>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A59474-18EE-C44A-A393-32FAA983876D}" type="slidenum">
              <a:rPr lang="en-US" smtClean="0"/>
              <a:pPr/>
              <a:t>‹#›</a:t>
            </a:fld>
            <a:endParaRPr lang="en-US"/>
          </a:p>
        </p:txBody>
      </p:sp>
    </p:spTree>
    <p:extLst>
      <p:ext uri="{BB962C8B-B14F-4D97-AF65-F5344CB8AC3E}">
        <p14:creationId xmlns:p14="http://schemas.microsoft.com/office/powerpoint/2010/main" val="599478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9EF7113-F672-9844-AF5B-62FC3D44EF93}" type="datetimeFigureOut">
              <a:rPr lang="en-US" smtClean="0"/>
              <a:pPr/>
              <a:t>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A59474-18EE-C44A-A393-32FAA983876D}"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5697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9EF7113-F672-9844-AF5B-62FC3D44EF93}" type="datetimeFigureOut">
              <a:rPr lang="en-US" smtClean="0"/>
              <a:pPr/>
              <a:t>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A59474-18EE-C44A-A393-32FAA983876D}"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7284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EF7113-F672-9844-AF5B-62FC3D44EF93}" type="datetimeFigureOut">
              <a:rPr lang="en-US" smtClean="0"/>
              <a:pPr/>
              <a:t>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A59474-18EE-C44A-A393-32FAA983876D}" type="slidenum">
              <a:rPr lang="en-US" smtClean="0"/>
              <a:pPr/>
              <a:t>‹#›</a:t>
            </a:fld>
            <a:endParaRPr lang="en-US"/>
          </a:p>
        </p:txBody>
      </p:sp>
    </p:spTree>
    <p:extLst>
      <p:ext uri="{BB962C8B-B14F-4D97-AF65-F5344CB8AC3E}">
        <p14:creationId xmlns:p14="http://schemas.microsoft.com/office/powerpoint/2010/main" val="2989256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EF7113-F672-9844-AF5B-62FC3D44EF93}" type="datetimeFigureOut">
              <a:rPr lang="en-US" smtClean="0"/>
              <a:pPr/>
              <a:t>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A59474-18EE-C44A-A393-32FAA983876D}"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5337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EF7113-F672-9844-AF5B-62FC3D44EF93}" type="datetimeFigureOut">
              <a:rPr lang="en-US" smtClean="0"/>
              <a:pPr/>
              <a:t>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A59474-18EE-C44A-A393-32FAA983876D}" type="slidenum">
              <a:rPr lang="en-US" smtClean="0"/>
              <a:pPr/>
              <a:t>‹#›</a:t>
            </a:fld>
            <a:endParaRPr lang="en-US"/>
          </a:p>
        </p:txBody>
      </p:sp>
    </p:spTree>
    <p:extLst>
      <p:ext uri="{BB962C8B-B14F-4D97-AF65-F5344CB8AC3E}">
        <p14:creationId xmlns:p14="http://schemas.microsoft.com/office/powerpoint/2010/main" val="1630895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9EF7113-F672-9844-AF5B-62FC3D44EF93}" type="datetimeFigureOut">
              <a:rPr lang="en-US" smtClean="0"/>
              <a:pPr/>
              <a:t>2/5/2024</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DA59474-18EE-C44A-A393-32FAA983876D}" type="slidenum">
              <a:rPr lang="en-US" smtClean="0"/>
              <a:pPr/>
              <a:t>‹#›</a:t>
            </a:fld>
            <a:endParaRPr lang="en-US"/>
          </a:p>
        </p:txBody>
      </p:sp>
    </p:spTree>
    <p:extLst>
      <p:ext uri="{BB962C8B-B14F-4D97-AF65-F5344CB8AC3E}">
        <p14:creationId xmlns:p14="http://schemas.microsoft.com/office/powerpoint/2010/main" val="949471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hyperlink" Target="http://www.biographyonline.net/royalty/robert-bruce.html"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www.biographyonline.net/politicians/indian/gandhi.html"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m/search?safe=active&amp;client=safari&amp;rls=en&amp;q=define+life&amp;sa=X&amp;ei=afFvUoPtDNGQyQHPo4DIBw&amp;ved=0CC4Q_SowAA" TargetMode="External"/><Relationship Id="rId2" Type="http://schemas.openxmlformats.org/officeDocument/2006/relationships/hyperlink" Target="http://www.google.com/search?safe=active&amp;client=safari&amp;rls=en&amp;q=define+life+history&amp;sa=X&amp;ei=afFvUoPtDNGQyQHPo4DIBw&amp;ved=0CC0Q_SowAA" TargetMode="External"/><Relationship Id="rId1" Type="http://schemas.openxmlformats.org/officeDocument/2006/relationships/slideLayout" Target="../slideLayouts/slideLayout7.xml"/><Relationship Id="rId4" Type="http://schemas.openxmlformats.org/officeDocument/2006/relationships/hyperlink" Target="http://www.google.com/search?safe=active&amp;client=safari&amp;rls=en&amp;q=define+memoir&amp;sa=X&amp;ei=afFvUoPtDNGQyQHPo4DIBw&amp;ved=0CC8Q_SowAA"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269843" y="793816"/>
            <a:ext cx="6916106" cy="5307224"/>
          </a:xfrm>
          <a:prstGeom prst="roundRect">
            <a:avLst/>
          </a:prstGeom>
          <a:solidFill>
            <a:schemeClr val="bg1"/>
          </a:solidFill>
          <a:ln w="5715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269843" y="1156703"/>
            <a:ext cx="6666673" cy="4678203"/>
          </a:xfrm>
          <a:prstGeom prst="rect">
            <a:avLst/>
          </a:prstGeom>
          <a:noFill/>
        </p:spPr>
        <p:txBody>
          <a:bodyPr wrap="square" rtlCol="0">
            <a:spAutoFit/>
          </a:bodyPr>
          <a:lstStyle/>
          <a:p>
            <a:pPr algn="ctr"/>
            <a:r>
              <a:rPr lang="en-US" sz="4800" b="1" dirty="0" smtClean="0">
                <a:solidFill>
                  <a:schemeClr val="bg2">
                    <a:lumMod val="25000"/>
                  </a:schemeClr>
                </a:solidFill>
                <a:latin typeface="American Typewriter"/>
                <a:cs typeface="American Typewriter"/>
              </a:rPr>
              <a:t>Writing A Biography</a:t>
            </a:r>
          </a:p>
          <a:p>
            <a:pPr algn="ctr"/>
            <a:endParaRPr lang="en-US" dirty="0">
              <a:latin typeface="American Typewriter"/>
              <a:cs typeface="American Typewriter"/>
            </a:endParaRPr>
          </a:p>
          <a:p>
            <a:pPr marL="285750" indent="-285750">
              <a:buFont typeface="Arial"/>
              <a:buChar char="•"/>
            </a:pPr>
            <a:r>
              <a:rPr lang="en-US" sz="4000" b="1" dirty="0" smtClean="0">
                <a:solidFill>
                  <a:schemeClr val="tx2">
                    <a:lumMod val="75000"/>
                  </a:schemeClr>
                </a:solidFill>
                <a:latin typeface="Arial Rounded MT Bold" panose="020F0704030504030204" pitchFamily="34" charset="0"/>
                <a:cs typeface="American Typewriter"/>
              </a:rPr>
              <a:t>Purpose</a:t>
            </a:r>
          </a:p>
          <a:p>
            <a:pPr marL="285750" indent="-285750">
              <a:buFont typeface="Arial"/>
              <a:buChar char="•"/>
            </a:pPr>
            <a:r>
              <a:rPr lang="en-US" sz="4000" b="1" dirty="0" smtClean="0">
                <a:solidFill>
                  <a:schemeClr val="tx2">
                    <a:lumMod val="75000"/>
                  </a:schemeClr>
                </a:solidFill>
                <a:latin typeface="Arial Rounded MT Bold" panose="020F0704030504030204" pitchFamily="34" charset="0"/>
                <a:cs typeface="American Typewriter"/>
              </a:rPr>
              <a:t>Structure</a:t>
            </a:r>
          </a:p>
          <a:p>
            <a:pPr marL="285750" indent="-285750">
              <a:buFont typeface="Arial"/>
              <a:buChar char="•"/>
            </a:pPr>
            <a:r>
              <a:rPr lang="en-US" sz="4000" b="1" dirty="0" smtClean="0">
                <a:solidFill>
                  <a:schemeClr val="tx2">
                    <a:lumMod val="75000"/>
                  </a:schemeClr>
                </a:solidFill>
                <a:latin typeface="Arial Rounded MT Bold" panose="020F0704030504030204" pitchFamily="34" charset="0"/>
                <a:cs typeface="American Typewriter"/>
              </a:rPr>
              <a:t>Content</a:t>
            </a:r>
          </a:p>
          <a:p>
            <a:pPr marL="285750" indent="-285750">
              <a:buFont typeface="Arial"/>
              <a:buChar char="•"/>
            </a:pPr>
            <a:r>
              <a:rPr lang="en-US" sz="4000" b="1" dirty="0" smtClean="0">
                <a:solidFill>
                  <a:schemeClr val="tx2">
                    <a:lumMod val="75000"/>
                  </a:schemeClr>
                </a:solidFill>
                <a:latin typeface="Arial Rounded MT Bold" panose="020F0704030504030204" pitchFamily="34" charset="0"/>
                <a:cs typeface="American Typewriter"/>
              </a:rPr>
              <a:t>Drafting</a:t>
            </a:r>
          </a:p>
          <a:p>
            <a:pPr algn="ctr"/>
            <a:endParaRPr lang="en-US" sz="2400" dirty="0" smtClean="0"/>
          </a:p>
          <a:p>
            <a:pPr algn="ctr"/>
            <a:r>
              <a:rPr lang="en-US" sz="2400" dirty="0" smtClean="0">
                <a:latin typeface="Apple Casual"/>
                <a:cs typeface="Apple Casual"/>
              </a:rPr>
              <a:t>Created by </a:t>
            </a:r>
          </a:p>
          <a:p>
            <a:pPr algn="ctr"/>
            <a:r>
              <a:rPr lang="en-US" sz="2400" dirty="0" smtClean="0">
                <a:latin typeface="Apple Casual"/>
                <a:cs typeface="Apple Casual"/>
              </a:rPr>
              <a:t>© Susan Powers 2013 </a:t>
            </a:r>
            <a:endParaRPr lang="en-US" sz="2400" dirty="0">
              <a:latin typeface="Apple Casual"/>
              <a:cs typeface="Apple Casual"/>
            </a:endParaRPr>
          </a:p>
        </p:txBody>
      </p:sp>
      <p:pic>
        <p:nvPicPr>
          <p:cNvPr id="3" name="Picture 2" descr="girl-holding-big-yellow-penci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857188" y="3571518"/>
            <a:ext cx="2158655" cy="3105919"/>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16904062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012061127"/>
              </p:ext>
            </p:extLst>
          </p:nvPr>
        </p:nvGraphicFramePr>
        <p:xfrm>
          <a:off x="330281" y="194949"/>
          <a:ext cx="4658387" cy="6640384"/>
        </p:xfrm>
        <a:graphic>
          <a:graphicData uri="http://schemas.openxmlformats.org/presentationml/2006/ole">
            <mc:AlternateContent xmlns:mc="http://schemas.openxmlformats.org/markup-compatibility/2006">
              <mc:Choice xmlns:v="urn:schemas-microsoft-com:vml" Requires="v">
                <p:oleObj spid="_x0000_s2075" name="Document" r:id="rId3" imgW="5486198" imgH="8178499" progId="Word.Document.12">
                  <p:embed/>
                </p:oleObj>
              </mc:Choice>
              <mc:Fallback>
                <p:oleObj name="Document" r:id="rId3" imgW="5486198" imgH="8178499" progId="Word.Document.12">
                  <p:embed/>
                  <p:pic>
                    <p:nvPicPr>
                      <p:cNvPr id="0"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281" y="194949"/>
                        <a:ext cx="4658387" cy="66403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Cloud Callout 3"/>
          <p:cNvSpPr/>
          <p:nvPr/>
        </p:nvSpPr>
        <p:spPr>
          <a:xfrm>
            <a:off x="4988668" y="194949"/>
            <a:ext cx="3628122" cy="5080420"/>
          </a:xfrm>
          <a:prstGeom prst="cloudCallout">
            <a:avLst>
              <a:gd name="adj1" fmla="val 35417"/>
              <a:gd name="adj2" fmla="val 55218"/>
            </a:avLst>
          </a:prstGeom>
          <a:noFill/>
          <a:ln>
            <a:solidFill>
              <a:schemeClr val="tx1"/>
            </a:solidFill>
          </a:ln>
          <a:effectLst>
            <a:outerShdw blurRad="152400" dist="317500" dir="5400000" sx="90000" sy="-19000"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988668" y="5738153"/>
            <a:ext cx="3628122" cy="923330"/>
          </a:xfrm>
          <a:prstGeom prst="rect">
            <a:avLst/>
          </a:prstGeom>
          <a:noFill/>
          <a:ln>
            <a:solidFill>
              <a:srgbClr val="000000"/>
            </a:solidFill>
          </a:ln>
        </p:spPr>
        <p:txBody>
          <a:bodyPr wrap="square" rtlCol="0">
            <a:spAutoFit/>
          </a:bodyPr>
          <a:lstStyle/>
          <a:p>
            <a:r>
              <a:rPr lang="en-US" dirty="0" smtClean="0"/>
              <a:t>What do you notice about the structure of the biography of William Wallace?</a:t>
            </a:r>
            <a:endParaRPr lang="en-US" dirty="0"/>
          </a:p>
        </p:txBody>
      </p:sp>
    </p:spTree>
    <p:extLst>
      <p:ext uri="{BB962C8B-B14F-4D97-AF65-F5344CB8AC3E}">
        <p14:creationId xmlns:p14="http://schemas.microsoft.com/office/powerpoint/2010/main" val="33381057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0" y="110115"/>
            <a:ext cx="4384925" cy="5078314"/>
          </a:xfrm>
          <a:prstGeom prst="rect">
            <a:avLst/>
          </a:prstGeom>
        </p:spPr>
        <p:txBody>
          <a:bodyPr wrap="square">
            <a:spAutoFit/>
          </a:bodyPr>
          <a:lstStyle/>
          <a:p>
            <a:r>
              <a:rPr lang="en-US" dirty="0" smtClean="0"/>
              <a:t>Finally</a:t>
            </a:r>
            <a:r>
              <a:rPr lang="en-US" dirty="0"/>
              <a:t>, in August 1305, John  </a:t>
            </a:r>
            <a:r>
              <a:rPr lang="en-US" dirty="0" err="1"/>
              <a:t>Menteith</a:t>
            </a:r>
            <a:r>
              <a:rPr lang="en-US" dirty="0"/>
              <a:t>, a Scottish knight loyal to Edward I betrayed William Wallace and had him arrested for treason. William Wallace was brought to London where he was given a short trial and sentenced to death. When he was charged with treason he replied, </a:t>
            </a:r>
          </a:p>
          <a:p>
            <a:r>
              <a:rPr lang="en-US" b="1" dirty="0"/>
              <a:t>"I could not be a traitor to Edward, for I was never his subject."</a:t>
            </a:r>
            <a:endParaRPr lang="en-US" dirty="0"/>
          </a:p>
          <a:p>
            <a:r>
              <a:rPr lang="en-US" dirty="0"/>
              <a:t>At the time, treason implied a long drawn out execution of being hung, drawn and quartered. Wallace's ripped off limbs were displayed in different parts of England as warning to other rebellious </a:t>
            </a:r>
            <a:r>
              <a:rPr lang="en-US" dirty="0" err="1"/>
              <a:t>Scots.But</a:t>
            </a:r>
            <a:r>
              <a:rPr lang="en-US" dirty="0"/>
              <a:t>, his legend only grew after his death, becoming a symbol of a rebel leader. His cause was later taken up by </a:t>
            </a:r>
            <a:r>
              <a:rPr lang="en-US" b="1" dirty="0"/>
              <a:t>Scottish </a:t>
            </a:r>
            <a:r>
              <a:rPr lang="en-US" b="1" dirty="0">
                <a:hlinkClick r:id="rId2"/>
              </a:rPr>
              <a:t>King Robert the Bruce</a:t>
            </a:r>
            <a:r>
              <a:rPr lang="en-US" dirty="0"/>
              <a:t>, who finally led Scotland to victory.</a:t>
            </a:r>
          </a:p>
        </p:txBody>
      </p:sp>
      <p:sp>
        <p:nvSpPr>
          <p:cNvPr id="3" name="Rectangle 2"/>
          <p:cNvSpPr/>
          <p:nvPr/>
        </p:nvSpPr>
        <p:spPr>
          <a:xfrm>
            <a:off x="0" y="36166"/>
            <a:ext cx="4572000" cy="6740308"/>
          </a:xfrm>
          <a:prstGeom prst="rect">
            <a:avLst/>
          </a:prstGeom>
        </p:spPr>
        <p:txBody>
          <a:bodyPr>
            <a:spAutoFit/>
          </a:bodyPr>
          <a:lstStyle/>
          <a:p>
            <a:r>
              <a:rPr lang="en-US" dirty="0"/>
              <a:t>Bridge. Though outnumbered, the Scottish armies defeated the English. Five thousand English were killed including one of the hated King’s men. It is said the Bridge at </a:t>
            </a:r>
            <a:r>
              <a:rPr lang="en-US" dirty="0" err="1"/>
              <a:t>Stirling</a:t>
            </a:r>
            <a:r>
              <a:rPr lang="en-US" dirty="0"/>
              <a:t> collapsed as the English forces were coming through the narrow gap.</a:t>
            </a:r>
          </a:p>
          <a:p>
            <a:r>
              <a:rPr lang="en-US" dirty="0"/>
              <a:t>Motivated by his success, William Wallace led raids into Northern England to torment Edward. The price on Wallace's head grew and the English later invaded Scotland to find and defeat Wallace. A year after the Battle of </a:t>
            </a:r>
            <a:r>
              <a:rPr lang="en-US" dirty="0" err="1"/>
              <a:t>Stirling</a:t>
            </a:r>
            <a:r>
              <a:rPr lang="en-US" dirty="0"/>
              <a:t> Bridge, Wallace lost the Battle of Falkirk, when English archers helped to defeat the Scottish rebels. However, Wallace escaped and for the next seven years he lived as an outlaw, always on the run from Edward I.</a:t>
            </a:r>
          </a:p>
          <a:p>
            <a:r>
              <a:rPr lang="en-US" dirty="0"/>
              <a:t>Eventually, though only a knight, Wallace was made Commander of the Army of the Kingdom of Scotland. It was unusual at the time, for a knight to have so much influence and power. William Wallace became known throughout Europe, and he even travelled to France to seek an alliance with the French against King Edward I.</a:t>
            </a:r>
          </a:p>
        </p:txBody>
      </p:sp>
      <p:sp>
        <p:nvSpPr>
          <p:cNvPr id="4" name="TextBox 3"/>
          <p:cNvSpPr txBox="1"/>
          <p:nvPr/>
        </p:nvSpPr>
        <p:spPr>
          <a:xfrm>
            <a:off x="4572000" y="6420983"/>
            <a:ext cx="4203519" cy="276999"/>
          </a:xfrm>
          <a:prstGeom prst="rect">
            <a:avLst/>
          </a:prstGeom>
          <a:noFill/>
        </p:spPr>
        <p:txBody>
          <a:bodyPr wrap="square" rtlCol="0">
            <a:spAutoFit/>
          </a:bodyPr>
          <a:lstStyle/>
          <a:p>
            <a:r>
              <a:rPr lang="en-US" sz="1200" dirty="0" smtClean="0"/>
              <a:t>Taken From Wikipedia and amended for educational purposes. </a:t>
            </a:r>
            <a:endParaRPr lang="en-US" sz="1200" dirty="0"/>
          </a:p>
        </p:txBody>
      </p:sp>
    </p:spTree>
    <p:extLst>
      <p:ext uri="{BB962C8B-B14F-4D97-AF65-F5344CB8AC3E}">
        <p14:creationId xmlns:p14="http://schemas.microsoft.com/office/powerpoint/2010/main" val="38486039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p:cNvSpPr/>
          <p:nvPr/>
        </p:nvSpPr>
        <p:spPr>
          <a:xfrm>
            <a:off x="307474" y="1684420"/>
            <a:ext cx="2860842" cy="3850106"/>
          </a:xfrm>
          <a:prstGeom prst="triangle">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3302000" y="1684420"/>
            <a:ext cx="2633579" cy="3850106"/>
          </a:xfrm>
          <a:prstGeom prst="rect">
            <a:avLst/>
          </a:prstGeom>
          <a:solidFill>
            <a:srgbClr val="FFFF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p:cNvSpPr/>
          <p:nvPr/>
        </p:nvSpPr>
        <p:spPr>
          <a:xfrm>
            <a:off x="6082632" y="1564105"/>
            <a:ext cx="2727157" cy="4090737"/>
          </a:xfrm>
          <a:prstGeom prst="ellipse">
            <a:avLst/>
          </a:prstGeom>
          <a:solidFill>
            <a:srgbClr val="FFFFFF"/>
          </a:soli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07474" y="815474"/>
            <a:ext cx="8502315" cy="748631"/>
          </a:xfrm>
          <a:prstGeom prst="rect">
            <a:avLst/>
          </a:prstGeom>
          <a:solidFill>
            <a:srgbClr val="FFFFFF"/>
          </a:solidFill>
          <a:ln w="28575" cmpd="sng">
            <a:solidFill>
              <a:schemeClr val="accent4">
                <a:lumMod val="60000"/>
                <a:lumOff val="40000"/>
              </a:schemeClr>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07474" y="5775158"/>
            <a:ext cx="8502315" cy="935789"/>
          </a:xfrm>
          <a:prstGeom prst="rect">
            <a:avLst/>
          </a:prstGeom>
          <a:solidFill>
            <a:srgbClr val="FFFFFF"/>
          </a:solidFill>
          <a:ln w="28575" cmpd="sng">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a:off x="574842" y="125359"/>
            <a:ext cx="7914106" cy="621632"/>
          </a:xfrm>
          <a:prstGeom prst="rightArrow">
            <a:avLst/>
          </a:prstGeom>
          <a:solidFill>
            <a:schemeClr val="accent3">
              <a:lumMod val="40000"/>
              <a:lumOff val="60000"/>
            </a:schemeClr>
          </a:solidFill>
          <a:ln>
            <a:solidFill>
              <a:srgbClr val="00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574842" y="196234"/>
            <a:ext cx="7633369" cy="461665"/>
          </a:xfrm>
          <a:prstGeom prst="rect">
            <a:avLst/>
          </a:prstGeom>
          <a:noFill/>
        </p:spPr>
        <p:txBody>
          <a:bodyPr wrap="square" rtlCol="0">
            <a:spAutoFit/>
          </a:bodyPr>
          <a:lstStyle/>
          <a:p>
            <a:pPr algn="ctr"/>
            <a:r>
              <a:rPr lang="en-US" sz="2400" dirty="0" smtClean="0"/>
              <a:t>Sequencing: in order of events/time</a:t>
            </a:r>
            <a:endParaRPr lang="en-US" sz="2400" dirty="0"/>
          </a:p>
        </p:txBody>
      </p:sp>
      <p:sp>
        <p:nvSpPr>
          <p:cNvPr id="9" name="TextBox 8"/>
          <p:cNvSpPr txBox="1"/>
          <p:nvPr/>
        </p:nvSpPr>
        <p:spPr>
          <a:xfrm>
            <a:off x="681789" y="3920016"/>
            <a:ext cx="2198032" cy="584775"/>
          </a:xfrm>
          <a:prstGeom prst="rect">
            <a:avLst/>
          </a:prstGeom>
          <a:noFill/>
        </p:spPr>
        <p:txBody>
          <a:bodyPr wrap="square" rtlCol="0">
            <a:spAutoFit/>
          </a:bodyPr>
          <a:lstStyle/>
          <a:p>
            <a:pPr algn="ctr"/>
            <a:r>
              <a:rPr lang="en-US" sz="3200" dirty="0" smtClean="0"/>
              <a:t>Beginning: </a:t>
            </a:r>
            <a:endParaRPr lang="en-US" sz="3200" dirty="0"/>
          </a:p>
        </p:txBody>
      </p:sp>
      <p:sp>
        <p:nvSpPr>
          <p:cNvPr id="10" name="TextBox 9"/>
          <p:cNvSpPr txBox="1"/>
          <p:nvPr/>
        </p:nvSpPr>
        <p:spPr>
          <a:xfrm>
            <a:off x="3585034" y="3317085"/>
            <a:ext cx="2040818" cy="584775"/>
          </a:xfrm>
          <a:prstGeom prst="rect">
            <a:avLst/>
          </a:prstGeom>
          <a:noFill/>
        </p:spPr>
        <p:txBody>
          <a:bodyPr wrap="square" rtlCol="0">
            <a:spAutoFit/>
          </a:bodyPr>
          <a:lstStyle/>
          <a:p>
            <a:pPr algn="ctr"/>
            <a:r>
              <a:rPr lang="en-US" sz="3200" dirty="0" smtClean="0"/>
              <a:t>Middle: </a:t>
            </a:r>
            <a:endParaRPr lang="en-US" sz="3200" dirty="0"/>
          </a:p>
        </p:txBody>
      </p:sp>
      <p:sp>
        <p:nvSpPr>
          <p:cNvPr id="11" name="TextBox 10"/>
          <p:cNvSpPr txBox="1"/>
          <p:nvPr/>
        </p:nvSpPr>
        <p:spPr>
          <a:xfrm>
            <a:off x="307473" y="5820519"/>
            <a:ext cx="2353839" cy="584775"/>
          </a:xfrm>
          <a:prstGeom prst="rect">
            <a:avLst/>
          </a:prstGeom>
          <a:noFill/>
        </p:spPr>
        <p:txBody>
          <a:bodyPr wrap="square" rtlCol="0">
            <a:spAutoFit/>
          </a:bodyPr>
          <a:lstStyle/>
          <a:p>
            <a:r>
              <a:rPr lang="en-US" sz="3200" dirty="0" smtClean="0"/>
              <a:t>Conclusion</a:t>
            </a:r>
            <a:endParaRPr lang="en-US" sz="3200" dirty="0"/>
          </a:p>
        </p:txBody>
      </p:sp>
      <p:sp>
        <p:nvSpPr>
          <p:cNvPr id="12" name="TextBox 11"/>
          <p:cNvSpPr txBox="1"/>
          <p:nvPr/>
        </p:nvSpPr>
        <p:spPr>
          <a:xfrm>
            <a:off x="6603100" y="3299581"/>
            <a:ext cx="1686220" cy="646331"/>
          </a:xfrm>
          <a:prstGeom prst="rect">
            <a:avLst/>
          </a:prstGeom>
          <a:noFill/>
        </p:spPr>
        <p:txBody>
          <a:bodyPr wrap="square" rtlCol="0">
            <a:spAutoFit/>
          </a:bodyPr>
          <a:lstStyle/>
          <a:p>
            <a:pPr algn="ctr"/>
            <a:r>
              <a:rPr lang="en-US" sz="3600" dirty="0" smtClean="0"/>
              <a:t>End</a:t>
            </a:r>
            <a:r>
              <a:rPr lang="en-US" dirty="0" smtClean="0"/>
              <a:t>:</a:t>
            </a:r>
            <a:endParaRPr lang="en-US" dirty="0"/>
          </a:p>
        </p:txBody>
      </p:sp>
      <p:sp>
        <p:nvSpPr>
          <p:cNvPr id="13" name="TextBox 12"/>
          <p:cNvSpPr txBox="1"/>
          <p:nvPr/>
        </p:nvSpPr>
        <p:spPr>
          <a:xfrm>
            <a:off x="307474" y="815474"/>
            <a:ext cx="3297972" cy="461665"/>
          </a:xfrm>
          <a:prstGeom prst="rect">
            <a:avLst/>
          </a:prstGeom>
          <a:noFill/>
        </p:spPr>
        <p:txBody>
          <a:bodyPr wrap="square" rtlCol="0">
            <a:spAutoFit/>
          </a:bodyPr>
          <a:lstStyle/>
          <a:p>
            <a:r>
              <a:rPr lang="en-US" sz="2400" dirty="0" smtClean="0"/>
              <a:t>Introduction:</a:t>
            </a:r>
            <a:endParaRPr lang="en-US" sz="2400" dirty="0"/>
          </a:p>
        </p:txBody>
      </p:sp>
    </p:spTree>
    <p:extLst>
      <p:ext uri="{BB962C8B-B14F-4D97-AF65-F5344CB8AC3E}">
        <p14:creationId xmlns:p14="http://schemas.microsoft.com/office/powerpoint/2010/main" val="3811182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406" y="181443"/>
            <a:ext cx="8707492" cy="2831544"/>
          </a:xfrm>
          <a:prstGeom prst="rect">
            <a:avLst/>
          </a:prstGeom>
          <a:ln>
            <a:noFill/>
          </a:ln>
        </p:spPr>
        <p:txBody>
          <a:bodyPr wrap="square">
            <a:spAutoFit/>
          </a:bodyPr>
          <a:lstStyle/>
          <a:p>
            <a:r>
              <a:rPr lang="en-US" sz="2000" b="1" u="sng" dirty="0"/>
              <a:t>Famous Revolutionaries</a:t>
            </a:r>
          </a:p>
          <a:p>
            <a:endParaRPr lang="en-US" sz="2400" b="1" dirty="0"/>
          </a:p>
          <a:p>
            <a:pPr marL="285750" indent="-285750">
              <a:buFont typeface="Arial"/>
              <a:buChar char="•"/>
            </a:pPr>
            <a:r>
              <a:rPr lang="en-US" sz="2400" b="1" dirty="0"/>
              <a:t>Spartacus (c. 109–71 BC)</a:t>
            </a:r>
            <a:r>
              <a:rPr lang="en-US" sz="2400" dirty="0"/>
              <a:t> </a:t>
            </a:r>
            <a:r>
              <a:rPr lang="en-US" sz="2000" dirty="0"/>
              <a:t>One of the slave leaders who led a major revolt against the Roman empire, in the Third Servile War. Spartacus has become symbolic of revolutionary leaders fighting </a:t>
            </a:r>
            <a:r>
              <a:rPr lang="en-US" sz="2400" dirty="0"/>
              <a:t>oppression</a:t>
            </a:r>
            <a:r>
              <a:rPr lang="en-US" sz="2400" dirty="0" smtClean="0"/>
              <a:t>.</a:t>
            </a:r>
          </a:p>
          <a:p>
            <a:pPr marL="285750" indent="-285750">
              <a:buFont typeface="Arial"/>
              <a:buChar char="•"/>
            </a:pPr>
            <a:r>
              <a:rPr lang="en-US" sz="2400" b="1" dirty="0" smtClean="0"/>
              <a:t>Susan B. Anthony (1820-1906</a:t>
            </a:r>
            <a:r>
              <a:rPr lang="en-US" sz="2400" dirty="0" smtClean="0"/>
              <a:t>) – American political activist.</a:t>
            </a:r>
          </a:p>
          <a:p>
            <a:endParaRPr lang="en-US" sz="2400" dirty="0"/>
          </a:p>
          <a:p>
            <a:endParaRPr lang="en-US" dirty="0"/>
          </a:p>
        </p:txBody>
      </p:sp>
      <p:sp>
        <p:nvSpPr>
          <p:cNvPr id="3" name="Rectangle 2"/>
          <p:cNvSpPr/>
          <p:nvPr/>
        </p:nvSpPr>
        <p:spPr>
          <a:xfrm>
            <a:off x="5396831" y="2853599"/>
            <a:ext cx="3492067" cy="3662541"/>
          </a:xfrm>
          <a:prstGeom prst="rect">
            <a:avLst/>
          </a:prstGeom>
          <a:ln>
            <a:solidFill>
              <a:srgbClr val="000000"/>
            </a:solidFill>
          </a:ln>
        </p:spPr>
        <p:txBody>
          <a:bodyPr wrap="square">
            <a:spAutoFit/>
          </a:bodyPr>
          <a:lstStyle/>
          <a:p>
            <a:r>
              <a:rPr lang="en-US" sz="2000" b="1" u="sng" dirty="0"/>
              <a:t>Peaceful </a:t>
            </a:r>
            <a:r>
              <a:rPr lang="en-US" sz="2000" b="1" u="sng" dirty="0" smtClean="0"/>
              <a:t>Revolutionaries</a:t>
            </a:r>
          </a:p>
          <a:p>
            <a:endParaRPr lang="en-US" sz="2000" b="1" dirty="0"/>
          </a:p>
          <a:p>
            <a:pPr marL="285750" indent="-285750">
              <a:buFont typeface="Arial"/>
              <a:buChar char="•"/>
            </a:pPr>
            <a:r>
              <a:rPr lang="en-US" sz="2400" b="1" dirty="0" smtClean="0"/>
              <a:t>Mahatma </a:t>
            </a:r>
            <a:r>
              <a:rPr lang="en-US" sz="2400" b="1" dirty="0" err="1" smtClean="0"/>
              <a:t>Ghandi</a:t>
            </a:r>
            <a:r>
              <a:rPr lang="en-US" sz="2400" b="1" dirty="0" smtClean="0"/>
              <a:t> </a:t>
            </a:r>
            <a:r>
              <a:rPr lang="en-US" sz="2000" b="1" dirty="0" smtClean="0"/>
              <a:t>(1869-1948) – Indian nationalist and politician. </a:t>
            </a:r>
          </a:p>
          <a:p>
            <a:pPr marL="285750" indent="-285750">
              <a:buFont typeface="Arial"/>
              <a:buChar char="•"/>
            </a:pPr>
            <a:r>
              <a:rPr lang="en-US" sz="2400" b="1" dirty="0" smtClean="0"/>
              <a:t>Jesus Christ (c.585BC -30AD) </a:t>
            </a:r>
            <a:r>
              <a:rPr lang="en-US" sz="2000" b="1" dirty="0" smtClean="0"/>
              <a:t> </a:t>
            </a:r>
          </a:p>
          <a:p>
            <a:r>
              <a:rPr lang="en-US" sz="2000" b="1" dirty="0" smtClean="0"/>
              <a:t>- Spiritual leader who change religion across the world and introduced Christianity.</a:t>
            </a:r>
            <a:endParaRPr lang="en-US" sz="2000" b="1" dirty="0"/>
          </a:p>
          <a:p>
            <a:endParaRPr lang="en-US" sz="2000" b="1" dirty="0">
              <a:hlinkClick r:id="rId2"/>
            </a:endParaRPr>
          </a:p>
        </p:txBody>
      </p:sp>
      <p:sp>
        <p:nvSpPr>
          <p:cNvPr id="4" name="Rectangle 3"/>
          <p:cNvSpPr/>
          <p:nvPr/>
        </p:nvSpPr>
        <p:spPr>
          <a:xfrm>
            <a:off x="181406" y="3175262"/>
            <a:ext cx="4988667" cy="3424748"/>
          </a:xfrm>
          <a:prstGeom prst="rect">
            <a:avLst/>
          </a:prstGeom>
          <a:solidFill>
            <a:srgbClr val="FFFFFF"/>
          </a:solidFill>
          <a:ln>
            <a:solidFill>
              <a:schemeClr val="tx1"/>
            </a:solidFill>
            <a:prstDash val="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81406" y="3220623"/>
            <a:ext cx="4988667" cy="3046988"/>
          </a:xfrm>
          <a:prstGeom prst="rect">
            <a:avLst/>
          </a:prstGeom>
          <a:noFill/>
        </p:spPr>
        <p:txBody>
          <a:bodyPr wrap="square" rtlCol="0">
            <a:spAutoFit/>
          </a:bodyPr>
          <a:lstStyle/>
          <a:p>
            <a:pPr marL="342900" indent="-342900">
              <a:buFont typeface="Arial"/>
              <a:buChar char="•"/>
            </a:pPr>
            <a:r>
              <a:rPr lang="en-US" sz="2400" dirty="0" smtClean="0"/>
              <a:t>Select a revolutionary who interests you.</a:t>
            </a:r>
          </a:p>
          <a:p>
            <a:pPr marL="342900" indent="-342900">
              <a:buFont typeface="Arial"/>
              <a:buChar char="•"/>
            </a:pPr>
            <a:r>
              <a:rPr lang="en-US" sz="2400" dirty="0" smtClean="0"/>
              <a:t>Research important facts about this subject’s life, </a:t>
            </a:r>
          </a:p>
          <a:p>
            <a:pPr marL="342900" indent="-342900">
              <a:buFont typeface="Arial"/>
              <a:buChar char="•"/>
            </a:pPr>
            <a:r>
              <a:rPr lang="en-US" sz="2400" dirty="0"/>
              <a:t>T</a:t>
            </a:r>
            <a:r>
              <a:rPr lang="en-US" sz="2400" dirty="0" smtClean="0"/>
              <a:t>hen plan and draft a biography about your subject using the strategies and instruction you have just learned.</a:t>
            </a:r>
            <a:endParaRPr lang="en-US" sz="2400" dirty="0"/>
          </a:p>
        </p:txBody>
      </p:sp>
    </p:spTree>
    <p:extLst>
      <p:ext uri="{BB962C8B-B14F-4D97-AF65-F5344CB8AC3E}">
        <p14:creationId xmlns:p14="http://schemas.microsoft.com/office/powerpoint/2010/main" val="3143394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Point Star 1"/>
          <p:cNvSpPr/>
          <p:nvPr/>
        </p:nvSpPr>
        <p:spPr>
          <a:xfrm>
            <a:off x="7524771" y="1"/>
            <a:ext cx="571504" cy="375050"/>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p:nvSpPr>
        <p:spPr>
          <a:xfrm>
            <a:off x="380971" y="0"/>
            <a:ext cx="8286808" cy="830997"/>
          </a:xfrm>
          <a:prstGeom prst="rect">
            <a:avLst/>
          </a:prstGeom>
          <a:noFill/>
        </p:spPr>
        <p:txBody>
          <a:bodyPr wrap="square" rtlCol="0">
            <a:spAutoFit/>
          </a:bodyPr>
          <a:lstStyle/>
          <a:p>
            <a:pPr algn="ctr"/>
            <a:r>
              <a:rPr lang="en-GB" sz="4800" dirty="0" smtClean="0">
                <a:latin typeface="LuckeyBubbleLetters" pitchFamily="2" charset="0"/>
                <a:ea typeface="LuckeyBubbleLetters" pitchFamily="2" charset="0"/>
              </a:rPr>
              <a:t> </a:t>
            </a:r>
            <a:endParaRPr lang="en-GB" sz="2800" dirty="0">
              <a:latin typeface="LuckeyBubbleLetters" pitchFamily="2" charset="0"/>
              <a:ea typeface="LuckeyBubbleLetters" pitchFamily="2" charset="0"/>
            </a:endParaRPr>
          </a:p>
        </p:txBody>
      </p:sp>
      <p:sp>
        <p:nvSpPr>
          <p:cNvPr id="13" name="TextBox 12"/>
          <p:cNvSpPr txBox="1"/>
          <p:nvPr/>
        </p:nvSpPr>
        <p:spPr>
          <a:xfrm>
            <a:off x="3236971" y="1346524"/>
            <a:ext cx="2574807" cy="707886"/>
          </a:xfrm>
          <a:prstGeom prst="rect">
            <a:avLst/>
          </a:prstGeom>
          <a:noFill/>
        </p:spPr>
        <p:txBody>
          <a:bodyPr wrap="none" rtlCol="0">
            <a:spAutoFit/>
          </a:bodyPr>
          <a:lstStyle/>
          <a:p>
            <a:r>
              <a:rPr lang="en-US" sz="4000" dirty="0" smtClean="0"/>
              <a:t>Home work</a:t>
            </a:r>
            <a:endParaRPr lang="en-US" sz="4000" dirty="0"/>
          </a:p>
        </p:txBody>
      </p:sp>
      <p:sp>
        <p:nvSpPr>
          <p:cNvPr id="19" name="TextBox 18"/>
          <p:cNvSpPr txBox="1"/>
          <p:nvPr/>
        </p:nvSpPr>
        <p:spPr>
          <a:xfrm>
            <a:off x="954415" y="2827165"/>
            <a:ext cx="7392408" cy="1077218"/>
          </a:xfrm>
          <a:prstGeom prst="rect">
            <a:avLst/>
          </a:prstGeom>
          <a:noFill/>
        </p:spPr>
        <p:txBody>
          <a:bodyPr wrap="none" rtlCol="0">
            <a:spAutoFit/>
          </a:bodyPr>
          <a:lstStyle/>
          <a:p>
            <a:r>
              <a:rPr lang="en-US" sz="3200" dirty="0" smtClean="0"/>
              <a:t>Write about your role model in life . It can be</a:t>
            </a:r>
            <a:br>
              <a:rPr lang="en-US" sz="3200" dirty="0" smtClean="0"/>
            </a:br>
            <a:r>
              <a:rPr lang="en-US" sz="3200" dirty="0" smtClean="0"/>
              <a:t> a celebrity or a relative of yours. </a:t>
            </a:r>
            <a:endParaRPr lang="en-US"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8163" y="1519589"/>
            <a:ext cx="8027219" cy="4524315"/>
          </a:xfrm>
          <a:prstGeom prst="rect">
            <a:avLst/>
          </a:prstGeom>
          <a:noFill/>
        </p:spPr>
        <p:txBody>
          <a:bodyPr wrap="square" rtlCol="0">
            <a:spAutoFit/>
          </a:bodyPr>
          <a:lstStyle/>
          <a:p>
            <a:pPr marL="457200" indent="-457200">
              <a:buFont typeface="Arial"/>
              <a:buChar char="•"/>
            </a:pPr>
            <a:r>
              <a:rPr lang="en-US" sz="3200" b="1" dirty="0" smtClean="0">
                <a:solidFill>
                  <a:srgbClr val="FF0000"/>
                </a:solidFill>
              </a:rPr>
              <a:t>I can explain verbally </a:t>
            </a:r>
            <a:r>
              <a:rPr lang="en-US" sz="3200" dirty="0" smtClean="0"/>
              <a:t>what a biography is and the purpose it serves. </a:t>
            </a:r>
            <a:r>
              <a:rPr lang="en-US" sz="3200" b="1" dirty="0" smtClean="0">
                <a:solidFill>
                  <a:srgbClr val="FF0000"/>
                </a:solidFill>
              </a:rPr>
              <a:t>I can write a plan </a:t>
            </a:r>
            <a:r>
              <a:rPr lang="en-US" sz="3200" dirty="0" smtClean="0"/>
              <a:t>of my own biography, </a:t>
            </a:r>
            <a:r>
              <a:rPr lang="en-US" sz="3200" b="1" dirty="0" smtClean="0">
                <a:solidFill>
                  <a:srgbClr val="FF0000"/>
                </a:solidFill>
              </a:rPr>
              <a:t>using the planner </a:t>
            </a:r>
            <a:r>
              <a:rPr lang="en-US" sz="3200" dirty="0" smtClean="0"/>
              <a:t>to help me.</a:t>
            </a:r>
          </a:p>
          <a:p>
            <a:pPr marL="457200" indent="-457200">
              <a:buFont typeface="Arial"/>
              <a:buChar char="•"/>
            </a:pPr>
            <a:r>
              <a:rPr lang="en-US" sz="3200" b="1" dirty="0" smtClean="0">
                <a:solidFill>
                  <a:srgbClr val="FF0000"/>
                </a:solidFill>
              </a:rPr>
              <a:t>I can write a draft </a:t>
            </a:r>
            <a:r>
              <a:rPr lang="en-US" sz="3200" dirty="0" smtClean="0"/>
              <a:t>of my biography, </a:t>
            </a:r>
            <a:r>
              <a:rPr lang="en-US" sz="3200" b="1" dirty="0" smtClean="0">
                <a:solidFill>
                  <a:srgbClr val="FF0000"/>
                </a:solidFill>
              </a:rPr>
              <a:t>using the correct structure </a:t>
            </a:r>
            <a:r>
              <a:rPr lang="en-US" sz="3200" dirty="0" smtClean="0"/>
              <a:t>and </a:t>
            </a:r>
            <a:r>
              <a:rPr lang="en-US" sz="3200" b="1" dirty="0" smtClean="0">
                <a:solidFill>
                  <a:srgbClr val="FF0000"/>
                </a:solidFill>
              </a:rPr>
              <a:t>using 5</a:t>
            </a:r>
            <a:r>
              <a:rPr lang="en-US" sz="3200" b="1" baseline="30000" dirty="0" smtClean="0">
                <a:solidFill>
                  <a:srgbClr val="FF0000"/>
                </a:solidFill>
              </a:rPr>
              <a:t>th</a:t>
            </a:r>
            <a:r>
              <a:rPr lang="en-US" sz="3200" b="1" dirty="0" smtClean="0">
                <a:solidFill>
                  <a:srgbClr val="FF0000"/>
                </a:solidFill>
              </a:rPr>
              <a:t> grade transitions properly.</a:t>
            </a:r>
          </a:p>
          <a:p>
            <a:pPr algn="ctr"/>
            <a:endParaRPr lang="en-US" sz="3200" dirty="0"/>
          </a:p>
          <a:p>
            <a:pPr algn="ctr"/>
            <a:endParaRPr lang="en-US" sz="3200" dirty="0" smtClean="0"/>
          </a:p>
        </p:txBody>
      </p:sp>
      <p:sp>
        <p:nvSpPr>
          <p:cNvPr id="4" name="TextBox 3"/>
          <p:cNvSpPr txBox="1"/>
          <p:nvPr/>
        </p:nvSpPr>
        <p:spPr>
          <a:xfrm>
            <a:off x="657597" y="1027065"/>
            <a:ext cx="6439916" cy="461665"/>
          </a:xfrm>
          <a:prstGeom prst="rect">
            <a:avLst/>
          </a:prstGeom>
          <a:noFill/>
        </p:spPr>
        <p:txBody>
          <a:bodyPr wrap="square" rtlCol="0">
            <a:spAutoFit/>
          </a:bodyPr>
          <a:lstStyle/>
          <a:p>
            <a:r>
              <a:rPr lang="en-US" sz="2400" u="sng" dirty="0" smtClean="0"/>
              <a:t>Learning Goal:</a:t>
            </a:r>
            <a:endParaRPr lang="en-US" sz="2400" u="sng" dirty="0"/>
          </a:p>
        </p:txBody>
      </p:sp>
    </p:spTree>
    <p:extLst>
      <p:ext uri="{BB962C8B-B14F-4D97-AF65-F5344CB8AC3E}">
        <p14:creationId xmlns:p14="http://schemas.microsoft.com/office/powerpoint/2010/main" val="34404281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5624" y="1632994"/>
            <a:ext cx="7392297" cy="3323987"/>
          </a:xfrm>
          <a:prstGeom prst="rect">
            <a:avLst/>
          </a:prstGeom>
          <a:ln>
            <a:solidFill>
              <a:srgbClr val="000000"/>
            </a:solidFill>
          </a:ln>
        </p:spPr>
        <p:txBody>
          <a:bodyPr wrap="square">
            <a:spAutoFit/>
          </a:bodyPr>
          <a:lstStyle/>
          <a:p>
            <a:r>
              <a:rPr lang="en-US" sz="2400" b="1" dirty="0" err="1"/>
              <a:t>bi·og·ra·phy</a:t>
            </a:r>
            <a:endParaRPr lang="en-US" sz="2400" b="1" dirty="0"/>
          </a:p>
          <a:p>
            <a:r>
              <a:rPr lang="en-US" sz="2400" b="1" dirty="0" err="1"/>
              <a:t>bīˈägrəfē</a:t>
            </a:r>
            <a:r>
              <a:rPr lang="en-US" sz="2400" b="1" dirty="0"/>
              <a:t>/</a:t>
            </a:r>
          </a:p>
          <a:p>
            <a:r>
              <a:rPr lang="en-US" sz="2400" b="1" i="1" dirty="0"/>
              <a:t>noun</a:t>
            </a:r>
            <a:endParaRPr lang="en-US" sz="2400" b="1" dirty="0"/>
          </a:p>
          <a:p>
            <a:r>
              <a:rPr lang="en-US" sz="2400" b="1" dirty="0"/>
              <a:t>noun: biography; plural noun: biographies</a:t>
            </a:r>
          </a:p>
          <a:p>
            <a:r>
              <a:rPr lang="en-US" sz="2400" b="1" dirty="0"/>
              <a:t>1.  an account of someone's life written by someone else. </a:t>
            </a:r>
          </a:p>
          <a:p>
            <a:r>
              <a:rPr lang="en-US" sz="2400" b="1" i="1" dirty="0"/>
              <a:t>synonyms:	</a:t>
            </a:r>
            <a:r>
              <a:rPr lang="en-US" sz="2400" b="1" dirty="0"/>
              <a:t>life story, </a:t>
            </a:r>
            <a:r>
              <a:rPr lang="en-US" sz="2400" b="1" dirty="0">
                <a:hlinkClick r:id="rId2"/>
              </a:rPr>
              <a:t>life history, </a:t>
            </a:r>
            <a:r>
              <a:rPr lang="en-US" sz="2400" b="1" dirty="0">
                <a:hlinkClick r:id="rId3"/>
              </a:rPr>
              <a:t>life, </a:t>
            </a:r>
            <a:r>
              <a:rPr lang="en-US" sz="2400" b="1" dirty="0">
                <a:hlinkClick r:id="rId4"/>
              </a:rPr>
              <a:t>memoir;	</a:t>
            </a:r>
            <a:endParaRPr lang="en-US" sz="2400" b="1" dirty="0" smtClean="0">
              <a:hlinkClick r:id="rId4"/>
            </a:endParaRPr>
          </a:p>
          <a:p>
            <a:pPr marL="285750" indent="-285750">
              <a:buFont typeface="Arial"/>
              <a:buChar char="•"/>
            </a:pPr>
            <a:endParaRPr lang="en-US" dirty="0"/>
          </a:p>
        </p:txBody>
      </p:sp>
      <p:sp>
        <p:nvSpPr>
          <p:cNvPr id="3" name="TextBox 2"/>
          <p:cNvSpPr txBox="1"/>
          <p:nvPr/>
        </p:nvSpPr>
        <p:spPr>
          <a:xfrm>
            <a:off x="317461" y="521650"/>
            <a:ext cx="8480734" cy="523220"/>
          </a:xfrm>
          <a:prstGeom prst="rect">
            <a:avLst/>
          </a:prstGeom>
          <a:noFill/>
        </p:spPr>
        <p:txBody>
          <a:bodyPr wrap="square" rtlCol="0">
            <a:spAutoFit/>
          </a:bodyPr>
          <a:lstStyle/>
          <a:p>
            <a:pPr algn="ctr"/>
            <a:r>
              <a:rPr lang="en-US" sz="2800" dirty="0" smtClean="0"/>
              <a:t>Form: </a:t>
            </a:r>
            <a:r>
              <a:rPr lang="en-US" sz="2800" i="1" dirty="0" smtClean="0"/>
              <a:t>What IS </a:t>
            </a:r>
            <a:r>
              <a:rPr lang="en-US" sz="2800" dirty="0" smtClean="0"/>
              <a:t>a BIOGRAPHY?</a:t>
            </a:r>
            <a:endParaRPr lang="en-US" sz="2800" dirty="0"/>
          </a:p>
        </p:txBody>
      </p:sp>
      <p:sp>
        <p:nvSpPr>
          <p:cNvPr id="4" name="TextBox 3"/>
          <p:cNvSpPr txBox="1"/>
          <p:nvPr/>
        </p:nvSpPr>
        <p:spPr>
          <a:xfrm>
            <a:off x="5646264" y="5122558"/>
            <a:ext cx="3151931" cy="369332"/>
          </a:xfrm>
          <a:prstGeom prst="rect">
            <a:avLst/>
          </a:prstGeom>
          <a:noFill/>
        </p:spPr>
        <p:txBody>
          <a:bodyPr wrap="square" rtlCol="0">
            <a:spAutoFit/>
          </a:bodyPr>
          <a:lstStyle/>
          <a:p>
            <a:r>
              <a:rPr lang="en-US" dirty="0" smtClean="0"/>
              <a:t>From Wikipedia</a:t>
            </a:r>
            <a:endParaRPr lang="en-US" dirty="0"/>
          </a:p>
        </p:txBody>
      </p:sp>
    </p:spTree>
    <p:extLst>
      <p:ext uri="{BB962C8B-B14F-4D97-AF65-F5344CB8AC3E}">
        <p14:creationId xmlns:p14="http://schemas.microsoft.com/office/powerpoint/2010/main" val="388150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5" dur="500"/>
                                        <p:tgtEl>
                                          <p:spTgt spid="2">
                                            <p:txEl>
                                              <p:pRg st="1" end="1"/>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8" dur="500"/>
                                        <p:tgtEl>
                                          <p:spTgt spid="2">
                                            <p:txEl>
                                              <p:pRg st="2" end="2"/>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1" dur="500"/>
                                        <p:tgtEl>
                                          <p:spTgt spid="2">
                                            <p:txEl>
                                              <p:pRg st="3" end="3"/>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4" dur="500"/>
                                        <p:tgtEl>
                                          <p:spTgt spid="2">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xit" presetSubtype="10" fill="hold" nodeType="clickEffect">
                                  <p:stCondLst>
                                    <p:cond delay="0"/>
                                  </p:stCondLst>
                                  <p:childTnLst>
                                    <p:animEffect transition="out" filter="blinds(horizontal)">
                                      <p:cBhvr>
                                        <p:cTn id="28" dur="500"/>
                                        <p:tgtEl>
                                          <p:spTgt spid="2">
                                            <p:txEl>
                                              <p:pRg st="5" end="5"/>
                                            </p:txEl>
                                          </p:spTgt>
                                        </p:tgtEl>
                                      </p:cBhvr>
                                    </p:animEffect>
                                    <p:set>
                                      <p:cBhvr>
                                        <p:cTn id="29" dur="1" fill="hold">
                                          <p:stCondLst>
                                            <p:cond delay="499"/>
                                          </p:stCondLst>
                                        </p:cTn>
                                        <p:tgtEl>
                                          <p:spTgt spid="2">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83391" y="863907"/>
            <a:ext cx="6032309" cy="1384995"/>
          </a:xfrm>
          <a:prstGeom prst="rect">
            <a:avLst/>
          </a:prstGeom>
          <a:noFill/>
        </p:spPr>
        <p:txBody>
          <a:bodyPr wrap="square" rtlCol="0">
            <a:spAutoFit/>
          </a:bodyPr>
          <a:lstStyle/>
          <a:p>
            <a:r>
              <a:rPr lang="en-US" sz="2800" b="1" dirty="0" smtClean="0">
                <a:solidFill>
                  <a:schemeClr val="accent4">
                    <a:lumMod val="50000"/>
                  </a:schemeClr>
                </a:solidFill>
              </a:rPr>
              <a:t>What is the </a:t>
            </a:r>
            <a:r>
              <a:rPr lang="en-US" sz="2800" b="1" dirty="0" smtClean="0">
                <a:solidFill>
                  <a:schemeClr val="accent4">
                    <a:lumMod val="50000"/>
                  </a:schemeClr>
                </a:solidFill>
              </a:rPr>
              <a:t>author’s  </a:t>
            </a:r>
            <a:r>
              <a:rPr lang="en-US" sz="2800" b="1" dirty="0" smtClean="0">
                <a:solidFill>
                  <a:schemeClr val="accent4">
                    <a:lumMod val="50000"/>
                  </a:schemeClr>
                </a:solidFill>
              </a:rPr>
              <a:t>purpose?</a:t>
            </a:r>
          </a:p>
          <a:p>
            <a:endParaRPr lang="en-US" sz="2800" b="1" dirty="0">
              <a:solidFill>
                <a:schemeClr val="accent4">
                  <a:lumMod val="50000"/>
                </a:schemeClr>
              </a:solidFill>
            </a:endParaRPr>
          </a:p>
          <a:p>
            <a:r>
              <a:rPr lang="en-US" sz="2800" b="1" dirty="0" smtClean="0">
                <a:solidFill>
                  <a:schemeClr val="accent4">
                    <a:lumMod val="50000"/>
                  </a:schemeClr>
                </a:solidFill>
              </a:rPr>
              <a:t>What purpose do biographies serve</a:t>
            </a:r>
            <a:r>
              <a:rPr lang="en-US" sz="2800" b="1" dirty="0" smtClean="0">
                <a:solidFill>
                  <a:schemeClr val="accent4">
                    <a:lumMod val="50000"/>
                  </a:schemeClr>
                </a:solidFill>
              </a:rPr>
              <a:t>?</a:t>
            </a:r>
            <a:endParaRPr lang="en-US" sz="2800" b="1" dirty="0">
              <a:solidFill>
                <a:schemeClr val="accent4">
                  <a:lumMod val="50000"/>
                </a:schemeClr>
              </a:solidFill>
            </a:endParaRPr>
          </a:p>
        </p:txBody>
      </p:sp>
      <p:sp>
        <p:nvSpPr>
          <p:cNvPr id="4" name="Cloud Callout 3"/>
          <p:cNvSpPr/>
          <p:nvPr/>
        </p:nvSpPr>
        <p:spPr>
          <a:xfrm>
            <a:off x="873457" y="612371"/>
            <a:ext cx="7055892" cy="2363475"/>
          </a:xfrm>
          <a:prstGeom prst="cloudCallout">
            <a:avLst>
              <a:gd name="adj1" fmla="val -28816"/>
              <a:gd name="adj2" fmla="val 114063"/>
            </a:avLst>
          </a:pr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autho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164" y="4106248"/>
            <a:ext cx="2308243" cy="2353326"/>
          </a:xfrm>
          <a:prstGeom prst="rect">
            <a:avLst/>
          </a:prstGeom>
        </p:spPr>
      </p:pic>
      <p:sp>
        <p:nvSpPr>
          <p:cNvPr id="6" name="TextBox 5"/>
          <p:cNvSpPr txBox="1"/>
          <p:nvPr/>
        </p:nvSpPr>
        <p:spPr>
          <a:xfrm>
            <a:off x="4162271" y="3316686"/>
            <a:ext cx="3548757" cy="2800767"/>
          </a:xfrm>
          <a:prstGeom prst="rect">
            <a:avLst/>
          </a:prstGeom>
          <a:noFill/>
        </p:spPr>
        <p:txBody>
          <a:bodyPr wrap="square" rtlCol="0">
            <a:spAutoFit/>
          </a:bodyPr>
          <a:lstStyle/>
          <a:p>
            <a:pPr marL="285750" indent="-285750">
              <a:buFont typeface="Arial"/>
              <a:buChar char="•"/>
            </a:pPr>
            <a:r>
              <a:rPr lang="en-US" sz="4400" dirty="0" smtClean="0">
                <a:solidFill>
                  <a:schemeClr val="accent4">
                    <a:lumMod val="50000"/>
                  </a:schemeClr>
                </a:solidFill>
              </a:rPr>
              <a:t>To inform</a:t>
            </a:r>
          </a:p>
          <a:p>
            <a:pPr marL="285750" indent="-285750">
              <a:buFont typeface="Arial"/>
              <a:buChar char="•"/>
            </a:pPr>
            <a:r>
              <a:rPr lang="en-US" sz="4400" dirty="0" smtClean="0">
                <a:solidFill>
                  <a:schemeClr val="accent4">
                    <a:lumMod val="50000"/>
                  </a:schemeClr>
                </a:solidFill>
              </a:rPr>
              <a:t>To entertain</a:t>
            </a:r>
          </a:p>
          <a:p>
            <a:pPr marL="285750" indent="-285750">
              <a:buFont typeface="Arial"/>
              <a:buChar char="•"/>
            </a:pPr>
            <a:r>
              <a:rPr lang="en-US" sz="4400" dirty="0" smtClean="0">
                <a:solidFill>
                  <a:schemeClr val="accent4">
                    <a:lumMod val="50000"/>
                  </a:schemeClr>
                </a:solidFill>
              </a:rPr>
              <a:t>To educate</a:t>
            </a:r>
          </a:p>
          <a:p>
            <a:endParaRPr lang="en-US" sz="4400" dirty="0"/>
          </a:p>
        </p:txBody>
      </p:sp>
      <p:sp>
        <p:nvSpPr>
          <p:cNvPr id="7" name="TextBox 6"/>
          <p:cNvSpPr txBox="1"/>
          <p:nvPr/>
        </p:nvSpPr>
        <p:spPr>
          <a:xfrm>
            <a:off x="408164" y="272165"/>
            <a:ext cx="4217691" cy="369332"/>
          </a:xfrm>
          <a:prstGeom prst="rect">
            <a:avLst/>
          </a:prstGeom>
          <a:noFill/>
        </p:spPr>
        <p:txBody>
          <a:bodyPr wrap="square" rtlCol="0">
            <a:spAutoFit/>
          </a:bodyPr>
          <a:lstStyle/>
          <a:p>
            <a:r>
              <a:rPr lang="en-US" dirty="0" smtClean="0"/>
              <a:t>Function:</a:t>
            </a:r>
            <a:endParaRPr lang="en-US" dirty="0"/>
          </a:p>
        </p:txBody>
      </p:sp>
    </p:spTree>
    <p:extLst>
      <p:ext uri="{BB962C8B-B14F-4D97-AF65-F5344CB8AC3E}">
        <p14:creationId xmlns:p14="http://schemas.microsoft.com/office/powerpoint/2010/main" val="182220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ircle(in)">
                                      <p:cBhvr>
                                        <p:cTn id="17"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935629"/>
            <a:ext cx="3950249" cy="830997"/>
          </a:xfrm>
          <a:prstGeom prst="rect">
            <a:avLst/>
          </a:prstGeom>
          <a:noFill/>
        </p:spPr>
        <p:txBody>
          <a:bodyPr wrap="none" rtlCol="0">
            <a:spAutoFit/>
          </a:bodyPr>
          <a:lstStyle/>
          <a:p>
            <a:r>
              <a:rPr lang="en-US" sz="4800" b="1" dirty="0" smtClean="0">
                <a:solidFill>
                  <a:schemeClr val="accent4">
                    <a:lumMod val="50000"/>
                  </a:schemeClr>
                </a:solidFill>
              </a:rPr>
              <a:t>Main Features</a:t>
            </a:r>
            <a:endParaRPr lang="en-US" sz="4800" b="1" dirty="0">
              <a:solidFill>
                <a:schemeClr val="accent4">
                  <a:lumMod val="50000"/>
                </a:schemeClr>
              </a:solidFill>
            </a:endParaRPr>
          </a:p>
        </p:txBody>
      </p:sp>
      <p:sp>
        <p:nvSpPr>
          <p:cNvPr id="3" name="TextBox 2"/>
          <p:cNvSpPr txBox="1"/>
          <p:nvPr/>
        </p:nvSpPr>
        <p:spPr>
          <a:xfrm>
            <a:off x="1351128" y="1883391"/>
            <a:ext cx="3945760" cy="3970318"/>
          </a:xfrm>
          <a:prstGeom prst="rect">
            <a:avLst/>
          </a:prstGeom>
          <a:noFill/>
        </p:spPr>
        <p:txBody>
          <a:bodyPr wrap="none" rtlCol="0">
            <a:spAutoFit/>
          </a:bodyPr>
          <a:lstStyle/>
          <a:p>
            <a:r>
              <a:rPr lang="en-US" sz="3600" dirty="0" smtClean="0"/>
              <a:t>Chronological order</a:t>
            </a:r>
          </a:p>
          <a:p>
            <a:r>
              <a:rPr lang="en-US" sz="3600" dirty="0" smtClean="0"/>
              <a:t>Third person</a:t>
            </a:r>
          </a:p>
          <a:p>
            <a:r>
              <a:rPr lang="en-US" sz="3600" dirty="0" smtClean="0"/>
              <a:t>Past tense forms</a:t>
            </a:r>
          </a:p>
          <a:p>
            <a:r>
              <a:rPr lang="en-US" sz="3600" dirty="0" smtClean="0"/>
              <a:t>Formal language</a:t>
            </a:r>
          </a:p>
          <a:p>
            <a:r>
              <a:rPr lang="en-US" sz="3600" dirty="0" smtClean="0"/>
              <a:t>Dates </a:t>
            </a:r>
          </a:p>
          <a:p>
            <a:r>
              <a:rPr lang="en-US" sz="3600" dirty="0" smtClean="0"/>
              <a:t>Main achievements</a:t>
            </a:r>
          </a:p>
          <a:p>
            <a:r>
              <a:rPr lang="en-US" sz="3600" dirty="0" smtClean="0"/>
              <a:t>Important life events</a:t>
            </a:r>
            <a:endParaRPr lang="en-US" sz="3600" dirty="0"/>
          </a:p>
        </p:txBody>
      </p:sp>
    </p:spTree>
    <p:extLst>
      <p:ext uri="{BB962C8B-B14F-4D97-AF65-F5344CB8AC3E}">
        <p14:creationId xmlns:p14="http://schemas.microsoft.com/office/powerpoint/2010/main" val="932537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2246" y="385568"/>
            <a:ext cx="6916106" cy="461665"/>
          </a:xfrm>
          <a:prstGeom prst="rect">
            <a:avLst/>
          </a:prstGeom>
          <a:noFill/>
        </p:spPr>
        <p:txBody>
          <a:bodyPr wrap="square" rtlCol="0">
            <a:spAutoFit/>
          </a:bodyPr>
          <a:lstStyle/>
          <a:p>
            <a:r>
              <a:rPr lang="en-US" sz="2400" b="1" u="sng" dirty="0" smtClean="0"/>
              <a:t>Form</a:t>
            </a:r>
            <a:r>
              <a:rPr lang="en-US" sz="2400" dirty="0" smtClean="0"/>
              <a:t>: What does a biography look like?</a:t>
            </a:r>
            <a:endParaRPr lang="en-US" sz="2400" dirty="0"/>
          </a:p>
        </p:txBody>
      </p:sp>
      <p:pic>
        <p:nvPicPr>
          <p:cNvPr id="5" name="Picture 4"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0873" y="4155776"/>
            <a:ext cx="3543300" cy="2298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kany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0610" y="450850"/>
            <a:ext cx="2324100" cy="3492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church.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6350" y="3674232"/>
            <a:ext cx="3289300" cy="29453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3195053" y="1096211"/>
            <a:ext cx="2446421" cy="1477328"/>
          </a:xfrm>
          <a:prstGeom prst="rect">
            <a:avLst/>
          </a:prstGeom>
          <a:noFill/>
        </p:spPr>
        <p:txBody>
          <a:bodyPr wrap="square" rtlCol="0">
            <a:spAutoFit/>
          </a:bodyPr>
          <a:lstStyle/>
          <a:p>
            <a:pPr marL="285750" indent="-285750">
              <a:buFont typeface="Arial"/>
              <a:buChar char="•"/>
            </a:pPr>
            <a:r>
              <a:rPr lang="en-US" dirty="0" smtClean="0"/>
              <a:t>Pop stars</a:t>
            </a:r>
          </a:p>
          <a:p>
            <a:pPr marL="285750" indent="-285750">
              <a:buFont typeface="Arial"/>
              <a:buChar char="•"/>
            </a:pPr>
            <a:r>
              <a:rPr lang="en-US" dirty="0" smtClean="0"/>
              <a:t>Politicians</a:t>
            </a:r>
          </a:p>
          <a:p>
            <a:pPr marL="285750" indent="-285750">
              <a:buFont typeface="Arial"/>
              <a:buChar char="•"/>
            </a:pPr>
            <a:r>
              <a:rPr lang="en-US" dirty="0" smtClean="0"/>
              <a:t>Heroes</a:t>
            </a:r>
          </a:p>
          <a:p>
            <a:pPr marL="285750" indent="-285750">
              <a:buFont typeface="Arial"/>
              <a:buChar char="•"/>
            </a:pPr>
            <a:r>
              <a:rPr lang="en-US" dirty="0" smtClean="0"/>
              <a:t>Historical figures</a:t>
            </a:r>
          </a:p>
          <a:p>
            <a:pPr marL="285750" indent="-285750">
              <a:buFont typeface="Arial"/>
              <a:buChar char="•"/>
            </a:pPr>
            <a:r>
              <a:rPr lang="en-US" dirty="0" smtClean="0"/>
              <a:t>Anyone</a:t>
            </a:r>
          </a:p>
        </p:txBody>
      </p:sp>
      <p:pic>
        <p:nvPicPr>
          <p:cNvPr id="8" name="Picture 7" descr="me.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6387" y="1096211"/>
            <a:ext cx="1799724" cy="23996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4120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edg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p:cTn id="12" dur="1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500"/>
                                        <p:tgtEl>
                                          <p:spTgt spid="7">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2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7">
                                            <p:txEl>
                                              <p:pRg st="2" end="2"/>
                                            </p:txEl>
                                          </p:spTgt>
                                        </p:tgtEl>
                                        <p:attrNameLst>
                                          <p:attrName>style.visibility</p:attrName>
                                        </p:attrNameLst>
                                      </p:cBhvr>
                                      <p:to>
                                        <p:strVal val="visible"/>
                                      </p:to>
                                    </p:set>
                                    <p:anim calcmode="lin" valueType="num">
                                      <p:cBhvr>
                                        <p:cTn id="34"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5"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36" dur="500"/>
                                        <p:tgtEl>
                                          <p:spTgt spid="7">
                                            <p:txEl>
                                              <p:pRg st="2" end="2"/>
                                            </p:txEl>
                                          </p:spTgt>
                                        </p:tgtEl>
                                      </p:cBhvr>
                                    </p:animEffect>
                                  </p:childTnLst>
                                </p:cTn>
                              </p:par>
                              <p:par>
                                <p:cTn id="37" presetID="53" presetClass="entr" presetSubtype="16" fill="hold" nodeType="with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anim calcmode="lin" valueType="num">
                                      <p:cBhvr>
                                        <p:cTn id="39"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41" dur="500"/>
                                        <p:tgtEl>
                                          <p:spTgt spid="7">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3" presetClass="entr" presetSubtype="0"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200"/>
                                        <p:tgtEl>
                                          <p:spTgt spid="3"/>
                                        </p:tgtEl>
                                      </p:cBhvr>
                                    </p:animEffect>
                                    <p:anim calcmode="lin" valueType="num">
                                      <p:cBhvr>
                                        <p:cTn id="47" dur="800" fill="hold"/>
                                        <p:tgtEl>
                                          <p:spTgt spid="3"/>
                                        </p:tgtEl>
                                        <p:attrNameLst>
                                          <p:attrName>ppt_x</p:attrName>
                                        </p:attrNameLst>
                                      </p:cBhvr>
                                      <p:tavLst>
                                        <p:tav tm="0">
                                          <p:val>
                                            <p:strVal val="#ppt_x"/>
                                          </p:val>
                                        </p:tav>
                                        <p:tav tm="100000">
                                          <p:val>
                                            <p:strVal val="#ppt_x"/>
                                          </p:val>
                                        </p:tav>
                                      </p:tavLst>
                                    </p:anim>
                                    <p:anim calcmode="lin" valueType="num">
                                      <p:cBhvr>
                                        <p:cTn id="48" dur="800" fill="hold"/>
                                        <p:tgtEl>
                                          <p:spTgt spid="3"/>
                                        </p:tgtEl>
                                        <p:attrNameLst>
                                          <p:attrName>ppt_y</p:attrName>
                                        </p:attrNameLst>
                                      </p:cBhvr>
                                      <p:tavLst>
                                        <p:tav tm="0">
                                          <p:val>
                                            <p:strVal val="#ppt_y+0.31"/>
                                          </p:val>
                                        </p:tav>
                                        <p:tav tm="100000">
                                          <p:val>
                                            <p:strVal val="#ppt_y+0.31"/>
                                          </p:val>
                                        </p:tav>
                                      </p:tavLst>
                                    </p:anim>
                                    <p:anim calcmode="lin" valueType="num">
                                      <p:cBhvr>
                                        <p:cTn id="49" dur="1200" decel="50000" fill="hold">
                                          <p:stCondLst>
                                            <p:cond delay="8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0" dur="1200" decel="50000" fill="hold">
                                          <p:stCondLst>
                                            <p:cond delay="8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nodeType="clickEffect">
                                  <p:stCondLst>
                                    <p:cond delay="0"/>
                                  </p:stCondLst>
                                  <p:childTnLst>
                                    <p:set>
                                      <p:cBhvr>
                                        <p:cTn id="54" dur="1" fill="hold">
                                          <p:stCondLst>
                                            <p:cond delay="0"/>
                                          </p:stCondLst>
                                        </p:cTn>
                                        <p:tgtEl>
                                          <p:spTgt spid="7">
                                            <p:txEl>
                                              <p:pRg st="4" end="4"/>
                                            </p:txEl>
                                          </p:spTgt>
                                        </p:tgtEl>
                                        <p:attrNameLst>
                                          <p:attrName>style.visibility</p:attrName>
                                        </p:attrNameLst>
                                      </p:cBhvr>
                                      <p:to>
                                        <p:strVal val="visible"/>
                                      </p:to>
                                    </p:set>
                                    <p:animEffect transition="in" filter="fade">
                                      <p:cBhvr>
                                        <p:cTn id="55" dur="2000"/>
                                        <p:tgtEl>
                                          <p:spTgt spid="7">
                                            <p:txEl>
                                              <p:pRg st="4" end="4"/>
                                            </p:txEl>
                                          </p:spTgt>
                                        </p:tgtEl>
                                      </p:cBhvr>
                                    </p:animEffect>
                                    <p:anim calcmode="lin" valueType="num">
                                      <p:cBhvr>
                                        <p:cTn id="56" dur="2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57" dur="1800" decel="100000" fill="hold"/>
                                        <p:tgtEl>
                                          <p:spTgt spid="7">
                                            <p:txEl>
                                              <p:pRg st="4" end="4"/>
                                            </p:txEl>
                                          </p:spTgt>
                                        </p:tgtEl>
                                        <p:attrNameLst>
                                          <p:attrName>ppt_y</p:attrName>
                                        </p:attrNameLst>
                                      </p:cBhvr>
                                      <p:tavLst>
                                        <p:tav tm="0">
                                          <p:val>
                                            <p:strVal val="#ppt_y+1"/>
                                          </p:val>
                                        </p:tav>
                                        <p:tav tm="100000">
                                          <p:val>
                                            <p:strVal val="#ppt_y-.03"/>
                                          </p:val>
                                        </p:tav>
                                      </p:tavLst>
                                    </p:anim>
                                    <p:anim calcmode="lin" valueType="num">
                                      <p:cBhvr>
                                        <p:cTn id="58" dur="200" accel="100000" fill="hold">
                                          <p:stCondLst>
                                            <p:cond delay="1800"/>
                                          </p:stCondLst>
                                        </p:cTn>
                                        <p:tgtEl>
                                          <p:spTgt spid="7">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16" fill="hold" nodeType="click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p:cTn id="63" dur="3000" fill="hold"/>
                                        <p:tgtEl>
                                          <p:spTgt spid="8"/>
                                        </p:tgtEl>
                                        <p:attrNameLst>
                                          <p:attrName>ppt_w</p:attrName>
                                        </p:attrNameLst>
                                      </p:cBhvr>
                                      <p:tavLst>
                                        <p:tav tm="0">
                                          <p:val>
                                            <p:fltVal val="0"/>
                                          </p:val>
                                        </p:tav>
                                        <p:tav tm="100000">
                                          <p:val>
                                            <p:strVal val="#ppt_w"/>
                                          </p:val>
                                        </p:tav>
                                      </p:tavLst>
                                    </p:anim>
                                    <p:anim calcmode="lin" valueType="num">
                                      <p:cBhvr>
                                        <p:cTn id="64" dur="3000" fill="hold"/>
                                        <p:tgtEl>
                                          <p:spTgt spid="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2" name="Applaus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87685" y="279717"/>
            <a:ext cx="2780632" cy="1384726"/>
          </a:xfrm>
          <a:prstGeom prst="roundRect">
            <a:avLst/>
          </a:prstGeom>
          <a:solidFill>
            <a:srgbClr val="FFFFFF"/>
          </a:solidFill>
          <a:ln w="38100" cmpd="sng">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ounded Rectangle 3"/>
          <p:cNvSpPr/>
          <p:nvPr/>
        </p:nvSpPr>
        <p:spPr>
          <a:xfrm>
            <a:off x="387685" y="1790103"/>
            <a:ext cx="2780632" cy="1630947"/>
          </a:xfrm>
          <a:prstGeom prst="roundRect">
            <a:avLst/>
          </a:prstGeom>
          <a:ln w="57150" cmpd="sng">
            <a:solidFill>
              <a:schemeClr val="accent4">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Rounded Rectangle 4"/>
          <p:cNvSpPr/>
          <p:nvPr/>
        </p:nvSpPr>
        <p:spPr>
          <a:xfrm>
            <a:off x="387685" y="3543204"/>
            <a:ext cx="2780632" cy="1630947"/>
          </a:xfrm>
          <a:prstGeom prst="roundRect">
            <a:avLst/>
          </a:prstGeom>
          <a:solidFill>
            <a:srgbClr val="FFFFFF"/>
          </a:solidFill>
          <a:ln w="38100" cmpd="sng">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387685" y="5354104"/>
            <a:ext cx="2780632" cy="902168"/>
          </a:xfrm>
          <a:prstGeom prst="roundRect">
            <a:avLst/>
          </a:prstGeom>
          <a:solidFill>
            <a:srgbClr val="FFFFFF"/>
          </a:solidFill>
          <a:ln w="57150" cmpd="sng">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87685" y="341003"/>
            <a:ext cx="2780632" cy="1323439"/>
          </a:xfrm>
          <a:prstGeom prst="rect">
            <a:avLst/>
          </a:prstGeom>
          <a:noFill/>
          <a:effectLst>
            <a:glow rad="101600">
              <a:srgbClr val="FFFF00">
                <a:alpha val="75000"/>
              </a:srgbClr>
            </a:glow>
          </a:effectLst>
        </p:spPr>
        <p:txBody>
          <a:bodyPr wrap="square" rtlCol="0">
            <a:spAutoFit/>
          </a:bodyPr>
          <a:lstStyle/>
          <a:p>
            <a:pPr algn="ctr"/>
            <a:r>
              <a:rPr lang="en-US" sz="2000" dirty="0" smtClean="0"/>
              <a:t>HOOK the reader by picking a title that sounds interesting and fun to read.</a:t>
            </a:r>
            <a:endParaRPr lang="en-US" sz="2000" dirty="0"/>
          </a:p>
        </p:txBody>
      </p:sp>
      <p:sp>
        <p:nvSpPr>
          <p:cNvPr id="7" name="TextBox 6"/>
          <p:cNvSpPr txBox="1"/>
          <p:nvPr/>
        </p:nvSpPr>
        <p:spPr>
          <a:xfrm>
            <a:off x="387685" y="1818288"/>
            <a:ext cx="2780632" cy="1323439"/>
          </a:xfrm>
          <a:prstGeom prst="rect">
            <a:avLst/>
          </a:prstGeom>
          <a:noFill/>
        </p:spPr>
        <p:txBody>
          <a:bodyPr wrap="square" rtlCol="0">
            <a:spAutoFit/>
          </a:bodyPr>
          <a:lstStyle/>
          <a:p>
            <a:pPr algn="ctr"/>
            <a:r>
              <a:rPr lang="en-US" sz="2000" dirty="0" smtClean="0"/>
              <a:t>GRAB the reader’s attention with a lead &amp; a main idea sentence that brings the subject to life.</a:t>
            </a:r>
            <a:endParaRPr lang="en-US" sz="2000" dirty="0"/>
          </a:p>
        </p:txBody>
      </p:sp>
      <p:sp>
        <p:nvSpPr>
          <p:cNvPr id="8" name="TextBox 7"/>
          <p:cNvSpPr txBox="1"/>
          <p:nvPr/>
        </p:nvSpPr>
        <p:spPr>
          <a:xfrm>
            <a:off x="387685" y="3729392"/>
            <a:ext cx="2780632" cy="1477328"/>
          </a:xfrm>
          <a:prstGeom prst="rect">
            <a:avLst/>
          </a:prstGeom>
          <a:noFill/>
        </p:spPr>
        <p:txBody>
          <a:bodyPr wrap="square" rtlCol="0">
            <a:spAutoFit/>
          </a:bodyPr>
          <a:lstStyle/>
          <a:p>
            <a:pPr algn="ctr"/>
            <a:r>
              <a:rPr lang="en-US" dirty="0" smtClean="0"/>
              <a:t>SOPHISTICATED Sentences: use </a:t>
            </a:r>
            <a:r>
              <a:rPr lang="en-US" err="1" smtClean="0"/>
              <a:t>transitions</a:t>
            </a:r>
            <a:r>
              <a:rPr lang="en-US" smtClean="0"/>
              <a:t>, phrases </a:t>
            </a:r>
            <a:r>
              <a:rPr lang="en-US" dirty="0" smtClean="0"/>
              <a:t>&amp; clauses when telling about your subject and their personal details</a:t>
            </a:r>
            <a:endParaRPr lang="en-US" dirty="0"/>
          </a:p>
        </p:txBody>
      </p:sp>
      <p:sp>
        <p:nvSpPr>
          <p:cNvPr id="9" name="TextBox 8"/>
          <p:cNvSpPr txBox="1"/>
          <p:nvPr/>
        </p:nvSpPr>
        <p:spPr>
          <a:xfrm>
            <a:off x="387685" y="5354104"/>
            <a:ext cx="2537488" cy="923330"/>
          </a:xfrm>
          <a:prstGeom prst="rect">
            <a:avLst/>
          </a:prstGeom>
          <a:noFill/>
        </p:spPr>
        <p:txBody>
          <a:bodyPr wrap="square" rtlCol="0">
            <a:spAutoFit/>
          </a:bodyPr>
          <a:lstStyle/>
          <a:p>
            <a:pPr algn="ctr"/>
            <a:r>
              <a:rPr lang="en-US" dirty="0" smtClean="0"/>
              <a:t>CONCLUSION: Connect your reader with </a:t>
            </a:r>
            <a:r>
              <a:rPr lang="en-US" smtClean="0"/>
              <a:t>the subject, </a:t>
            </a:r>
            <a:r>
              <a:rPr lang="en-US" dirty="0" smtClean="0"/>
              <a:t>to conclude.</a:t>
            </a:r>
            <a:endParaRPr lang="en-US" dirty="0"/>
          </a:p>
        </p:txBody>
      </p:sp>
      <p:sp>
        <p:nvSpPr>
          <p:cNvPr id="14" name="TextBox 13"/>
          <p:cNvSpPr txBox="1"/>
          <p:nvPr/>
        </p:nvSpPr>
        <p:spPr>
          <a:xfrm>
            <a:off x="4056591" y="703094"/>
            <a:ext cx="4875289" cy="646331"/>
          </a:xfrm>
          <a:prstGeom prst="rect">
            <a:avLst/>
          </a:prstGeom>
          <a:noFill/>
        </p:spPr>
        <p:txBody>
          <a:bodyPr wrap="square" rtlCol="0">
            <a:spAutoFit/>
          </a:bodyPr>
          <a:lstStyle/>
          <a:p>
            <a:pPr algn="ctr"/>
            <a:r>
              <a:rPr lang="en-US" dirty="0" smtClean="0"/>
              <a:t>The World’s First….</a:t>
            </a:r>
          </a:p>
          <a:p>
            <a:r>
              <a:rPr lang="en-US" dirty="0" smtClean="0"/>
              <a:t>A Dream, A Desire and Determination</a:t>
            </a:r>
            <a:endParaRPr lang="en-US" dirty="0"/>
          </a:p>
        </p:txBody>
      </p:sp>
      <p:sp>
        <p:nvSpPr>
          <p:cNvPr id="15" name="TextBox 14"/>
          <p:cNvSpPr txBox="1"/>
          <p:nvPr/>
        </p:nvSpPr>
        <p:spPr>
          <a:xfrm>
            <a:off x="3446715" y="2449488"/>
            <a:ext cx="4875289" cy="923330"/>
          </a:xfrm>
          <a:prstGeom prst="rect">
            <a:avLst/>
          </a:prstGeom>
          <a:noFill/>
          <a:ln w="57150" cmpd="sng">
            <a:solidFill>
              <a:schemeClr val="tx2">
                <a:lumMod val="75000"/>
                <a:lumOff val="25000"/>
              </a:schemeClr>
            </a:solidFill>
          </a:ln>
        </p:spPr>
        <p:txBody>
          <a:bodyPr wrap="square" rtlCol="0">
            <a:spAutoFit/>
          </a:bodyPr>
          <a:lstStyle/>
          <a:p>
            <a:pPr algn="ctr"/>
            <a:r>
              <a:rPr lang="en-US" dirty="0" smtClean="0"/>
              <a:t>Use a good quote said  by the subject</a:t>
            </a:r>
          </a:p>
          <a:p>
            <a:pPr algn="ctr"/>
            <a:r>
              <a:rPr lang="en-US" dirty="0" smtClean="0"/>
              <a:t>What would you do if….?</a:t>
            </a:r>
          </a:p>
          <a:p>
            <a:pPr algn="ctr"/>
            <a:r>
              <a:rPr lang="en-US" dirty="0" smtClean="0"/>
              <a:t>Have you ever wondered…..?</a:t>
            </a:r>
            <a:endParaRPr lang="en-US" dirty="0"/>
          </a:p>
        </p:txBody>
      </p:sp>
      <p:sp>
        <p:nvSpPr>
          <p:cNvPr id="16" name="TextBox 15"/>
          <p:cNvSpPr txBox="1"/>
          <p:nvPr/>
        </p:nvSpPr>
        <p:spPr>
          <a:xfrm>
            <a:off x="3650797" y="3969078"/>
            <a:ext cx="4263043" cy="646331"/>
          </a:xfrm>
          <a:prstGeom prst="rect">
            <a:avLst/>
          </a:prstGeom>
          <a:noFill/>
          <a:ln w="57150" cmpd="sng">
            <a:solidFill>
              <a:schemeClr val="accent4">
                <a:lumMod val="40000"/>
                <a:lumOff val="60000"/>
              </a:schemeClr>
            </a:solidFill>
          </a:ln>
        </p:spPr>
        <p:txBody>
          <a:bodyPr wrap="square" rtlCol="0">
            <a:spAutoFit/>
          </a:bodyPr>
          <a:lstStyle/>
          <a:p>
            <a:pPr algn="ctr"/>
            <a:r>
              <a:rPr lang="en-US" dirty="0" smtClean="0"/>
              <a:t>As a child, ….During his youth……</a:t>
            </a:r>
          </a:p>
          <a:p>
            <a:pPr algn="ctr"/>
            <a:r>
              <a:rPr lang="en-US" dirty="0" smtClean="0"/>
              <a:t>Eventually, in 1939….. Before she died, …..</a:t>
            </a:r>
            <a:endParaRPr lang="en-US" dirty="0"/>
          </a:p>
        </p:txBody>
      </p:sp>
      <p:sp>
        <p:nvSpPr>
          <p:cNvPr id="17" name="TextBox 16"/>
          <p:cNvSpPr txBox="1"/>
          <p:nvPr/>
        </p:nvSpPr>
        <p:spPr>
          <a:xfrm>
            <a:off x="3650797" y="5167426"/>
            <a:ext cx="4671207" cy="923330"/>
          </a:xfrm>
          <a:prstGeom prst="rect">
            <a:avLst/>
          </a:prstGeom>
          <a:noFill/>
          <a:ln w="76200" cmpd="sng">
            <a:solidFill>
              <a:schemeClr val="accent5">
                <a:lumMod val="75000"/>
              </a:schemeClr>
            </a:solidFill>
          </a:ln>
        </p:spPr>
        <p:txBody>
          <a:bodyPr wrap="square" rtlCol="0">
            <a:spAutoFit/>
          </a:bodyPr>
          <a:lstStyle/>
          <a:p>
            <a:pPr algn="ctr"/>
            <a:r>
              <a:rPr lang="en-US" dirty="0" smtClean="0"/>
              <a:t>If George were alive today….</a:t>
            </a:r>
          </a:p>
          <a:p>
            <a:pPr algn="ctr"/>
            <a:r>
              <a:rPr lang="en-US" dirty="0" smtClean="0"/>
              <a:t>What Martha has  brought to society today….</a:t>
            </a:r>
          </a:p>
          <a:p>
            <a:pPr algn="ctr"/>
            <a:r>
              <a:rPr lang="en-US" dirty="0" smtClean="0"/>
              <a:t>Without Edison’s brilliant ideas…..</a:t>
            </a:r>
            <a:endParaRPr lang="en-US" dirty="0"/>
          </a:p>
        </p:txBody>
      </p:sp>
      <p:sp>
        <p:nvSpPr>
          <p:cNvPr id="18" name="Explosion 1 17"/>
          <p:cNvSpPr/>
          <p:nvPr/>
        </p:nvSpPr>
        <p:spPr>
          <a:xfrm>
            <a:off x="3270978" y="1"/>
            <a:ext cx="5873022" cy="2268044"/>
          </a:xfrm>
          <a:prstGeom prst="irregularSeal1">
            <a:avLst/>
          </a:prstGeom>
          <a:noFill/>
          <a:ln>
            <a:solidFill>
              <a:schemeClr val="accent4">
                <a:lumMod val="20000"/>
                <a:lumOff val="80000"/>
              </a:schemeClr>
            </a:solidFill>
          </a:ln>
          <a:effectLst>
            <a:glow rad="101600">
              <a:srgbClr val="FFFF00">
                <a:alpha val="75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87685" y="6480039"/>
            <a:ext cx="3059030" cy="276999"/>
          </a:xfrm>
          <a:prstGeom prst="rect">
            <a:avLst/>
          </a:prstGeom>
          <a:noFill/>
        </p:spPr>
        <p:txBody>
          <a:bodyPr wrap="square" rtlCol="0">
            <a:spAutoFit/>
          </a:bodyPr>
          <a:lstStyle/>
          <a:p>
            <a:r>
              <a:rPr lang="en-US" sz="1200" dirty="0" smtClean="0"/>
              <a:t>©Susan Powers 2013</a:t>
            </a:r>
            <a:endParaRPr lang="en-US" sz="1200" dirty="0"/>
          </a:p>
        </p:txBody>
      </p:sp>
    </p:spTree>
    <p:extLst>
      <p:ext uri="{BB962C8B-B14F-4D97-AF65-F5344CB8AC3E}">
        <p14:creationId xmlns:p14="http://schemas.microsoft.com/office/powerpoint/2010/main" val="339938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8" dur="2000"/>
                                        <p:tgtEl>
                                          <p:spTgt spid="2">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 calcmode="lin" valueType="num">
                                      <p:cBhvr additive="base">
                                        <p:cTn id="13" dur="2000"/>
                                        <p:tgtEl>
                                          <p:spTgt spid="14">
                                            <p:txEl>
                                              <p:pRg st="0" end="0"/>
                                            </p:txEl>
                                          </p:spTgt>
                                        </p:tgtEl>
                                        <p:attrNameLst>
                                          <p:attrName>ppt_y</p:attrName>
                                        </p:attrNameLst>
                                      </p:cBhvr>
                                      <p:tavLst>
                                        <p:tav tm="0">
                                          <p:val>
                                            <p:strVal val="#ppt_y+#ppt_h*1.125000"/>
                                          </p:val>
                                        </p:tav>
                                        <p:tav tm="100000">
                                          <p:val>
                                            <p:strVal val="#ppt_y"/>
                                          </p:val>
                                        </p:tav>
                                      </p:tavLst>
                                    </p:anim>
                                    <p:animEffect transition="in" filter="wipe(up)">
                                      <p:cBhvr>
                                        <p:cTn id="14" dur="2000"/>
                                        <p:tgtEl>
                                          <p:spTgt spid="14">
                                            <p:txEl>
                                              <p:pRg st="0" end="0"/>
                                            </p:txEl>
                                          </p:spTgt>
                                        </p:tgtEl>
                                      </p:cBhvr>
                                    </p:animEffect>
                                  </p:childTnLst>
                                </p:cTn>
                              </p:par>
                              <p:par>
                                <p:cTn id="15" presetID="12" presetClass="entr" presetSubtype="4" fill="hold" nodeType="with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 calcmode="lin" valueType="num">
                                      <p:cBhvr additive="base">
                                        <p:cTn id="17" dur="2000"/>
                                        <p:tgtEl>
                                          <p:spTgt spid="14">
                                            <p:txEl>
                                              <p:pRg st="1" end="1"/>
                                            </p:txEl>
                                          </p:spTgt>
                                        </p:tgtEl>
                                        <p:attrNameLst>
                                          <p:attrName>ppt_y</p:attrName>
                                        </p:attrNameLst>
                                      </p:cBhvr>
                                      <p:tavLst>
                                        <p:tav tm="0">
                                          <p:val>
                                            <p:strVal val="#ppt_y+#ppt_h*1.125000"/>
                                          </p:val>
                                        </p:tav>
                                        <p:tav tm="100000">
                                          <p:val>
                                            <p:strVal val="#ppt_y"/>
                                          </p:val>
                                        </p:tav>
                                      </p:tavLst>
                                    </p:anim>
                                    <p:animEffect transition="in" filter="wipe(up)">
                                      <p:cBhvr>
                                        <p:cTn id="18" dur="2000"/>
                                        <p:tgtEl>
                                          <p:spTgt spid="1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 calcmode="lin" valueType="num">
                                      <p:cBhvr additive="base">
                                        <p:cTn id="23" dur="5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4" dur="5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 calcmode="lin" valueType="num">
                                      <p:cBhvr additive="base">
                                        <p:cTn id="29" dur="30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30" dur="3000" fill="hold"/>
                                        <p:tgtEl>
                                          <p:spTgt spid="15">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5">
                                            <p:txEl>
                                              <p:pRg st="1" end="1"/>
                                            </p:txEl>
                                          </p:spTgt>
                                        </p:tgtEl>
                                        <p:attrNameLst>
                                          <p:attrName>style.visibility</p:attrName>
                                        </p:attrNameLst>
                                      </p:cBhvr>
                                      <p:to>
                                        <p:strVal val="visible"/>
                                      </p:to>
                                    </p:set>
                                    <p:anim calcmode="lin" valueType="num">
                                      <p:cBhvr additive="base">
                                        <p:cTn id="33" dur="30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34" dur="3000" fill="hold"/>
                                        <p:tgtEl>
                                          <p:spTgt spid="15">
                                            <p:txEl>
                                              <p:pRg st="1" end="1"/>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5">
                                            <p:txEl>
                                              <p:pRg st="2" end="2"/>
                                            </p:txEl>
                                          </p:spTgt>
                                        </p:tgtEl>
                                        <p:attrNameLst>
                                          <p:attrName>style.visibility</p:attrName>
                                        </p:attrNameLst>
                                      </p:cBhvr>
                                      <p:to>
                                        <p:strVal val="visible"/>
                                      </p:to>
                                    </p:set>
                                    <p:anim calcmode="lin" valueType="num">
                                      <p:cBhvr additive="base">
                                        <p:cTn id="37" dur="30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38" dur="30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anim calcmode="lin" valueType="num">
                                      <p:cBhvr additive="base">
                                        <p:cTn id="43" dur="5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4" dur="5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16">
                                            <p:txEl>
                                              <p:pRg st="0" end="0"/>
                                            </p:txEl>
                                          </p:spTgt>
                                        </p:tgtEl>
                                        <p:attrNameLst>
                                          <p:attrName>style.visibility</p:attrName>
                                        </p:attrNameLst>
                                      </p:cBhvr>
                                      <p:to>
                                        <p:strVal val="visible"/>
                                      </p:to>
                                    </p:set>
                                    <p:anim calcmode="lin" valueType="num">
                                      <p:cBhvr additive="base">
                                        <p:cTn id="49" dur="5000"/>
                                        <p:tgtEl>
                                          <p:spTgt spid="16">
                                            <p:txEl>
                                              <p:pRg st="0" end="0"/>
                                            </p:txEl>
                                          </p:spTgt>
                                        </p:tgtEl>
                                        <p:attrNameLst>
                                          <p:attrName>ppt_y</p:attrName>
                                        </p:attrNameLst>
                                      </p:cBhvr>
                                      <p:tavLst>
                                        <p:tav tm="0">
                                          <p:val>
                                            <p:strVal val="#ppt_y+#ppt_h*1.125000"/>
                                          </p:val>
                                        </p:tav>
                                        <p:tav tm="100000">
                                          <p:val>
                                            <p:strVal val="#ppt_y"/>
                                          </p:val>
                                        </p:tav>
                                      </p:tavLst>
                                    </p:anim>
                                    <p:animEffect transition="in" filter="wipe(up)">
                                      <p:cBhvr>
                                        <p:cTn id="50" dur="5000"/>
                                        <p:tgtEl>
                                          <p:spTgt spid="16">
                                            <p:txEl>
                                              <p:pRg st="0" end="0"/>
                                            </p:txEl>
                                          </p:spTgt>
                                        </p:tgtEl>
                                      </p:cBhvr>
                                    </p:animEffect>
                                  </p:childTnLst>
                                </p:cTn>
                              </p:par>
                              <p:par>
                                <p:cTn id="51" presetID="12" presetClass="entr" presetSubtype="4" fill="hold" nodeType="withEffect">
                                  <p:stCondLst>
                                    <p:cond delay="0"/>
                                  </p:stCondLst>
                                  <p:childTnLst>
                                    <p:set>
                                      <p:cBhvr>
                                        <p:cTn id="52" dur="1" fill="hold">
                                          <p:stCondLst>
                                            <p:cond delay="0"/>
                                          </p:stCondLst>
                                        </p:cTn>
                                        <p:tgtEl>
                                          <p:spTgt spid="16">
                                            <p:txEl>
                                              <p:pRg st="1" end="1"/>
                                            </p:txEl>
                                          </p:spTgt>
                                        </p:tgtEl>
                                        <p:attrNameLst>
                                          <p:attrName>style.visibility</p:attrName>
                                        </p:attrNameLst>
                                      </p:cBhvr>
                                      <p:to>
                                        <p:strVal val="visible"/>
                                      </p:to>
                                    </p:set>
                                    <p:anim calcmode="lin" valueType="num">
                                      <p:cBhvr additive="base">
                                        <p:cTn id="53" dur="5000"/>
                                        <p:tgtEl>
                                          <p:spTgt spid="16">
                                            <p:txEl>
                                              <p:pRg st="1" end="1"/>
                                            </p:txEl>
                                          </p:spTgt>
                                        </p:tgtEl>
                                        <p:attrNameLst>
                                          <p:attrName>ppt_y</p:attrName>
                                        </p:attrNameLst>
                                      </p:cBhvr>
                                      <p:tavLst>
                                        <p:tav tm="0">
                                          <p:val>
                                            <p:strVal val="#ppt_y+#ppt_h*1.125000"/>
                                          </p:val>
                                        </p:tav>
                                        <p:tav tm="100000">
                                          <p:val>
                                            <p:strVal val="#ppt_y"/>
                                          </p:val>
                                        </p:tav>
                                      </p:tavLst>
                                    </p:anim>
                                    <p:animEffect transition="in" filter="wipe(up)">
                                      <p:cBhvr>
                                        <p:cTn id="54" dur="5000"/>
                                        <p:tgtEl>
                                          <p:spTgt spid="16">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9">
                                            <p:txEl>
                                              <p:pRg st="0" end="0"/>
                                            </p:txEl>
                                          </p:spTgt>
                                        </p:tgtEl>
                                        <p:attrNameLst>
                                          <p:attrName>style.visibility</p:attrName>
                                        </p:attrNameLst>
                                      </p:cBhvr>
                                      <p:to>
                                        <p:strVal val="visible"/>
                                      </p:to>
                                    </p:set>
                                    <p:anim calcmode="lin" valueType="num">
                                      <p:cBhvr additive="base">
                                        <p:cTn id="59" dur="5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60" dur="5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2" presetClass="entr" presetSubtype="4" fill="hold" nodeType="clickEffect">
                                  <p:stCondLst>
                                    <p:cond delay="0"/>
                                  </p:stCondLst>
                                  <p:childTnLst>
                                    <p:set>
                                      <p:cBhvr>
                                        <p:cTn id="64" dur="1" fill="hold">
                                          <p:stCondLst>
                                            <p:cond delay="0"/>
                                          </p:stCondLst>
                                        </p:cTn>
                                        <p:tgtEl>
                                          <p:spTgt spid="17">
                                            <p:txEl>
                                              <p:pRg st="0" end="0"/>
                                            </p:txEl>
                                          </p:spTgt>
                                        </p:tgtEl>
                                        <p:attrNameLst>
                                          <p:attrName>style.visibility</p:attrName>
                                        </p:attrNameLst>
                                      </p:cBhvr>
                                      <p:to>
                                        <p:strVal val="visible"/>
                                      </p:to>
                                    </p:set>
                                    <p:anim calcmode="lin" valueType="num">
                                      <p:cBhvr additive="base">
                                        <p:cTn id="65" dur="5000"/>
                                        <p:tgtEl>
                                          <p:spTgt spid="17">
                                            <p:txEl>
                                              <p:pRg st="0" end="0"/>
                                            </p:txEl>
                                          </p:spTgt>
                                        </p:tgtEl>
                                        <p:attrNameLst>
                                          <p:attrName>ppt_y</p:attrName>
                                        </p:attrNameLst>
                                      </p:cBhvr>
                                      <p:tavLst>
                                        <p:tav tm="0">
                                          <p:val>
                                            <p:strVal val="#ppt_y+#ppt_h*1.125000"/>
                                          </p:val>
                                        </p:tav>
                                        <p:tav tm="100000">
                                          <p:val>
                                            <p:strVal val="#ppt_y"/>
                                          </p:val>
                                        </p:tav>
                                      </p:tavLst>
                                    </p:anim>
                                    <p:animEffect transition="in" filter="wipe(up)">
                                      <p:cBhvr>
                                        <p:cTn id="66" dur="5000"/>
                                        <p:tgtEl>
                                          <p:spTgt spid="17">
                                            <p:txEl>
                                              <p:pRg st="0" end="0"/>
                                            </p:txEl>
                                          </p:spTgt>
                                        </p:tgtEl>
                                      </p:cBhvr>
                                    </p:animEffect>
                                  </p:childTnLst>
                                </p:cTn>
                              </p:par>
                              <p:par>
                                <p:cTn id="67" presetID="12" presetClass="entr" presetSubtype="4" fill="hold" nodeType="withEffect">
                                  <p:stCondLst>
                                    <p:cond delay="0"/>
                                  </p:stCondLst>
                                  <p:childTnLst>
                                    <p:set>
                                      <p:cBhvr>
                                        <p:cTn id="68" dur="1" fill="hold">
                                          <p:stCondLst>
                                            <p:cond delay="0"/>
                                          </p:stCondLst>
                                        </p:cTn>
                                        <p:tgtEl>
                                          <p:spTgt spid="17">
                                            <p:txEl>
                                              <p:pRg st="1" end="1"/>
                                            </p:txEl>
                                          </p:spTgt>
                                        </p:tgtEl>
                                        <p:attrNameLst>
                                          <p:attrName>style.visibility</p:attrName>
                                        </p:attrNameLst>
                                      </p:cBhvr>
                                      <p:to>
                                        <p:strVal val="visible"/>
                                      </p:to>
                                    </p:set>
                                    <p:anim calcmode="lin" valueType="num">
                                      <p:cBhvr additive="base">
                                        <p:cTn id="69" dur="5000"/>
                                        <p:tgtEl>
                                          <p:spTgt spid="17">
                                            <p:txEl>
                                              <p:pRg st="1" end="1"/>
                                            </p:txEl>
                                          </p:spTgt>
                                        </p:tgtEl>
                                        <p:attrNameLst>
                                          <p:attrName>ppt_y</p:attrName>
                                        </p:attrNameLst>
                                      </p:cBhvr>
                                      <p:tavLst>
                                        <p:tav tm="0">
                                          <p:val>
                                            <p:strVal val="#ppt_y+#ppt_h*1.125000"/>
                                          </p:val>
                                        </p:tav>
                                        <p:tav tm="100000">
                                          <p:val>
                                            <p:strVal val="#ppt_y"/>
                                          </p:val>
                                        </p:tav>
                                      </p:tavLst>
                                    </p:anim>
                                    <p:animEffect transition="in" filter="wipe(up)">
                                      <p:cBhvr>
                                        <p:cTn id="70" dur="5000"/>
                                        <p:tgtEl>
                                          <p:spTgt spid="17">
                                            <p:txEl>
                                              <p:pRg st="1" end="1"/>
                                            </p:txEl>
                                          </p:spTgt>
                                        </p:tgtEl>
                                      </p:cBhvr>
                                    </p:animEffect>
                                  </p:childTnLst>
                                </p:cTn>
                              </p:par>
                              <p:par>
                                <p:cTn id="71" presetID="12" presetClass="entr" presetSubtype="4" fill="hold" nodeType="withEffect">
                                  <p:stCondLst>
                                    <p:cond delay="0"/>
                                  </p:stCondLst>
                                  <p:childTnLst>
                                    <p:set>
                                      <p:cBhvr>
                                        <p:cTn id="72" dur="1" fill="hold">
                                          <p:stCondLst>
                                            <p:cond delay="0"/>
                                          </p:stCondLst>
                                        </p:cTn>
                                        <p:tgtEl>
                                          <p:spTgt spid="17">
                                            <p:txEl>
                                              <p:pRg st="2" end="2"/>
                                            </p:txEl>
                                          </p:spTgt>
                                        </p:tgtEl>
                                        <p:attrNameLst>
                                          <p:attrName>style.visibility</p:attrName>
                                        </p:attrNameLst>
                                      </p:cBhvr>
                                      <p:to>
                                        <p:strVal val="visible"/>
                                      </p:to>
                                    </p:set>
                                    <p:anim calcmode="lin" valueType="num">
                                      <p:cBhvr additive="base">
                                        <p:cTn id="73" dur="5000"/>
                                        <p:tgtEl>
                                          <p:spTgt spid="17">
                                            <p:txEl>
                                              <p:pRg st="2" end="2"/>
                                            </p:txEl>
                                          </p:spTgt>
                                        </p:tgtEl>
                                        <p:attrNameLst>
                                          <p:attrName>ppt_y</p:attrName>
                                        </p:attrNameLst>
                                      </p:cBhvr>
                                      <p:tavLst>
                                        <p:tav tm="0">
                                          <p:val>
                                            <p:strVal val="#ppt_y+#ppt_h*1.125000"/>
                                          </p:val>
                                        </p:tav>
                                        <p:tav tm="100000">
                                          <p:val>
                                            <p:strVal val="#ppt_y"/>
                                          </p:val>
                                        </p:tav>
                                      </p:tavLst>
                                    </p:anim>
                                    <p:animEffect transition="in" filter="wipe(up)">
                                      <p:cBhvr>
                                        <p:cTn id="74" dur="50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4735" y="536209"/>
            <a:ext cx="7985261"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600" u="sng" dirty="0" smtClean="0"/>
              <a:t>Be A Thinker. Be Reflective.</a:t>
            </a:r>
            <a:endParaRPr lang="en-US" sz="3600" u="sng" dirty="0"/>
          </a:p>
        </p:txBody>
      </p:sp>
      <p:sp>
        <p:nvSpPr>
          <p:cNvPr id="3" name="TextBox 2"/>
          <p:cNvSpPr txBox="1"/>
          <p:nvPr/>
        </p:nvSpPr>
        <p:spPr>
          <a:xfrm>
            <a:off x="554735" y="1428745"/>
            <a:ext cx="7985261" cy="646331"/>
          </a:xfrm>
          <a:prstGeom prst="rect">
            <a:avLst/>
          </a:prstGeom>
          <a:noFill/>
        </p:spPr>
        <p:txBody>
          <a:bodyPr wrap="square" rtlCol="0">
            <a:spAutoFit/>
          </a:bodyPr>
          <a:lstStyle/>
          <a:p>
            <a:r>
              <a:rPr lang="en-US" dirty="0" smtClean="0"/>
              <a:t>In pairs or small group, read both biography examples. </a:t>
            </a:r>
          </a:p>
          <a:p>
            <a:r>
              <a:rPr lang="en-US" dirty="0" smtClean="0"/>
              <a:t>Focus on the structure of the biography &amp; annotate your metacognitive thinking.</a:t>
            </a:r>
            <a:endParaRPr lang="en-US" dirty="0"/>
          </a:p>
        </p:txBody>
      </p:sp>
      <p:sp>
        <p:nvSpPr>
          <p:cNvPr id="4" name="Cloud Callout 3"/>
          <p:cNvSpPr/>
          <p:nvPr/>
        </p:nvSpPr>
        <p:spPr>
          <a:xfrm>
            <a:off x="1693401" y="2193853"/>
            <a:ext cx="7138560" cy="3547618"/>
          </a:xfrm>
          <a:prstGeom prst="cloudCallout">
            <a:avLst>
              <a:gd name="adj1" fmla="val -55188"/>
              <a:gd name="adj2" fmla="val 39866"/>
            </a:avLst>
          </a:prstGeom>
          <a:noFill/>
          <a:ln w="38100" cmpd="sng"/>
          <a:effectLst>
            <a:outerShdw blurRad="76200" dir="13500000" sy="23000" kx="1200000" algn="b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2379520" y="2850020"/>
            <a:ext cx="5664135" cy="2677656"/>
          </a:xfrm>
          <a:prstGeom prst="rect">
            <a:avLst/>
          </a:prstGeom>
          <a:noFill/>
        </p:spPr>
        <p:txBody>
          <a:bodyPr wrap="square" rtlCol="0">
            <a:spAutoFit/>
          </a:bodyPr>
          <a:lstStyle/>
          <a:p>
            <a:pPr algn="ctr"/>
            <a:r>
              <a:rPr lang="en-US" sz="2800" dirty="0" smtClean="0">
                <a:latin typeface="RowdyKinder"/>
              </a:rPr>
              <a:t>Think: which biography has been written the best.</a:t>
            </a:r>
          </a:p>
          <a:p>
            <a:pPr algn="ctr"/>
            <a:r>
              <a:rPr lang="en-US" sz="2800" dirty="0" smtClean="0">
                <a:latin typeface="RowdyKinder"/>
              </a:rPr>
              <a:t>Why do you think this?</a:t>
            </a:r>
          </a:p>
          <a:p>
            <a:pPr algn="ctr"/>
            <a:r>
              <a:rPr lang="en-US" sz="2800" dirty="0" smtClean="0">
                <a:latin typeface="RowdyKinder"/>
              </a:rPr>
              <a:t>Be prepared to cite evidence from the text to back up your opinion.</a:t>
            </a:r>
            <a:endParaRPr lang="en-US" sz="2800" dirty="0">
              <a:latin typeface="RowdyKinder"/>
            </a:endParaRPr>
          </a:p>
        </p:txBody>
      </p:sp>
      <p:pic>
        <p:nvPicPr>
          <p:cNvPr id="6" name="Picture 5" descr="owl-green-polka-do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19" y="5527676"/>
            <a:ext cx="1204619" cy="1208022"/>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167765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linds(horizontal)">
                                      <p:cBhvr>
                                        <p:cTn id="1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686135878"/>
              </p:ext>
            </p:extLst>
          </p:nvPr>
        </p:nvGraphicFramePr>
        <p:xfrm>
          <a:off x="467294" y="340207"/>
          <a:ext cx="4861510" cy="6305164"/>
        </p:xfrm>
        <a:graphic>
          <a:graphicData uri="http://schemas.openxmlformats.org/presentationml/2006/ole">
            <mc:AlternateContent xmlns:mc="http://schemas.openxmlformats.org/markup-compatibility/2006">
              <mc:Choice xmlns:v="urn:schemas-microsoft-com:vml" Requires="v">
                <p:oleObj spid="_x0000_s1051" name="Document" r:id="rId3" imgW="5486198" imgH="7022842" progId="Word.Document.12">
                  <p:embed/>
                </p:oleObj>
              </mc:Choice>
              <mc:Fallback>
                <p:oleObj name="Document" r:id="rId3" imgW="5486198" imgH="7022842" progId="Word.Document.12">
                  <p:embed/>
                  <p:pic>
                    <p:nvPicPr>
                      <p:cNvPr id="0"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294" y="340207"/>
                        <a:ext cx="4861510" cy="63051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Box 2"/>
          <p:cNvSpPr txBox="1"/>
          <p:nvPr/>
        </p:nvSpPr>
        <p:spPr>
          <a:xfrm>
            <a:off x="657597" y="6368372"/>
            <a:ext cx="4897963" cy="276999"/>
          </a:xfrm>
          <a:prstGeom prst="rect">
            <a:avLst/>
          </a:prstGeom>
          <a:noFill/>
        </p:spPr>
        <p:txBody>
          <a:bodyPr wrap="square" rtlCol="0">
            <a:spAutoFit/>
          </a:bodyPr>
          <a:lstStyle/>
          <a:p>
            <a:r>
              <a:rPr lang="en-US" sz="1200" dirty="0"/>
              <a:t>Taken From Wikipedia and amended for educational purposes. </a:t>
            </a:r>
          </a:p>
        </p:txBody>
      </p:sp>
      <p:sp>
        <p:nvSpPr>
          <p:cNvPr id="4" name="Oval Callout 3"/>
          <p:cNvSpPr/>
          <p:nvPr/>
        </p:nvSpPr>
        <p:spPr>
          <a:xfrm>
            <a:off x="5328803" y="340206"/>
            <a:ext cx="3815197" cy="5057739"/>
          </a:xfrm>
          <a:prstGeom prst="wedgeEllipseCallou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5759643" y="997940"/>
            <a:ext cx="2721092" cy="4093428"/>
          </a:xfrm>
          <a:prstGeom prst="rect">
            <a:avLst/>
          </a:prstGeom>
          <a:noFill/>
        </p:spPr>
        <p:txBody>
          <a:bodyPr wrap="square" rtlCol="0">
            <a:spAutoFit/>
          </a:bodyPr>
          <a:lstStyle/>
          <a:p>
            <a:pPr marL="342900" indent="-342900">
              <a:buFont typeface="Arial"/>
              <a:buChar char="•"/>
            </a:pPr>
            <a:r>
              <a:rPr lang="en-US" sz="2000" dirty="0" smtClean="0"/>
              <a:t>Read the biography of Emily Pankhurst &amp; the biography of William Wallace. </a:t>
            </a:r>
          </a:p>
          <a:p>
            <a:pPr marL="342900" indent="-342900">
              <a:buFont typeface="Arial"/>
              <a:buChar char="•"/>
            </a:pPr>
            <a:r>
              <a:rPr lang="en-US" sz="2000" dirty="0" smtClean="0"/>
              <a:t>Compare the writing structure of each and decide which you think is better.</a:t>
            </a:r>
          </a:p>
          <a:p>
            <a:pPr marL="342900" indent="-342900">
              <a:buFont typeface="Arial"/>
              <a:buChar char="•"/>
            </a:pPr>
            <a:r>
              <a:rPr lang="en-US" sz="2000" dirty="0" smtClean="0"/>
              <a:t>Be prepared to give reasons for your answer and to cite parts of the text as evidence.</a:t>
            </a:r>
            <a:endParaRPr lang="en-US" sz="2000" dirty="0"/>
          </a:p>
        </p:txBody>
      </p:sp>
      <p:pic>
        <p:nvPicPr>
          <p:cNvPr id="6" name="Picture 5" descr="happy-pencil.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81117">
            <a:off x="5700795" y="5160771"/>
            <a:ext cx="545803" cy="1605301"/>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32105961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1002</TotalTime>
  <Words>850</Words>
  <Application>Microsoft Office PowerPoint</Application>
  <PresentationFormat>On-screen Show (4:3)</PresentationFormat>
  <Paragraphs>95</Paragraphs>
  <Slides>14</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3" baseType="lpstr">
      <vt:lpstr>American Typewriter</vt:lpstr>
      <vt:lpstr>Apple Casual</vt:lpstr>
      <vt:lpstr>Arial</vt:lpstr>
      <vt:lpstr>Arial Rounded MT Bold</vt:lpstr>
      <vt:lpstr>Garamond</vt:lpstr>
      <vt:lpstr>LuckeyBubbleLetters</vt:lpstr>
      <vt:lpstr>RowdyKinder</vt:lpstr>
      <vt:lpstr>Organic</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Powers</dc:creator>
  <cp:lastModifiedBy>Shahenaz</cp:lastModifiedBy>
  <cp:revision>51</cp:revision>
  <dcterms:created xsi:type="dcterms:W3CDTF">2013-10-28T22:55:07Z</dcterms:created>
  <dcterms:modified xsi:type="dcterms:W3CDTF">2024-02-05T12:25:31Z</dcterms:modified>
</cp:coreProperties>
</file>