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84" r:id="rId2"/>
    <p:sldId id="286" r:id="rId3"/>
    <p:sldId id="285" r:id="rId4"/>
    <p:sldId id="298" r:id="rId5"/>
    <p:sldId id="264" r:id="rId6"/>
    <p:sldId id="287" r:id="rId7"/>
    <p:sldId id="288" r:id="rId8"/>
    <p:sldId id="289" r:id="rId9"/>
    <p:sldId id="295" r:id="rId10"/>
    <p:sldId id="296" r:id="rId11"/>
    <p:sldId id="297" r:id="rId12"/>
    <p:sldId id="290" r:id="rId13"/>
    <p:sldId id="291" r:id="rId14"/>
    <p:sldId id="292" r:id="rId15"/>
    <p:sldId id="293" r:id="rId16"/>
    <p:sldId id="283" r:id="rId17"/>
    <p:sldId id="280" r:id="rId18"/>
    <p:sldId id="282" r:id="rId19"/>
    <p:sldId id="294"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18"/>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showGuides="1">
      <p:cViewPr varScale="1">
        <p:scale>
          <a:sx n="82" d="100"/>
          <a:sy n="82" d="100"/>
        </p:scale>
        <p:origin x="1272"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R-JbDMYmAQ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edpuzzle.com/media/61dc362ab2552442ec156410"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3380" y="3244334"/>
            <a:ext cx="1814920" cy="707886"/>
          </a:xfrm>
          <a:prstGeom prst="rect">
            <a:avLst/>
          </a:prstGeom>
        </p:spPr>
        <p:txBody>
          <a:bodyPr wrap="none">
            <a:spAutoFit/>
          </a:bodyPr>
          <a:lstStyle/>
          <a:p>
            <a:r>
              <a:rPr lang="en-US" sz="4000" dirty="0"/>
              <a:t>Viruses</a:t>
            </a:r>
          </a:p>
        </p:txBody>
      </p:sp>
      <p:sp>
        <p:nvSpPr>
          <p:cNvPr id="3" name="Rectangle 2">
            <a:extLst>
              <a:ext uri="{FF2B5EF4-FFF2-40B4-BE49-F238E27FC236}">
                <a16:creationId xmlns:a16="http://schemas.microsoft.com/office/drawing/2014/main" id="{183253D5-7281-B356-63D5-0D01C3E646F3}"/>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821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667" y="1997839"/>
            <a:ext cx="8001000" cy="2031325"/>
          </a:xfrm>
          <a:prstGeom prst="rect">
            <a:avLst/>
          </a:prstGeom>
        </p:spPr>
        <p:txBody>
          <a:bodyPr wrap="square">
            <a:spAutoFit/>
          </a:bodyPr>
          <a:lstStyle/>
          <a:p>
            <a:r>
              <a:rPr lang="en-US" dirty="0">
                <a:solidFill>
                  <a:srgbClr val="FF0000"/>
                </a:solidFill>
              </a:rPr>
              <a:t>RNA:</a:t>
            </a:r>
            <a:r>
              <a:rPr lang="en-US" dirty="0"/>
              <a:t> </a:t>
            </a:r>
          </a:p>
          <a:p>
            <a:r>
              <a:rPr lang="en-US" dirty="0"/>
              <a:t>a nucleic acid found in all living cells; most cells contain both RNA and DNA, but some viruses contain only RNA</a:t>
            </a:r>
          </a:p>
          <a:p>
            <a:endParaRPr lang="en-US" dirty="0">
              <a:solidFill>
                <a:srgbClr val="FF0000"/>
              </a:solidFill>
            </a:endParaRPr>
          </a:p>
          <a:p>
            <a:r>
              <a:rPr lang="en-US" dirty="0">
                <a:solidFill>
                  <a:srgbClr val="FF0000"/>
                </a:solidFill>
              </a:rPr>
              <a:t>influenza:</a:t>
            </a:r>
            <a:r>
              <a:rPr lang="en-US" dirty="0"/>
              <a:t> </a:t>
            </a:r>
          </a:p>
          <a:p>
            <a:r>
              <a:rPr lang="en-US" dirty="0"/>
              <a:t>an illness caused by a virus, often known as flu; it affects the respiratory system and usually results in a high temperature</a:t>
            </a:r>
          </a:p>
        </p:txBody>
      </p:sp>
      <p:sp>
        <p:nvSpPr>
          <p:cNvPr id="5" name="Rectangle 4"/>
          <p:cNvSpPr/>
          <p:nvPr/>
        </p:nvSpPr>
        <p:spPr>
          <a:xfrm>
            <a:off x="592667" y="2353733"/>
            <a:ext cx="7933266" cy="5080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2667" y="3462867"/>
            <a:ext cx="7620000" cy="491066"/>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CC1792-F768-04DA-4016-E53CD84DED90}"/>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4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1824038"/>
            <a:ext cx="68294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D:\MINAA\Teaching\timer\5 m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533400"/>
            <a:ext cx="1524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9CA3990-0A84-E629-1AD4-2CAFB989FD6C}"/>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99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21827F1-314E-4DBC-8022-9C827F42E922}"/>
              </a:ext>
            </a:extLst>
          </p:cNvPr>
          <p:cNvSpPr/>
          <p:nvPr/>
        </p:nvSpPr>
        <p:spPr>
          <a:xfrm>
            <a:off x="1908175" y="636032"/>
            <a:ext cx="5022850" cy="749300"/>
          </a:xfrm>
          <a:prstGeom prst="roundRect">
            <a:avLst/>
          </a:prstGeom>
          <a:solidFill>
            <a:srgbClr val="004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How viruses replicate</a:t>
            </a:r>
            <a:endParaRPr lang="en-GB" sz="3600" b="1" dirty="0"/>
          </a:p>
        </p:txBody>
      </p:sp>
      <p:sp>
        <p:nvSpPr>
          <p:cNvPr id="4" name="Rectangle 3"/>
          <p:cNvSpPr/>
          <p:nvPr/>
        </p:nvSpPr>
        <p:spPr>
          <a:xfrm>
            <a:off x="888999" y="1642871"/>
            <a:ext cx="6790268" cy="1200329"/>
          </a:xfrm>
          <a:prstGeom prst="rect">
            <a:avLst/>
          </a:prstGeom>
        </p:spPr>
        <p:txBody>
          <a:bodyPr wrap="square">
            <a:spAutoFit/>
          </a:bodyPr>
          <a:lstStyle/>
          <a:p>
            <a:r>
              <a:rPr lang="en-US" dirty="0"/>
              <a:t>Viruses cannot do anything at all on their own. They do not respire, feed, excrete or grow. They are not sensitive and cannot move. Viruses have to get inside a living cell before they can make copies of themselves.</a:t>
            </a:r>
          </a:p>
        </p:txBody>
      </p:sp>
      <p:sp>
        <p:nvSpPr>
          <p:cNvPr id="5" name="Rectangle 4"/>
          <p:cNvSpPr/>
          <p:nvPr/>
        </p:nvSpPr>
        <p:spPr>
          <a:xfrm>
            <a:off x="761999" y="3429000"/>
            <a:ext cx="7408334" cy="1200329"/>
          </a:xfrm>
          <a:prstGeom prst="rect">
            <a:avLst/>
          </a:prstGeom>
        </p:spPr>
        <p:txBody>
          <a:bodyPr wrap="square">
            <a:spAutoFit/>
          </a:bodyPr>
          <a:lstStyle/>
          <a:p>
            <a:r>
              <a:rPr lang="en-US" b="1" dirty="0"/>
              <a:t>influenza </a:t>
            </a:r>
            <a:r>
              <a:rPr lang="en-US" dirty="0"/>
              <a:t>viruses. This kind of virus can invade (get inside) cells of birds, humans and other mammals. The viruses get into your body by going up your nose when you breathe in. The little pegs on the virus’s coat help it to stick onto one of your cells and then get inside the cell.</a:t>
            </a:r>
          </a:p>
        </p:txBody>
      </p:sp>
      <p:pic>
        <p:nvPicPr>
          <p:cNvPr id="6" name="Picture 5">
            <a:extLst>
              <a:ext uri="{FF2B5EF4-FFF2-40B4-BE49-F238E27FC236}">
                <a16:creationId xmlns:a16="http://schemas.microsoft.com/office/drawing/2014/main" id="{387167B0-FD60-4EE3-8EA9-ECEB559CAC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8543" y="656459"/>
            <a:ext cx="464257" cy="456877"/>
          </a:xfrm>
          <a:prstGeom prst="rect">
            <a:avLst/>
          </a:prstGeom>
        </p:spPr>
      </p:pic>
      <p:pic>
        <p:nvPicPr>
          <p:cNvPr id="7" name="Picture 6">
            <a:extLst>
              <a:ext uri="{FF2B5EF4-FFF2-40B4-BE49-F238E27FC236}">
                <a16:creationId xmlns:a16="http://schemas.microsoft.com/office/drawing/2014/main" id="{85E41548-C498-477C-9F40-663E3D2D2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787" y="3863876"/>
            <a:ext cx="1216025" cy="2686247"/>
          </a:xfrm>
          <a:prstGeom prst="rect">
            <a:avLst/>
          </a:prstGeom>
        </p:spPr>
      </p:pic>
      <p:pic>
        <p:nvPicPr>
          <p:cNvPr id="8" name="Picture 7">
            <a:extLst>
              <a:ext uri="{FF2B5EF4-FFF2-40B4-BE49-F238E27FC236}">
                <a16:creationId xmlns:a16="http://schemas.microsoft.com/office/drawing/2014/main" id="{93AE1A00-FBF4-45C1-9272-08C5AA16C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592145"/>
            <a:ext cx="787400" cy="793854"/>
          </a:xfrm>
          <a:prstGeom prst="rect">
            <a:avLst/>
          </a:prstGeom>
        </p:spPr>
      </p:pic>
      <p:pic>
        <p:nvPicPr>
          <p:cNvPr id="9" name="Picture 8">
            <a:extLst>
              <a:ext uri="{FF2B5EF4-FFF2-40B4-BE49-F238E27FC236}">
                <a16:creationId xmlns:a16="http://schemas.microsoft.com/office/drawing/2014/main" id="{DBDDF66D-4421-4A8E-A667-52E7A73F44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41343">
            <a:off x="7386160" y="974779"/>
            <a:ext cx="665741" cy="1036498"/>
          </a:xfrm>
          <a:prstGeom prst="rect">
            <a:avLst/>
          </a:prstGeom>
        </p:spPr>
      </p:pic>
      <p:sp>
        <p:nvSpPr>
          <p:cNvPr id="2" name="Rectangle 1">
            <a:extLst>
              <a:ext uri="{FF2B5EF4-FFF2-40B4-BE49-F238E27FC236}">
                <a16:creationId xmlns:a16="http://schemas.microsoft.com/office/drawing/2014/main" id="{6EA0BD9F-F8D6-6A1E-E66D-3758DBA58AB7}"/>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98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599" y="573038"/>
            <a:ext cx="8161867" cy="1200329"/>
          </a:xfrm>
          <a:prstGeom prst="rect">
            <a:avLst/>
          </a:prstGeom>
        </p:spPr>
        <p:txBody>
          <a:bodyPr wrap="square">
            <a:spAutoFit/>
          </a:bodyPr>
          <a:lstStyle/>
          <a:p>
            <a:r>
              <a:rPr lang="en-US" dirty="0"/>
              <a:t>When the viruses are inside the cell, each virus bursts open. The virus forces the cell to copy the instructions on its RNA, and make many new viruses. This is called </a:t>
            </a:r>
            <a:r>
              <a:rPr lang="en-US" b="1" dirty="0"/>
              <a:t>replication</a:t>
            </a:r>
            <a:r>
              <a:rPr lang="en-US" dirty="0"/>
              <a:t>. This kills the cell. Then the new viruses burst out of the dying cell, ready to infect more cells.</a:t>
            </a:r>
          </a:p>
        </p:txBody>
      </p:sp>
      <p:pic>
        <p:nvPicPr>
          <p:cNvPr id="3074" name="Picture 2" descr="Virus Replication Vector Illustration Stock Illustration - Download Image  Now - Virus, Repetition, HIV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909" y="3187502"/>
            <a:ext cx="3485091" cy="30593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4200" y="1925304"/>
            <a:ext cx="8060266" cy="923330"/>
          </a:xfrm>
          <a:prstGeom prst="rect">
            <a:avLst/>
          </a:prstGeom>
        </p:spPr>
        <p:txBody>
          <a:bodyPr wrap="square">
            <a:spAutoFit/>
          </a:bodyPr>
          <a:lstStyle/>
          <a:p>
            <a:r>
              <a:rPr lang="en-US" dirty="0"/>
              <a:t>This makes the animal whose cells are infected feel ill. H3N2 viruses</a:t>
            </a:r>
          </a:p>
          <a:p>
            <a:r>
              <a:rPr lang="en-US" dirty="0"/>
              <a:t>cause a very unpleasant and dangerous kind of influenza (flu).</a:t>
            </a:r>
          </a:p>
          <a:p>
            <a:r>
              <a:rPr lang="en-US" dirty="0"/>
              <a:t>In 1968–1969, these viruses killed approximately one million people.</a:t>
            </a:r>
          </a:p>
        </p:txBody>
      </p:sp>
      <p:sp>
        <p:nvSpPr>
          <p:cNvPr id="2" name="Rectangle 1">
            <a:extLst>
              <a:ext uri="{FF2B5EF4-FFF2-40B4-BE49-F238E27FC236}">
                <a16:creationId xmlns:a16="http://schemas.microsoft.com/office/drawing/2014/main" id="{D346EBC9-7869-3A34-797A-D2E307CBE5DF}"/>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819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4933" y="593005"/>
            <a:ext cx="8051800" cy="923330"/>
          </a:xfrm>
          <a:prstGeom prst="rect">
            <a:avLst/>
          </a:prstGeom>
        </p:spPr>
        <p:txBody>
          <a:bodyPr wrap="square">
            <a:spAutoFit/>
          </a:bodyPr>
          <a:lstStyle/>
          <a:p>
            <a:r>
              <a:rPr lang="en-US" dirty="0"/>
              <a:t>These flu viruses are just one of thousands of different kinds of viruses we know about. Each kind of virus has a particular kind of cell that it infects.</a:t>
            </a:r>
          </a:p>
          <a:p>
            <a:r>
              <a:rPr lang="en-US" dirty="0"/>
              <a:t>Some viruses infect plant cells.</a:t>
            </a:r>
          </a:p>
        </p:txBody>
      </p:sp>
      <p:sp>
        <p:nvSpPr>
          <p:cNvPr id="4" name="Rectangle 3"/>
          <p:cNvSpPr/>
          <p:nvPr/>
        </p:nvSpPr>
        <p:spPr>
          <a:xfrm>
            <a:off x="698500" y="1838742"/>
            <a:ext cx="7704665" cy="1754326"/>
          </a:xfrm>
          <a:prstGeom prst="rect">
            <a:avLst/>
          </a:prstGeom>
        </p:spPr>
        <p:txBody>
          <a:bodyPr wrap="square">
            <a:spAutoFit/>
          </a:bodyPr>
          <a:lstStyle/>
          <a:p>
            <a:r>
              <a:rPr lang="en-US" dirty="0"/>
              <a:t>In 2019, a new virus appeared. We do not know exactly where it came from, but scientists think it developed in a wild animal and then spread to humans. The new virus is similar to the viruses that cause flu and colds. Its official name is SARS-CoV-2. The illness it causes is called Covid-19. This stands for coronavirus disease 2019. The virus quickly spread all over the world.</a:t>
            </a:r>
          </a:p>
        </p:txBody>
      </p:sp>
      <p:sp>
        <p:nvSpPr>
          <p:cNvPr id="6" name="Rectangle 5"/>
          <p:cNvSpPr/>
          <p:nvPr/>
        </p:nvSpPr>
        <p:spPr>
          <a:xfrm>
            <a:off x="914400" y="4898330"/>
            <a:ext cx="2873829" cy="369332"/>
          </a:xfrm>
          <a:prstGeom prst="rect">
            <a:avLst/>
          </a:prstGeom>
        </p:spPr>
        <p:txBody>
          <a:bodyPr wrap="square">
            <a:spAutoFit/>
          </a:bodyPr>
          <a:lstStyle/>
          <a:p>
            <a:r>
              <a:rPr lang="en-US" dirty="0">
                <a:hlinkClick r:id="rId2"/>
              </a:rPr>
              <a:t>Watch and take notes</a:t>
            </a:r>
            <a:endParaRPr lang="en-US" dirty="0"/>
          </a:p>
        </p:txBody>
      </p:sp>
      <p:pic>
        <p:nvPicPr>
          <p:cNvPr id="4098" name="Picture 2" descr="فيروس كورونا (COVID-19) | Handbook Germ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525" y="4390608"/>
            <a:ext cx="4386475" cy="246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6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33" y="787400"/>
            <a:ext cx="8127999" cy="1200329"/>
          </a:xfrm>
          <a:prstGeom prst="rect">
            <a:avLst/>
          </a:prstGeom>
        </p:spPr>
        <p:txBody>
          <a:bodyPr wrap="square">
            <a:spAutoFit/>
          </a:bodyPr>
          <a:lstStyle/>
          <a:p>
            <a:r>
              <a:rPr lang="en-US" dirty="0"/>
              <a:t>Many people get the virus without being ill at all, or just have mild symptoms. But in some people, it causes dangerous illness and even death.</a:t>
            </a:r>
          </a:p>
          <a:p>
            <a:r>
              <a:rPr lang="en-US" dirty="0"/>
              <a:t>Scientists will work hard for many years to find the best ways of preventing this, including vaccination, and drugs to treat Covid-19.</a:t>
            </a:r>
          </a:p>
        </p:txBody>
      </p:sp>
      <p:pic>
        <p:nvPicPr>
          <p:cNvPr id="4" name="Picture 3">
            <a:extLst>
              <a:ext uri="{FF2B5EF4-FFF2-40B4-BE49-F238E27FC236}">
                <a16:creationId xmlns:a16="http://schemas.microsoft.com/office/drawing/2014/main" id="{9D89349A-A248-415D-8E50-D33546852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9583" y="2980266"/>
            <a:ext cx="3111500" cy="2074333"/>
          </a:xfrm>
          <a:prstGeom prst="rect">
            <a:avLst/>
          </a:prstGeom>
        </p:spPr>
      </p:pic>
      <p:sp>
        <p:nvSpPr>
          <p:cNvPr id="2" name="Rectangle 1">
            <a:extLst>
              <a:ext uri="{FF2B5EF4-FFF2-40B4-BE49-F238E27FC236}">
                <a16:creationId xmlns:a16="http://schemas.microsoft.com/office/drawing/2014/main" id="{B1C0D1CD-0127-F83F-43D4-C138502562EC}"/>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94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E07CBC2-A1F2-4559-807E-0BA5E65223E8}"/>
              </a:ext>
            </a:extLst>
          </p:cNvPr>
          <p:cNvSpPr/>
          <p:nvPr/>
        </p:nvSpPr>
        <p:spPr>
          <a:xfrm>
            <a:off x="1746249" y="267216"/>
            <a:ext cx="5676900" cy="1199118"/>
          </a:xfrm>
          <a:prstGeom prst="roundRect">
            <a:avLst/>
          </a:prstGeom>
          <a:solidFill>
            <a:srgbClr val="004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How Can You Keep Your </a:t>
            </a:r>
          </a:p>
          <a:p>
            <a:pPr algn="ctr"/>
            <a:r>
              <a:rPr lang="en-US" sz="3200" b="1" dirty="0"/>
              <a:t>Immune System Healthy?</a:t>
            </a:r>
            <a:endParaRPr lang="en-GB" sz="3200" b="1" dirty="0"/>
          </a:p>
        </p:txBody>
      </p:sp>
      <p:sp>
        <p:nvSpPr>
          <p:cNvPr id="4" name="TextBox 3">
            <a:extLst>
              <a:ext uri="{FF2B5EF4-FFF2-40B4-BE49-F238E27FC236}">
                <a16:creationId xmlns:a16="http://schemas.microsoft.com/office/drawing/2014/main" id="{1ABA6846-646B-46D8-B319-7D1B2C264C94}"/>
              </a:ext>
            </a:extLst>
          </p:cNvPr>
          <p:cNvSpPr txBox="1"/>
          <p:nvPr/>
        </p:nvSpPr>
        <p:spPr>
          <a:xfrm>
            <a:off x="676275" y="2133600"/>
            <a:ext cx="7258050" cy="647700"/>
          </a:xfrm>
          <a:prstGeom prst="rect">
            <a:avLst/>
          </a:prstGeom>
          <a:noFill/>
        </p:spPr>
        <p:txBody>
          <a:bodyPr wrap="square" rtlCol="0">
            <a:spAutoFit/>
          </a:bodyPr>
          <a:lstStyle/>
          <a:p>
            <a:r>
              <a:rPr lang="en-US" b="1" dirty="0">
                <a:solidFill>
                  <a:srgbClr val="004518"/>
                </a:solidFill>
              </a:rPr>
              <a:t>The following have a positive effect on your immune system:</a:t>
            </a:r>
          </a:p>
          <a:p>
            <a:endParaRPr lang="en-GB" b="1" dirty="0">
              <a:solidFill>
                <a:srgbClr val="004518"/>
              </a:solidFill>
            </a:endParaRPr>
          </a:p>
        </p:txBody>
      </p:sp>
      <p:sp>
        <p:nvSpPr>
          <p:cNvPr id="5" name="Rectangle: Rounded Corners 4">
            <a:extLst>
              <a:ext uri="{FF2B5EF4-FFF2-40B4-BE49-F238E27FC236}">
                <a16:creationId xmlns:a16="http://schemas.microsoft.com/office/drawing/2014/main" id="{9D4DFFC2-E86A-4FFB-8C67-D494FBB515E7}"/>
              </a:ext>
            </a:extLst>
          </p:cNvPr>
          <p:cNvSpPr/>
          <p:nvPr/>
        </p:nvSpPr>
        <p:spPr>
          <a:xfrm>
            <a:off x="888999" y="2637909"/>
            <a:ext cx="3616325"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4518"/>
                </a:solidFill>
              </a:rPr>
              <a:t>Exercise</a:t>
            </a:r>
          </a:p>
        </p:txBody>
      </p:sp>
      <p:sp>
        <p:nvSpPr>
          <p:cNvPr id="6" name="Rectangle: Rounded Corners 5">
            <a:extLst>
              <a:ext uri="{FF2B5EF4-FFF2-40B4-BE49-F238E27FC236}">
                <a16:creationId xmlns:a16="http://schemas.microsoft.com/office/drawing/2014/main" id="{B200B09D-1AFE-4ACD-936D-DD5CD1F6619D}"/>
              </a:ext>
            </a:extLst>
          </p:cNvPr>
          <p:cNvSpPr/>
          <p:nvPr/>
        </p:nvSpPr>
        <p:spPr>
          <a:xfrm>
            <a:off x="4584700" y="3204607"/>
            <a:ext cx="3616324"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4518"/>
                </a:solidFill>
              </a:rPr>
              <a:t>Eating healthy food</a:t>
            </a:r>
          </a:p>
        </p:txBody>
      </p:sp>
      <p:sp>
        <p:nvSpPr>
          <p:cNvPr id="7" name="Rectangle: Rounded Corners 6">
            <a:extLst>
              <a:ext uri="{FF2B5EF4-FFF2-40B4-BE49-F238E27FC236}">
                <a16:creationId xmlns:a16="http://schemas.microsoft.com/office/drawing/2014/main" id="{AA30B3E4-0701-4CF3-8A78-853C33C121E5}"/>
              </a:ext>
            </a:extLst>
          </p:cNvPr>
          <p:cNvSpPr/>
          <p:nvPr/>
        </p:nvSpPr>
        <p:spPr>
          <a:xfrm>
            <a:off x="888999" y="3204607"/>
            <a:ext cx="3616325"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4518"/>
                </a:solidFill>
              </a:rPr>
              <a:t>Taking vitamin B12 and C</a:t>
            </a:r>
          </a:p>
        </p:txBody>
      </p:sp>
      <p:sp>
        <p:nvSpPr>
          <p:cNvPr id="8" name="Rectangle: Rounded Corners 7">
            <a:extLst>
              <a:ext uri="{FF2B5EF4-FFF2-40B4-BE49-F238E27FC236}">
                <a16:creationId xmlns:a16="http://schemas.microsoft.com/office/drawing/2014/main" id="{A3A7469C-7B20-4646-A4CE-47775D02A3DB}"/>
              </a:ext>
            </a:extLst>
          </p:cNvPr>
          <p:cNvSpPr/>
          <p:nvPr/>
        </p:nvSpPr>
        <p:spPr>
          <a:xfrm>
            <a:off x="4584699" y="2637909"/>
            <a:ext cx="3616325"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4518"/>
                </a:solidFill>
              </a:rPr>
              <a:t>Staying stress free</a:t>
            </a:r>
          </a:p>
        </p:txBody>
      </p:sp>
      <p:sp>
        <p:nvSpPr>
          <p:cNvPr id="9" name="Rectangle: Rounded Corners 8">
            <a:extLst>
              <a:ext uri="{FF2B5EF4-FFF2-40B4-BE49-F238E27FC236}">
                <a16:creationId xmlns:a16="http://schemas.microsoft.com/office/drawing/2014/main" id="{5DA3B12B-3EA8-46B2-8672-551FCB58E8A5}"/>
              </a:ext>
            </a:extLst>
          </p:cNvPr>
          <p:cNvSpPr/>
          <p:nvPr/>
        </p:nvSpPr>
        <p:spPr>
          <a:xfrm>
            <a:off x="888999" y="4927600"/>
            <a:ext cx="3616325"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4518"/>
                </a:solidFill>
              </a:rPr>
              <a:t>Age</a:t>
            </a:r>
          </a:p>
        </p:txBody>
      </p:sp>
      <p:sp>
        <p:nvSpPr>
          <p:cNvPr id="10" name="Rectangle: Rounded Corners 9">
            <a:extLst>
              <a:ext uri="{FF2B5EF4-FFF2-40B4-BE49-F238E27FC236}">
                <a16:creationId xmlns:a16="http://schemas.microsoft.com/office/drawing/2014/main" id="{F813D1A2-1F71-4E94-BBF2-EE326B26D96F}"/>
              </a:ext>
            </a:extLst>
          </p:cNvPr>
          <p:cNvSpPr/>
          <p:nvPr/>
        </p:nvSpPr>
        <p:spPr>
          <a:xfrm>
            <a:off x="4572000" y="5493187"/>
            <a:ext cx="3616323"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4518"/>
                </a:solidFill>
              </a:rPr>
              <a:t>Poor nutrition</a:t>
            </a:r>
          </a:p>
        </p:txBody>
      </p:sp>
      <p:sp>
        <p:nvSpPr>
          <p:cNvPr id="11" name="Rectangle: Rounded Corners 10">
            <a:extLst>
              <a:ext uri="{FF2B5EF4-FFF2-40B4-BE49-F238E27FC236}">
                <a16:creationId xmlns:a16="http://schemas.microsoft.com/office/drawing/2014/main" id="{B0502F4D-801E-40E3-9922-1C50E5D35E9A}"/>
              </a:ext>
            </a:extLst>
          </p:cNvPr>
          <p:cNvSpPr/>
          <p:nvPr/>
        </p:nvSpPr>
        <p:spPr>
          <a:xfrm>
            <a:off x="888999" y="5493187"/>
            <a:ext cx="3616324"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4518"/>
                </a:solidFill>
              </a:rPr>
              <a:t>If you are highly stressed</a:t>
            </a:r>
          </a:p>
        </p:txBody>
      </p:sp>
      <p:sp>
        <p:nvSpPr>
          <p:cNvPr id="12" name="Rectangle: Rounded Corners 11">
            <a:extLst>
              <a:ext uri="{FF2B5EF4-FFF2-40B4-BE49-F238E27FC236}">
                <a16:creationId xmlns:a16="http://schemas.microsoft.com/office/drawing/2014/main" id="{F56AB745-E0A4-417A-BCF7-514487323664}"/>
              </a:ext>
            </a:extLst>
          </p:cNvPr>
          <p:cNvSpPr/>
          <p:nvPr/>
        </p:nvSpPr>
        <p:spPr>
          <a:xfrm>
            <a:off x="4591049" y="4909066"/>
            <a:ext cx="3867151" cy="4826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4518"/>
                </a:solidFill>
              </a:rPr>
              <a:t>If you are already ill e.g. HIV or TB</a:t>
            </a:r>
          </a:p>
        </p:txBody>
      </p:sp>
      <p:sp>
        <p:nvSpPr>
          <p:cNvPr id="13" name="TextBox 12">
            <a:extLst>
              <a:ext uri="{FF2B5EF4-FFF2-40B4-BE49-F238E27FC236}">
                <a16:creationId xmlns:a16="http://schemas.microsoft.com/office/drawing/2014/main" id="{B0A4F2CD-B8B4-4D8F-9C43-DDFC7016353D}"/>
              </a:ext>
            </a:extLst>
          </p:cNvPr>
          <p:cNvSpPr txBox="1"/>
          <p:nvPr/>
        </p:nvSpPr>
        <p:spPr>
          <a:xfrm>
            <a:off x="676274" y="4324350"/>
            <a:ext cx="7477125" cy="369332"/>
          </a:xfrm>
          <a:prstGeom prst="rect">
            <a:avLst/>
          </a:prstGeom>
          <a:noFill/>
        </p:spPr>
        <p:txBody>
          <a:bodyPr wrap="square" rtlCol="0">
            <a:spAutoFit/>
          </a:bodyPr>
          <a:lstStyle/>
          <a:p>
            <a:r>
              <a:rPr lang="en-US" b="1" dirty="0">
                <a:solidFill>
                  <a:srgbClr val="004518"/>
                </a:solidFill>
              </a:rPr>
              <a:t>The following things have a negative effect on your immune system:</a:t>
            </a:r>
          </a:p>
        </p:txBody>
      </p:sp>
      <p:sp>
        <p:nvSpPr>
          <p:cNvPr id="2" name="TextBox 1"/>
          <p:cNvSpPr txBox="1"/>
          <p:nvPr/>
        </p:nvSpPr>
        <p:spPr>
          <a:xfrm>
            <a:off x="1185333" y="1625600"/>
            <a:ext cx="2310248" cy="369332"/>
          </a:xfrm>
          <a:prstGeom prst="rect">
            <a:avLst/>
          </a:prstGeom>
          <a:noFill/>
        </p:spPr>
        <p:txBody>
          <a:bodyPr wrap="none" rtlCol="0">
            <a:spAutoFit/>
          </a:bodyPr>
          <a:lstStyle/>
          <a:p>
            <a:r>
              <a:rPr lang="en-US" dirty="0">
                <a:solidFill>
                  <a:srgbClr val="FF0000"/>
                </a:solidFill>
              </a:rPr>
              <a:t>JUST READ </a:t>
            </a:r>
            <a:r>
              <a:rPr lang="en-US" dirty="0"/>
              <a:t>this slide</a:t>
            </a:r>
          </a:p>
        </p:txBody>
      </p:sp>
      <p:sp>
        <p:nvSpPr>
          <p:cNvPr id="14" name="Rectangle 13">
            <a:extLst>
              <a:ext uri="{FF2B5EF4-FFF2-40B4-BE49-F238E27FC236}">
                <a16:creationId xmlns:a16="http://schemas.microsoft.com/office/drawing/2014/main" id="{3CEB4318-3940-162A-A67A-D9DCCEF16278}"/>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35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98CCAF-F0F6-45C8-8257-C33994F5C2D9}"/>
              </a:ext>
            </a:extLst>
          </p:cNvPr>
          <p:cNvSpPr/>
          <p:nvPr/>
        </p:nvSpPr>
        <p:spPr>
          <a:xfrm>
            <a:off x="1682750" y="261382"/>
            <a:ext cx="5778500" cy="1288018"/>
          </a:xfrm>
          <a:prstGeom prst="roundRect">
            <a:avLst/>
          </a:prstGeom>
          <a:solidFill>
            <a:srgbClr val="004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 is the Economic </a:t>
            </a:r>
          </a:p>
          <a:p>
            <a:pPr algn="ctr"/>
            <a:r>
              <a:rPr lang="en-US" sz="3600" b="1" dirty="0"/>
              <a:t>Importance of Viruses?</a:t>
            </a:r>
            <a:endParaRPr lang="en-GB" sz="3600" b="1" dirty="0"/>
          </a:p>
        </p:txBody>
      </p:sp>
      <p:sp>
        <p:nvSpPr>
          <p:cNvPr id="4" name="TextBox 3">
            <a:extLst>
              <a:ext uri="{FF2B5EF4-FFF2-40B4-BE49-F238E27FC236}">
                <a16:creationId xmlns:a16="http://schemas.microsoft.com/office/drawing/2014/main" id="{CA20756B-8D78-4740-A06C-BE3069FFCFD2}"/>
              </a:ext>
            </a:extLst>
          </p:cNvPr>
          <p:cNvSpPr txBox="1"/>
          <p:nvPr/>
        </p:nvSpPr>
        <p:spPr>
          <a:xfrm>
            <a:off x="1003300" y="4165599"/>
            <a:ext cx="7137400" cy="2031325"/>
          </a:xfrm>
          <a:prstGeom prst="rect">
            <a:avLst/>
          </a:prstGeom>
          <a:noFill/>
        </p:spPr>
        <p:txBody>
          <a:bodyPr wrap="square" rtlCol="0">
            <a:spAutoFit/>
          </a:bodyPr>
          <a:lstStyle/>
          <a:p>
            <a:r>
              <a:rPr lang="en-US" dirty="0">
                <a:solidFill>
                  <a:srgbClr val="004518"/>
                </a:solidFill>
              </a:rPr>
              <a:t>Viruses are infectious diseases. They have a negative effect on companies as their employees are not able to work. Large outbreaks and pandemics can effect a large number of people which can have negative effects on community services and food supply. This can lead to inflation due to supply and demand. It can also result in strain on the health care industry and shortages in medical supplies can result</a:t>
            </a:r>
            <a:endParaRPr lang="en-GB" dirty="0">
              <a:solidFill>
                <a:srgbClr val="004518"/>
              </a:solidFill>
            </a:endParaRPr>
          </a:p>
        </p:txBody>
      </p:sp>
      <p:pic>
        <p:nvPicPr>
          <p:cNvPr id="6" name="Picture 5">
            <a:extLst>
              <a:ext uri="{FF2B5EF4-FFF2-40B4-BE49-F238E27FC236}">
                <a16:creationId xmlns:a16="http://schemas.microsoft.com/office/drawing/2014/main" id="{9D89349A-A248-415D-8E50-D33546852B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6250" y="1820333"/>
            <a:ext cx="3111500" cy="2074333"/>
          </a:xfrm>
          <a:prstGeom prst="rect">
            <a:avLst/>
          </a:prstGeom>
        </p:spPr>
      </p:pic>
      <p:sp>
        <p:nvSpPr>
          <p:cNvPr id="5" name="TextBox 4"/>
          <p:cNvSpPr txBox="1"/>
          <p:nvPr/>
        </p:nvSpPr>
        <p:spPr>
          <a:xfrm>
            <a:off x="626533" y="2071131"/>
            <a:ext cx="2310248" cy="369332"/>
          </a:xfrm>
          <a:prstGeom prst="rect">
            <a:avLst/>
          </a:prstGeom>
          <a:noFill/>
        </p:spPr>
        <p:txBody>
          <a:bodyPr wrap="none" rtlCol="0">
            <a:spAutoFit/>
          </a:bodyPr>
          <a:lstStyle/>
          <a:p>
            <a:r>
              <a:rPr lang="en-US" dirty="0">
                <a:solidFill>
                  <a:srgbClr val="FF0000"/>
                </a:solidFill>
              </a:rPr>
              <a:t>JUST READ </a:t>
            </a:r>
            <a:r>
              <a:rPr lang="en-US" dirty="0"/>
              <a:t>this slide</a:t>
            </a:r>
          </a:p>
        </p:txBody>
      </p:sp>
      <p:sp>
        <p:nvSpPr>
          <p:cNvPr id="2" name="Rectangle 1">
            <a:extLst>
              <a:ext uri="{FF2B5EF4-FFF2-40B4-BE49-F238E27FC236}">
                <a16:creationId xmlns:a16="http://schemas.microsoft.com/office/drawing/2014/main" id="{F75E8A29-63FF-0BE9-17D7-F5E1F50A3A3D}"/>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98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8605EFE-AF82-4576-B513-7F066DB9CB12}"/>
              </a:ext>
            </a:extLst>
          </p:cNvPr>
          <p:cNvSpPr/>
          <p:nvPr/>
        </p:nvSpPr>
        <p:spPr>
          <a:xfrm>
            <a:off x="2860581" y="72893"/>
            <a:ext cx="6032500" cy="1110218"/>
          </a:xfrm>
          <a:prstGeom prst="roundRect">
            <a:avLst>
              <a:gd name="adj" fmla="val 17135"/>
            </a:avLst>
          </a:prstGeom>
          <a:solidFill>
            <a:srgbClr val="004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How does the Immune System Work?</a:t>
            </a:r>
            <a:endParaRPr lang="en-GB" sz="3600" b="1" dirty="0"/>
          </a:p>
        </p:txBody>
      </p:sp>
      <p:sp>
        <p:nvSpPr>
          <p:cNvPr id="4" name="TextBox 3">
            <a:extLst>
              <a:ext uri="{FF2B5EF4-FFF2-40B4-BE49-F238E27FC236}">
                <a16:creationId xmlns:a16="http://schemas.microsoft.com/office/drawing/2014/main" id="{E0EFBD3F-6485-4686-8283-FD4033918D75}"/>
              </a:ext>
            </a:extLst>
          </p:cNvPr>
          <p:cNvSpPr txBox="1"/>
          <p:nvPr/>
        </p:nvSpPr>
        <p:spPr>
          <a:xfrm>
            <a:off x="704850" y="1549400"/>
            <a:ext cx="7734300" cy="5509200"/>
          </a:xfrm>
          <a:prstGeom prst="rect">
            <a:avLst/>
          </a:prstGeom>
          <a:noFill/>
        </p:spPr>
        <p:txBody>
          <a:bodyPr wrap="square" rtlCol="0">
            <a:spAutoFit/>
          </a:bodyPr>
          <a:lstStyle/>
          <a:p>
            <a:r>
              <a:rPr lang="en-US" sz="1600" dirty="0">
                <a:solidFill>
                  <a:srgbClr val="004518"/>
                </a:solidFill>
              </a:rPr>
              <a:t>The human body contains white blood cells which are our first defense against bacteria and viruses. The white blood cells engulf and break down the virus. The body will also raise its temperature to try make it a hostile environment for the virus. A virus is a primary infection which can compromise your immune system so that a secondary infection, such as bronchitis, can develop. </a:t>
            </a:r>
          </a:p>
          <a:p>
            <a:endParaRPr lang="en-US" sz="1600" dirty="0">
              <a:solidFill>
                <a:srgbClr val="004518"/>
              </a:solidFill>
            </a:endParaRPr>
          </a:p>
          <a:p>
            <a:r>
              <a:rPr lang="en-US" sz="1600" dirty="0">
                <a:solidFill>
                  <a:srgbClr val="004518"/>
                </a:solidFill>
              </a:rPr>
              <a:t>Building an immunity, antibodies, is the cells way of remembering which viruses and bacteria have made you sick before to prevent the virus from making you sick again. A vaccine helps build this immunity by giving you a small dose of the virus, not enough to make you sick. This makes your cells remember and recognize the virus so you don’t catch it and get sick in the future. Some viruses can evolve and mutate easily so that they are not recognized and can make us sick again. The flu virus is a virus that is one the does this which means that people can get the flu every year.</a:t>
            </a:r>
          </a:p>
          <a:p>
            <a:endParaRPr lang="en-US" sz="1600" dirty="0">
              <a:solidFill>
                <a:srgbClr val="004518"/>
              </a:solidFill>
            </a:endParaRPr>
          </a:p>
          <a:p>
            <a:r>
              <a:rPr lang="en-US" sz="1600" dirty="0">
                <a:solidFill>
                  <a:srgbClr val="004518"/>
                </a:solidFill>
              </a:rPr>
              <a:t>Unfortunately there is no medication that can treat a virus. Some medication may help relieve some of the symptoms, but it can’t kill the virus once you are infected. There are also some viruses that are extremely virulent and no immunization for them currently exists e.g. HIV, Ebola, Covid-19</a:t>
            </a:r>
          </a:p>
          <a:p>
            <a:endParaRPr lang="en-US" sz="1600" dirty="0">
              <a:solidFill>
                <a:srgbClr val="004518"/>
              </a:solidFill>
            </a:endParaRPr>
          </a:p>
          <a:p>
            <a:endParaRPr lang="en-US" sz="1600" dirty="0">
              <a:solidFill>
                <a:srgbClr val="004518"/>
              </a:solidFill>
            </a:endParaRPr>
          </a:p>
          <a:p>
            <a:endParaRPr lang="en-GB" sz="1600" dirty="0">
              <a:solidFill>
                <a:srgbClr val="004518"/>
              </a:solidFill>
            </a:endParaRPr>
          </a:p>
        </p:txBody>
      </p:sp>
      <p:sp>
        <p:nvSpPr>
          <p:cNvPr id="6" name="TextBox 5"/>
          <p:cNvSpPr txBox="1"/>
          <p:nvPr/>
        </p:nvSpPr>
        <p:spPr>
          <a:xfrm>
            <a:off x="550333" y="855623"/>
            <a:ext cx="2310248" cy="369332"/>
          </a:xfrm>
          <a:prstGeom prst="rect">
            <a:avLst/>
          </a:prstGeom>
          <a:noFill/>
        </p:spPr>
        <p:txBody>
          <a:bodyPr wrap="none" rtlCol="0">
            <a:spAutoFit/>
          </a:bodyPr>
          <a:lstStyle/>
          <a:p>
            <a:r>
              <a:rPr lang="en-US" dirty="0">
                <a:solidFill>
                  <a:srgbClr val="FF0000"/>
                </a:solidFill>
              </a:rPr>
              <a:t>JUST READ </a:t>
            </a:r>
            <a:r>
              <a:rPr lang="en-US" dirty="0"/>
              <a:t>this slide</a:t>
            </a:r>
          </a:p>
        </p:txBody>
      </p:sp>
      <p:sp>
        <p:nvSpPr>
          <p:cNvPr id="2" name="Rectangle 1">
            <a:extLst>
              <a:ext uri="{FF2B5EF4-FFF2-40B4-BE49-F238E27FC236}">
                <a16:creationId xmlns:a16="http://schemas.microsoft.com/office/drawing/2014/main" id="{267E5E31-4A49-81D1-AE28-C7985BF7EACF}"/>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99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44" y="1778000"/>
            <a:ext cx="7043448"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63600" y="638201"/>
            <a:ext cx="994183" cy="369332"/>
          </a:xfrm>
          <a:prstGeom prst="rect">
            <a:avLst/>
          </a:prstGeom>
          <a:noFill/>
        </p:spPr>
        <p:txBody>
          <a:bodyPr wrap="none" rtlCol="0">
            <a:spAutoFit/>
          </a:bodyPr>
          <a:lstStyle/>
          <a:p>
            <a:r>
              <a:rPr lang="en-US" dirty="0">
                <a:solidFill>
                  <a:srgbClr val="FF0000"/>
                </a:solidFill>
              </a:rPr>
              <a:t>Exit slip</a:t>
            </a:r>
          </a:p>
        </p:txBody>
      </p:sp>
      <p:pic>
        <p:nvPicPr>
          <p:cNvPr id="2050" name="Picture 2" descr="D:\MINAA\Teaching\timer\5 m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56892" y="533400"/>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0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62592" y="2155295"/>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r>
              <a:rPr lang="en-US"/>
              <a:t>objectives</a:t>
            </a:r>
            <a:endParaRPr lang="en-US" dirty="0"/>
          </a:p>
        </p:txBody>
      </p:sp>
      <p:sp>
        <p:nvSpPr>
          <p:cNvPr id="3" name="Rectangle 2"/>
          <p:cNvSpPr/>
          <p:nvPr/>
        </p:nvSpPr>
        <p:spPr>
          <a:xfrm>
            <a:off x="1465794" y="2887133"/>
            <a:ext cx="5562600" cy="646331"/>
          </a:xfrm>
          <a:prstGeom prst="rect">
            <a:avLst/>
          </a:prstGeom>
        </p:spPr>
        <p:txBody>
          <a:bodyPr wrap="square">
            <a:spAutoFit/>
          </a:bodyPr>
          <a:lstStyle/>
          <a:p>
            <a:r>
              <a:rPr lang="en-US" dirty="0">
                <a:latin typeface="AvenirLTStd-Book"/>
              </a:rPr>
              <a:t>• learn about the structure of a virus</a:t>
            </a:r>
          </a:p>
          <a:p>
            <a:r>
              <a:rPr lang="en-US" dirty="0">
                <a:latin typeface="AvenirLTStd-Book"/>
              </a:rPr>
              <a:t>• discuss whether viruses are non-living or living.</a:t>
            </a:r>
            <a:endParaRPr lang="en-US" dirty="0"/>
          </a:p>
        </p:txBody>
      </p:sp>
      <p:sp>
        <p:nvSpPr>
          <p:cNvPr id="4" name="Rectangle 3">
            <a:extLst>
              <a:ext uri="{FF2B5EF4-FFF2-40B4-BE49-F238E27FC236}">
                <a16:creationId xmlns:a16="http://schemas.microsoft.com/office/drawing/2014/main" id="{9E8919C7-2EB4-BC34-0EE2-542628596983}"/>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34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03867" y="2877234"/>
            <a:ext cx="8043333" cy="523220"/>
          </a:xfrm>
          <a:prstGeom prst="rect">
            <a:avLst/>
          </a:prstGeom>
        </p:spPr>
        <p:txBody>
          <a:bodyPr wrap="square">
            <a:spAutoFit/>
          </a:bodyPr>
          <a:lstStyle/>
          <a:p>
            <a:r>
              <a:rPr lang="en-US" sz="2800" dirty="0">
                <a:solidFill>
                  <a:srgbClr val="FF0000"/>
                </a:solidFill>
                <a:hlinkClick r:id="rId2"/>
              </a:rPr>
              <a:t>watch this video and answer this questions </a:t>
            </a:r>
            <a:endParaRPr lang="en-US" sz="2800" dirty="0">
              <a:solidFill>
                <a:srgbClr val="FF0000"/>
              </a:solidFill>
            </a:endParaRPr>
          </a:p>
        </p:txBody>
      </p:sp>
      <p:sp>
        <p:nvSpPr>
          <p:cNvPr id="2" name="Rectangle 1">
            <a:extLst>
              <a:ext uri="{FF2B5EF4-FFF2-40B4-BE49-F238E27FC236}">
                <a16:creationId xmlns:a16="http://schemas.microsoft.com/office/drawing/2014/main" id="{1F1AE8BF-A8BF-9C5A-CB7B-46FECC0B463D}"/>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31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722" y="2235200"/>
            <a:ext cx="6816937" cy="177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1 Minute Countdown Gif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4023" y="548479"/>
            <a:ext cx="1543051" cy="12858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E25A994-D56A-7470-A166-8D9CB80A4485}"/>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54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6CF8D1D-F716-435C-84CF-26A1D66A2945}"/>
              </a:ext>
            </a:extLst>
          </p:cNvPr>
          <p:cNvSpPr/>
          <p:nvPr/>
        </p:nvSpPr>
        <p:spPr>
          <a:xfrm>
            <a:off x="882650" y="1223430"/>
            <a:ext cx="7423150" cy="2205570"/>
          </a:xfrm>
          <a:prstGeom prst="roundRect">
            <a:avLst>
              <a:gd name="adj" fmla="val 975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94E746F-CA45-4594-BE04-9C262F07A85D}"/>
              </a:ext>
            </a:extLst>
          </p:cNvPr>
          <p:cNvSpPr txBox="1"/>
          <p:nvPr/>
        </p:nvSpPr>
        <p:spPr>
          <a:xfrm>
            <a:off x="1057275" y="1677955"/>
            <a:ext cx="7029450" cy="1200329"/>
          </a:xfrm>
          <a:prstGeom prst="rect">
            <a:avLst/>
          </a:prstGeom>
          <a:noFill/>
        </p:spPr>
        <p:txBody>
          <a:bodyPr wrap="square" rtlCol="0">
            <a:spAutoFit/>
          </a:bodyPr>
          <a:lstStyle/>
          <a:p>
            <a:r>
              <a:rPr lang="en-US" b="1" dirty="0">
                <a:solidFill>
                  <a:srgbClr val="FF5A00"/>
                </a:solidFill>
                <a:latin typeface="TimesNewRomanMTStd-Bold"/>
              </a:rPr>
              <a:t>Viruses </a:t>
            </a:r>
            <a:r>
              <a:rPr lang="en-US" dirty="0">
                <a:solidFill>
                  <a:srgbClr val="000000"/>
                </a:solidFill>
                <a:latin typeface="TimesNewRomanMTStd"/>
              </a:rPr>
              <a:t>are very, very small. A virus is much smaller than one of your cells. You cannot see a virus with the kind of microscope that you use in school. To see a virus, you need to use a special kind of microscope called an </a:t>
            </a:r>
            <a:r>
              <a:rPr lang="en-US" b="1" dirty="0">
                <a:solidFill>
                  <a:srgbClr val="FF5A00"/>
                </a:solidFill>
                <a:latin typeface="TimesNewRomanMTStd-Bold"/>
              </a:rPr>
              <a:t>electron microscope</a:t>
            </a:r>
            <a:r>
              <a:rPr lang="en-US" dirty="0">
                <a:solidFill>
                  <a:srgbClr val="000000"/>
                </a:solidFill>
                <a:latin typeface="TimesNewRomanMTStd"/>
              </a:rPr>
              <a:t>.</a:t>
            </a:r>
            <a:r>
              <a:rPr lang="en-US" dirty="0">
                <a:solidFill>
                  <a:schemeClr val="bg2">
                    <a:lumMod val="10000"/>
                  </a:schemeClr>
                </a:solidFill>
              </a:rPr>
              <a:t> </a:t>
            </a:r>
          </a:p>
        </p:txBody>
      </p:sp>
      <p:sp>
        <p:nvSpPr>
          <p:cNvPr id="2" name="Rectangle: Rounded Corners 1">
            <a:extLst>
              <a:ext uri="{FF2B5EF4-FFF2-40B4-BE49-F238E27FC236}">
                <a16:creationId xmlns:a16="http://schemas.microsoft.com/office/drawing/2014/main" id="{46460E37-87A7-4746-AC04-E75BA660E4D3}"/>
              </a:ext>
            </a:extLst>
          </p:cNvPr>
          <p:cNvSpPr/>
          <p:nvPr/>
        </p:nvSpPr>
        <p:spPr>
          <a:xfrm>
            <a:off x="2060575" y="235761"/>
            <a:ext cx="5022850" cy="749300"/>
          </a:xfrm>
          <a:prstGeom prst="roundRect">
            <a:avLst/>
          </a:prstGeom>
          <a:solidFill>
            <a:srgbClr val="004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 are viruses?</a:t>
            </a:r>
            <a:endParaRPr lang="en-GB" sz="3600" b="1" dirty="0"/>
          </a:p>
        </p:txBody>
      </p:sp>
      <p:sp>
        <p:nvSpPr>
          <p:cNvPr id="8" name="TextBox 7">
            <a:extLst>
              <a:ext uri="{FF2B5EF4-FFF2-40B4-BE49-F238E27FC236}">
                <a16:creationId xmlns:a16="http://schemas.microsoft.com/office/drawing/2014/main" id="{0B863660-767C-4FEB-B935-9D80EF0BF93A}"/>
              </a:ext>
            </a:extLst>
          </p:cNvPr>
          <p:cNvSpPr txBox="1"/>
          <p:nvPr/>
        </p:nvSpPr>
        <p:spPr>
          <a:xfrm>
            <a:off x="1277939" y="3565094"/>
            <a:ext cx="6923086" cy="2862322"/>
          </a:xfrm>
          <a:prstGeom prst="rect">
            <a:avLst/>
          </a:prstGeom>
          <a:noFill/>
        </p:spPr>
        <p:txBody>
          <a:bodyPr wrap="square" rtlCol="0">
            <a:spAutoFit/>
          </a:bodyPr>
          <a:lstStyle/>
          <a:p>
            <a:r>
              <a:rPr lang="en-US" sz="2000" b="1" dirty="0">
                <a:solidFill>
                  <a:srgbClr val="004518"/>
                </a:solidFill>
              </a:rPr>
              <a:t>Viruses are passed from one host to another in the following ways: </a:t>
            </a:r>
            <a:r>
              <a:rPr lang="en-US" sz="2000" b="1" u="sng" dirty="0">
                <a:solidFill>
                  <a:srgbClr val="FF0000"/>
                </a:solidFill>
              </a:rPr>
              <a:t>(JUST READ)</a:t>
            </a:r>
          </a:p>
          <a:p>
            <a:endParaRPr lang="en-US" sz="2000" dirty="0">
              <a:solidFill>
                <a:schemeClr val="bg2">
                  <a:lumMod val="10000"/>
                </a:schemeClr>
              </a:solidFill>
            </a:endParaRPr>
          </a:p>
          <a:p>
            <a:pPr marL="285750" indent="-285750">
              <a:buFont typeface="Arial" panose="020B0604020202020204" pitchFamily="34" charset="0"/>
              <a:buChar char="•"/>
            </a:pPr>
            <a:r>
              <a:rPr lang="en-US" sz="2000" dirty="0">
                <a:solidFill>
                  <a:srgbClr val="004518"/>
                </a:solidFill>
              </a:rPr>
              <a:t>Through the exchange of body fluids</a:t>
            </a:r>
          </a:p>
          <a:p>
            <a:pPr marL="285750" indent="-285750">
              <a:buFont typeface="Arial" panose="020B0604020202020204" pitchFamily="34" charset="0"/>
              <a:buChar char="•"/>
            </a:pPr>
            <a:r>
              <a:rPr lang="en-US" sz="2000" dirty="0">
                <a:solidFill>
                  <a:srgbClr val="004518"/>
                </a:solidFill>
              </a:rPr>
              <a:t>Physical contact</a:t>
            </a:r>
          </a:p>
          <a:p>
            <a:pPr marL="285750" indent="-285750">
              <a:buFont typeface="Arial" panose="020B0604020202020204" pitchFamily="34" charset="0"/>
              <a:buChar char="•"/>
            </a:pPr>
            <a:r>
              <a:rPr lang="en-US" sz="2000" dirty="0">
                <a:solidFill>
                  <a:srgbClr val="004518"/>
                </a:solidFill>
              </a:rPr>
              <a:t>Through the air</a:t>
            </a:r>
          </a:p>
          <a:p>
            <a:pPr marL="285750" indent="-285750">
              <a:buFont typeface="Arial" panose="020B0604020202020204" pitchFamily="34" charset="0"/>
              <a:buChar char="•"/>
            </a:pPr>
            <a:r>
              <a:rPr lang="en-US" sz="2000" dirty="0">
                <a:solidFill>
                  <a:srgbClr val="004518"/>
                </a:solidFill>
              </a:rPr>
              <a:t>Through food</a:t>
            </a:r>
          </a:p>
          <a:p>
            <a:pPr marL="285750" indent="-285750">
              <a:buFont typeface="Arial" panose="020B0604020202020204" pitchFamily="34" charset="0"/>
              <a:buChar char="•"/>
            </a:pPr>
            <a:r>
              <a:rPr lang="en-US" sz="2000" dirty="0">
                <a:solidFill>
                  <a:srgbClr val="004518"/>
                </a:solidFill>
              </a:rPr>
              <a:t>By other organisms </a:t>
            </a:r>
          </a:p>
          <a:p>
            <a:endParaRPr lang="en-GB" sz="2000" dirty="0"/>
          </a:p>
        </p:txBody>
      </p:sp>
      <p:pic>
        <p:nvPicPr>
          <p:cNvPr id="13" name="Picture 12">
            <a:extLst>
              <a:ext uri="{FF2B5EF4-FFF2-40B4-BE49-F238E27FC236}">
                <a16:creationId xmlns:a16="http://schemas.microsoft.com/office/drawing/2014/main" id="{C338048C-19BB-4D41-B119-14A4B262E9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734" y="4253158"/>
            <a:ext cx="1768066" cy="1766641"/>
          </a:xfrm>
          <a:prstGeom prst="rect">
            <a:avLst/>
          </a:prstGeom>
        </p:spPr>
      </p:pic>
      <p:pic>
        <p:nvPicPr>
          <p:cNvPr id="15" name="Picture 14">
            <a:extLst>
              <a:ext uri="{FF2B5EF4-FFF2-40B4-BE49-F238E27FC236}">
                <a16:creationId xmlns:a16="http://schemas.microsoft.com/office/drawing/2014/main" id="{A126F68C-8FCB-4E48-8486-554C24885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563" y="3235502"/>
            <a:ext cx="869100" cy="881562"/>
          </a:xfrm>
          <a:prstGeom prst="rect">
            <a:avLst/>
          </a:prstGeom>
        </p:spPr>
      </p:pic>
      <p:sp>
        <p:nvSpPr>
          <p:cNvPr id="3" name="Rectangle 2">
            <a:extLst>
              <a:ext uri="{FF2B5EF4-FFF2-40B4-BE49-F238E27FC236}">
                <a16:creationId xmlns:a16="http://schemas.microsoft.com/office/drawing/2014/main" id="{B076408A-C8F8-CDE1-A7B8-6EEE8849FD11}"/>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23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ce Between Light Microscope and Electron Microscope ..."/>
          <p:cNvPicPr>
            <a:picLocks noChangeAspect="1" noChangeArrowheads="1"/>
          </p:cNvPicPr>
          <p:nvPr/>
        </p:nvPicPr>
        <p:blipFill rotWithShape="1">
          <a:blip r:embed="rId2">
            <a:extLst>
              <a:ext uri="{28A0092B-C50C-407E-A947-70E740481C1C}">
                <a14:useLocalDpi xmlns:a14="http://schemas.microsoft.com/office/drawing/2010/main" val="0"/>
              </a:ext>
            </a:extLst>
          </a:blip>
          <a:srcRect r="9615"/>
          <a:stretch/>
        </p:blipFill>
        <p:spPr bwMode="auto">
          <a:xfrm>
            <a:off x="1493308" y="1513945"/>
            <a:ext cx="6456892" cy="3609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859F9E-F34C-D7F5-19BC-3770A33DB86B}"/>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72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140" y="414867"/>
            <a:ext cx="7238660" cy="385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72267" y="4700769"/>
            <a:ext cx="4809067" cy="646331"/>
          </a:xfrm>
          <a:prstGeom prst="rect">
            <a:avLst/>
          </a:prstGeom>
          <a:noFill/>
        </p:spPr>
        <p:txBody>
          <a:bodyPr wrap="square" rtlCol="0">
            <a:spAutoFit/>
          </a:bodyPr>
          <a:lstStyle/>
          <a:p>
            <a:r>
              <a:rPr lang="en-US" dirty="0">
                <a:solidFill>
                  <a:srgbClr val="FF0000"/>
                </a:solidFill>
              </a:rPr>
              <a:t>Look at the photograph and try to describe what you see to your partner </a:t>
            </a:r>
          </a:p>
        </p:txBody>
      </p:sp>
      <p:sp>
        <p:nvSpPr>
          <p:cNvPr id="2" name="Rectangle 1">
            <a:extLst>
              <a:ext uri="{FF2B5EF4-FFF2-40B4-BE49-F238E27FC236}">
                <a16:creationId xmlns:a16="http://schemas.microsoft.com/office/drawing/2014/main" id="{0ECB46B4-9AFC-8820-AC81-2F0EABC9D949}"/>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51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7534" y="2185462"/>
            <a:ext cx="7052733" cy="2031325"/>
          </a:xfrm>
          <a:prstGeom prst="rect">
            <a:avLst/>
          </a:prstGeom>
        </p:spPr>
        <p:txBody>
          <a:bodyPr wrap="square">
            <a:spAutoFit/>
          </a:bodyPr>
          <a:lstStyle/>
          <a:p>
            <a:r>
              <a:rPr lang="en-US" dirty="0"/>
              <a:t>Viruses are not made of cells. They do not have a cell membrane or cytoplasm. The blue-green outer layer in the photograph is a coat made of </a:t>
            </a:r>
            <a:r>
              <a:rPr lang="en-US" b="1" dirty="0"/>
              <a:t>protein</a:t>
            </a:r>
            <a:r>
              <a:rPr lang="en-US" dirty="0"/>
              <a:t>. There are little pegs on the outside of this coat.</a:t>
            </a:r>
          </a:p>
          <a:p>
            <a:r>
              <a:rPr lang="en-US" dirty="0"/>
              <a:t>The orange part inside contains a substance called </a:t>
            </a:r>
            <a:r>
              <a:rPr lang="en-US" b="1" dirty="0"/>
              <a:t>RNA</a:t>
            </a:r>
            <a:r>
              <a:rPr lang="en-US" dirty="0"/>
              <a:t>. </a:t>
            </a:r>
          </a:p>
          <a:p>
            <a:endParaRPr lang="en-US" dirty="0"/>
          </a:p>
          <a:p>
            <a:r>
              <a:rPr lang="en-US" dirty="0"/>
              <a:t>The RNA is made of little threads that contain a set of coded instructions for making more viruses.</a:t>
            </a:r>
          </a:p>
        </p:txBody>
      </p:sp>
      <p:pic>
        <p:nvPicPr>
          <p:cNvPr id="4" name="Picture 3">
            <a:extLst>
              <a:ext uri="{FF2B5EF4-FFF2-40B4-BE49-F238E27FC236}">
                <a16:creationId xmlns:a16="http://schemas.microsoft.com/office/drawing/2014/main" id="{2C89C1A7-B91D-4F18-83CF-3A0F6F53A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3425" y="817062"/>
            <a:ext cx="1350699" cy="1368400"/>
          </a:xfrm>
          <a:prstGeom prst="rect">
            <a:avLst/>
          </a:prstGeom>
        </p:spPr>
      </p:pic>
      <p:pic>
        <p:nvPicPr>
          <p:cNvPr id="5" name="Picture 4">
            <a:extLst>
              <a:ext uri="{FF2B5EF4-FFF2-40B4-BE49-F238E27FC236}">
                <a16:creationId xmlns:a16="http://schemas.microsoft.com/office/drawing/2014/main" id="{4272EB7A-CDAB-48F1-8888-5FB5C2910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350" y="668039"/>
            <a:ext cx="1371600" cy="685285"/>
          </a:xfrm>
          <a:prstGeom prst="rect">
            <a:avLst/>
          </a:prstGeom>
        </p:spPr>
      </p:pic>
      <p:pic>
        <p:nvPicPr>
          <p:cNvPr id="6" name="Picture 5">
            <a:extLst>
              <a:ext uri="{FF2B5EF4-FFF2-40B4-BE49-F238E27FC236}">
                <a16:creationId xmlns:a16="http://schemas.microsoft.com/office/drawing/2014/main" id="{3C004C89-3A36-4182-9E71-9E218F9C3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8689" y="5560790"/>
            <a:ext cx="743149" cy="723900"/>
          </a:xfrm>
          <a:prstGeom prst="rect">
            <a:avLst/>
          </a:prstGeom>
        </p:spPr>
      </p:pic>
      <p:pic>
        <p:nvPicPr>
          <p:cNvPr id="7" name="Picture 6">
            <a:extLst>
              <a:ext uri="{FF2B5EF4-FFF2-40B4-BE49-F238E27FC236}">
                <a16:creationId xmlns:a16="http://schemas.microsoft.com/office/drawing/2014/main" id="{4EFAAD79-1B42-466D-9562-49D1C203F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839" y="5233750"/>
            <a:ext cx="463450" cy="470096"/>
          </a:xfrm>
          <a:prstGeom prst="rect">
            <a:avLst/>
          </a:prstGeom>
        </p:spPr>
      </p:pic>
      <p:sp>
        <p:nvSpPr>
          <p:cNvPr id="3" name="Rectangle 2">
            <a:extLst>
              <a:ext uri="{FF2B5EF4-FFF2-40B4-BE49-F238E27FC236}">
                <a16:creationId xmlns:a16="http://schemas.microsoft.com/office/drawing/2014/main" id="{7336F2D0-5267-BEE3-D437-43252D74B8BF}"/>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59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970213"/>
            <a:ext cx="7569200" cy="3139321"/>
          </a:xfrm>
          <a:prstGeom prst="rect">
            <a:avLst/>
          </a:prstGeom>
        </p:spPr>
        <p:txBody>
          <a:bodyPr wrap="square">
            <a:spAutoFit/>
          </a:bodyPr>
          <a:lstStyle/>
          <a:p>
            <a:r>
              <a:rPr lang="en-US" dirty="0">
                <a:solidFill>
                  <a:srgbClr val="FF0000"/>
                </a:solidFill>
              </a:rPr>
              <a:t>virus:</a:t>
            </a:r>
          </a:p>
          <a:p>
            <a:r>
              <a:rPr lang="en-US" dirty="0"/>
              <a:t> a particle made of either RNA or DNA, surrounded by a protein coat; viruses hijack the machinery of a host cell to replicate</a:t>
            </a:r>
          </a:p>
          <a:p>
            <a:endParaRPr lang="en-US" dirty="0">
              <a:solidFill>
                <a:srgbClr val="FF0000"/>
              </a:solidFill>
            </a:endParaRPr>
          </a:p>
          <a:p>
            <a:r>
              <a:rPr lang="en-US" dirty="0">
                <a:solidFill>
                  <a:srgbClr val="FF0000"/>
                </a:solidFill>
              </a:rPr>
              <a:t>electron microscope: </a:t>
            </a:r>
          </a:p>
          <a:p>
            <a:r>
              <a:rPr lang="en-US" dirty="0"/>
              <a:t>a microscope that uses electron beams instead of light beams; it is able</a:t>
            </a:r>
          </a:p>
          <a:p>
            <a:r>
              <a:rPr lang="en-US" dirty="0"/>
              <a:t>to achieve much higher resolution than a light microscope</a:t>
            </a:r>
          </a:p>
          <a:p>
            <a:endParaRPr lang="en-US" dirty="0">
              <a:solidFill>
                <a:srgbClr val="FF0000"/>
              </a:solidFill>
            </a:endParaRPr>
          </a:p>
          <a:p>
            <a:r>
              <a:rPr lang="en-US" dirty="0">
                <a:solidFill>
                  <a:srgbClr val="FF0000"/>
                </a:solidFill>
              </a:rPr>
              <a:t>protein:</a:t>
            </a:r>
            <a:r>
              <a:rPr lang="en-US" dirty="0"/>
              <a:t> </a:t>
            </a:r>
          </a:p>
          <a:p>
            <a:r>
              <a:rPr lang="en-US" dirty="0"/>
              <a:t>polymers of amino acids; they are important nutrients for living organisms, as they are used in growth and repair</a:t>
            </a:r>
          </a:p>
        </p:txBody>
      </p:sp>
      <p:sp>
        <p:nvSpPr>
          <p:cNvPr id="6" name="Rectangle 5"/>
          <p:cNvSpPr/>
          <p:nvPr/>
        </p:nvSpPr>
        <p:spPr>
          <a:xfrm>
            <a:off x="1092200" y="1278467"/>
            <a:ext cx="7103533" cy="694266"/>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1400" y="2421467"/>
            <a:ext cx="7315200" cy="6096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3496733"/>
            <a:ext cx="6773333" cy="70273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F85291-C06B-09E5-C23B-2E89434F1806}"/>
              </a:ext>
            </a:extLst>
          </p:cNvPr>
          <p:cNvSpPr/>
          <p:nvPr/>
        </p:nvSpPr>
        <p:spPr>
          <a:xfrm>
            <a:off x="8546841" y="6568751"/>
            <a:ext cx="597159" cy="2892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4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ZA-NST-49-Viruses-Powerpoint</Template>
  <TotalTime>313</TotalTime>
  <Words>1118</Words>
  <Application>Microsoft Office PowerPoint</Application>
  <PresentationFormat>On-screen Show (4:3)</PresentationFormat>
  <Paragraphs>72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AvenirLTStd-Book</vt:lpstr>
      <vt:lpstr>TimesNewRomanMTStd</vt:lpstr>
      <vt:lpstr>Twinkl</vt:lpstr>
      <vt:lpstr>Calibri</vt:lpstr>
      <vt:lpstr>Arial</vt:lpstr>
      <vt:lpstr>TimesNewRomanMTStd-Bold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Ines Klepic</dc:creator>
  <cp:lastModifiedBy>Eman Zidan</cp:lastModifiedBy>
  <cp:revision>38</cp:revision>
  <dcterms:created xsi:type="dcterms:W3CDTF">2020-05-20T09:06:29Z</dcterms:created>
  <dcterms:modified xsi:type="dcterms:W3CDTF">2023-11-08T12:57:07Z</dcterms:modified>
</cp:coreProperties>
</file>