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62" r:id="rId2"/>
    <p:sldId id="256" r:id="rId3"/>
    <p:sldId id="257" r:id="rId4"/>
    <p:sldId id="258" r:id="rId5"/>
    <p:sldId id="261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B5"/>
    <a:srgbClr val="942C4F"/>
    <a:srgbClr val="DB4242"/>
    <a:srgbClr val="F89F5B"/>
    <a:srgbClr val="FED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نمط ذو نسُق 2 - تميي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1728E3-EAE3-FDC2-E65F-84394346C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5721657-9EFF-1684-4BD1-E740AEF18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91ADE6-C635-8F13-6CC8-DAFC9FA7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7509D1-BBCE-F48C-FB0F-0D33E26F0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B03752-4BEA-8BBC-740A-1280AEF32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0253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646052-C0FB-D8A6-85EE-9D85AF0EE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398664C-9733-4E12-FB8F-BD241D2A5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C8D796-BD98-B4B1-BD2C-EAAF8ECB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0AA891-4089-9372-AE62-3E17BD5D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B04F43-E416-9EB5-1BD3-37DA50A1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8014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E7C8D84-9438-C087-6827-7811E3EE8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A604635-C0B9-F48F-6953-F7B6DFCC8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04551A-C53D-A866-ACA8-41F7F88DA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DA07E8-63D3-9548-706E-BDD9DAE8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284A86-53F7-683F-B0A7-49C6E29D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17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F29324-882B-406C-5E79-8AB5F9EB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01C28EE-3813-EB10-FF68-DB83F202C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2E1F0E-DD9E-D3A3-6DA2-46E5FEBF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A514C7-9166-2886-746A-C6FB6ADB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C72E6B-E75D-F214-2478-C355D983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179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AB24F6-F9BB-1992-3298-E3C9FBC8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329CD6B-70ED-A0AB-5218-CD52A6EA0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A2834A-F6D2-9715-0014-F2576E1F5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FC0A16-E221-3CC3-157B-9966220C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A10B30-78DA-8C6A-D4DA-5EBF3CF5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63053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D5B23A-49BA-342D-7DD1-30B4B843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8ECDB8-3598-9EDE-3BE0-2F893FE24F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EAD1532-EC25-A348-9635-DF6B9D874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D8D07D1-C78E-7F21-ADC6-441EF1A5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7D719A8-0C50-0ED0-8D57-FCEB5541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53434F5-3958-2AFD-1DED-7A5D1B81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1023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D06922-063E-DC9E-CCC4-5F6071F16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2DA0178-4612-9D07-C52D-A78710DCC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46999EB-DC26-01C6-0BEB-16C658CF3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6DBC661-0E60-5D07-067E-8D1FB8D55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03B9B05-FBC4-1F5D-EC1C-D4DEB6B8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9F98215-099E-485A-5EF2-4D37CB16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9554E25-F7DA-A3A4-5584-6111070E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BBEA9B6-6B0C-DC50-4B6D-EF13940A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8526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710C47-86A0-EF1C-972E-58597CA57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393C3B6-3C3C-BCBB-BE42-C23489F47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4BFE75B-7BCC-C0A5-0062-1B6D990AF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CEAD370-596B-A691-CD2C-B7DBE596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126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7A16C9E-DCA4-02F6-D87A-937A2AFB3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33F2A57-651E-BB0B-0F5C-BA19DA1EB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0A8E464-C37B-DB7B-B10E-88D7C438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5247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2AB700-7D02-249C-0D71-146F33A57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EE836B3-A112-F744-64AA-3F1FC914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EB66CDF-CCAA-0533-9EBB-B3197F6CE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73E2B89-FE2B-3CC0-8D08-A4B3F8943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A72475C-D339-B7F8-B298-F36BB8C5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FB7B87C-E79B-6239-8928-D3CD8DD7E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676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48BB76-022A-D463-DCAC-C476F74D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C9BA39E-4691-52C3-3CD7-D2EE718B1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429BE0C-B835-61A2-91D6-1F115344D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8D7C1FB-8773-1D66-FDB9-405C2AC6A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D06054-F12E-71C6-30BC-0BFF9E3F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2D72B2-A98A-6482-E119-B6518DEEB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1800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9F8FD38-D524-58FB-AA06-06A74A350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D25802-C13B-01FF-2949-42BE59288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AEFF1E-F9FD-C3C6-0B91-A0AA207A2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CA190-E09D-4AF8-9FE3-F1BDC04794BC}" type="datetimeFigureOut">
              <a:rPr lang="ar-EG" smtClean="0"/>
              <a:t>15/07/1445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88883F-EF0D-ED49-3399-046DCE70A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04F37F-1B94-3E0B-48EE-D8594B0FD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83232-0C49-46C8-AFD0-1D5027DEF13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2888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BC3568-E745-C05D-FCDA-74F40D18C17C}"/>
              </a:ext>
            </a:extLst>
          </p:cNvPr>
          <p:cNvSpPr txBox="1"/>
          <p:nvPr/>
        </p:nvSpPr>
        <p:spPr>
          <a:xfrm>
            <a:off x="524007" y="2105561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8000" b="1" dirty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أنماط سكان بلدنا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2F9048F-10F5-37DE-07E5-A65E4EA8FFBA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DFEF2F0-684B-D777-B76C-05AB92A6C12E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C8EB5A6-7F77-6E42-3519-330DF4FCD10D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218B319-CD22-1344-8296-9DFE2959B852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E61C889-EE9A-E4A0-A797-20644A04750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B4B20A2-87EB-B2FC-F4A0-D3AB272432CB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AE5D6E5-3A6D-75AF-3978-B205644803D1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Subtitle 2">
            <a:extLst>
              <a:ext uri="{FF2B5EF4-FFF2-40B4-BE49-F238E27FC236}">
                <a16:creationId xmlns:a16="http://schemas.microsoft.com/office/drawing/2014/main" id="{026D9BD7-ADE4-9A8F-2628-2CDD4A4F3E4E}"/>
              </a:ext>
            </a:extLst>
          </p:cNvPr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</a:t>
            </a:r>
            <a:r>
              <a:rPr lang="ar-SA" sz="20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دراسات الاجتماعية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794A7B-179A-E60E-6BE0-3F931F59AEF4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b="1" dirty="0">
                <a:solidFill>
                  <a:schemeClr val="bg1"/>
                </a:solidFill>
                <a:latin typeface="Tw Cen MT" panose="020B0602020104020603" pitchFamily="34" charset="0"/>
              </a:rPr>
              <a:t>توزيع سكان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ADC2E0BB-54E5-2E01-C31D-04B0503507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9" y="294566"/>
            <a:ext cx="1881568" cy="152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9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206EEF8B-0F13-9585-3120-6891C1E30CD7}"/>
              </a:ext>
            </a:extLst>
          </p:cNvPr>
          <p:cNvSpPr/>
          <p:nvPr/>
        </p:nvSpPr>
        <p:spPr>
          <a:xfrm>
            <a:off x="3545060" y="351694"/>
            <a:ext cx="4895556" cy="9706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/>
              <a:t>أنماط سكان بلدنا</a:t>
            </a:r>
            <a:endParaRPr lang="ar-EG" sz="4800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21A1A70C-78D9-16CB-B713-F136BA2CA5CD}"/>
              </a:ext>
            </a:extLst>
          </p:cNvPr>
          <p:cNvSpPr/>
          <p:nvPr/>
        </p:nvSpPr>
        <p:spPr>
          <a:xfrm>
            <a:off x="6302326" y="1842868"/>
            <a:ext cx="5444197" cy="26869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بلغ عدد سكان مصر في نوفمبر 2021م نحو </a:t>
            </a:r>
            <a:r>
              <a:rPr lang="ar-SA" sz="4000" b="1" dirty="0">
                <a:solidFill>
                  <a:srgbClr val="FF0000"/>
                </a:solidFill>
              </a:rPr>
              <a:t>102 مليون نسمة </a:t>
            </a:r>
            <a:endParaRPr lang="ar-EG" sz="4000" b="1" dirty="0">
              <a:solidFill>
                <a:srgbClr val="FF0000"/>
              </a:solidFill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A7A69795-1CE3-828F-E24F-80C99EB25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31" y="1586134"/>
            <a:ext cx="4659921" cy="465992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D37B579-8ADE-71F1-A2DF-CB0A0879A5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9" y="294566"/>
            <a:ext cx="1881568" cy="152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A8F6BAB5-9772-7DBE-2CC6-E585E0D80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55" y="2702738"/>
            <a:ext cx="10944666" cy="3360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2A61E07B-DE86-3720-0E14-F65123134769}"/>
              </a:ext>
            </a:extLst>
          </p:cNvPr>
          <p:cNvSpPr/>
          <p:nvPr/>
        </p:nvSpPr>
        <p:spPr>
          <a:xfrm>
            <a:off x="8539089" y="395287"/>
            <a:ext cx="3165232" cy="9706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الساعة السكانية</a:t>
            </a:r>
            <a:endParaRPr lang="ar-EG" sz="6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B88494DB-A273-288E-0057-AA8A2116164B}"/>
              </a:ext>
            </a:extLst>
          </p:cNvPr>
          <p:cNvSpPr/>
          <p:nvPr/>
        </p:nvSpPr>
        <p:spPr>
          <a:xfrm>
            <a:off x="1547446" y="1505243"/>
            <a:ext cx="8593016" cy="776681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هي الساعة التي تظهر تقديرات لعدد سكان مصر</a:t>
            </a:r>
            <a:endParaRPr lang="ar-EG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9C0D458-445F-B356-9998-562E85F0A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70" y="115891"/>
            <a:ext cx="1578619" cy="128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72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AD8C79C-70A7-E9F9-309A-B0BC723A3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3657" y="1705710"/>
            <a:ext cx="6102988" cy="4079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8458D002-D0C0-06E7-5326-E8BF0B8A5852}"/>
              </a:ext>
            </a:extLst>
          </p:cNvPr>
          <p:cNvSpPr/>
          <p:nvPr/>
        </p:nvSpPr>
        <p:spPr>
          <a:xfrm>
            <a:off x="8046720" y="395287"/>
            <a:ext cx="3657601" cy="9706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توزيع سكان مصر</a:t>
            </a:r>
            <a:endParaRPr lang="ar-EG" sz="6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77BA82A6-2D49-86C0-4673-8DF07885D86B}"/>
              </a:ext>
            </a:extLst>
          </p:cNvPr>
          <p:cNvSpPr/>
          <p:nvPr/>
        </p:nvSpPr>
        <p:spPr>
          <a:xfrm>
            <a:off x="2207916" y="535380"/>
            <a:ext cx="5737421" cy="77668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اختلاف توزيع سكان مصر بين المحافظات علي النحو التالي: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جدول 17">
            <a:extLst>
              <a:ext uri="{FF2B5EF4-FFF2-40B4-BE49-F238E27FC236}">
                <a16:creationId xmlns:a16="http://schemas.microsoft.com/office/drawing/2014/main" id="{E944FB4C-18BA-AFBE-22EF-2EC6591C3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398820"/>
              </p:ext>
            </p:extLst>
          </p:nvPr>
        </p:nvGraphicFramePr>
        <p:xfrm>
          <a:off x="224965" y="1848448"/>
          <a:ext cx="5234156" cy="3901440"/>
        </p:xfrm>
        <a:graphic>
          <a:graphicData uri="http://schemas.openxmlformats.org/drawingml/2006/table">
            <a:tbl>
              <a:tblPr rtl="1" firstRow="1" bandRow="1">
                <a:tableStyleId>{D113A9D2-9D6B-4929-AA2D-F23B5EE8CBE7}</a:tableStyleId>
              </a:tblPr>
              <a:tblGrid>
                <a:gridCol w="3096012">
                  <a:extLst>
                    <a:ext uri="{9D8B030D-6E8A-4147-A177-3AD203B41FA5}">
                      <a16:colId xmlns:a16="http://schemas.microsoft.com/office/drawing/2014/main" val="1012619649"/>
                    </a:ext>
                  </a:extLst>
                </a:gridCol>
                <a:gridCol w="2138144">
                  <a:extLst>
                    <a:ext uri="{9D8B030D-6E8A-4147-A177-3AD203B41FA5}">
                      <a16:colId xmlns:a16="http://schemas.microsoft.com/office/drawing/2014/main" val="20499707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المحافظات</a:t>
                      </a:r>
                      <a:endParaRPr lang="ar-EG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عدد سكان</a:t>
                      </a:r>
                      <a:endParaRPr lang="ar-EG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052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942C4F"/>
                          </a:solidFill>
                        </a:rPr>
                        <a:t>القاهرة والجيزة</a:t>
                      </a:r>
                      <a:endParaRPr lang="ar-EG" sz="2000" b="1" dirty="0">
                        <a:solidFill>
                          <a:srgbClr val="942C4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942C4F"/>
                          </a:solidFill>
                        </a:rPr>
                        <a:t>8 – 10 ملايين</a:t>
                      </a:r>
                      <a:endParaRPr lang="ar-EG" sz="2000" b="1" dirty="0">
                        <a:solidFill>
                          <a:srgbClr val="942C4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1129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DB4242"/>
                          </a:solidFill>
                        </a:rPr>
                        <a:t>الشرقية - البحيرة</a:t>
                      </a:r>
                      <a:endParaRPr lang="ar-EG" sz="2000" b="1" dirty="0">
                        <a:solidFill>
                          <a:srgbClr val="DB42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DB4242"/>
                          </a:solidFill>
                        </a:rPr>
                        <a:t>6 – 8 ملايين</a:t>
                      </a:r>
                      <a:endParaRPr lang="ar-EG" sz="2000" b="1" dirty="0">
                        <a:solidFill>
                          <a:srgbClr val="DB42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664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F89F5B"/>
                          </a:solidFill>
                        </a:rPr>
                        <a:t>القليوبية – الغربية – المنوفية – الإسكندرية – المنيا – أسيوط - سوهاج</a:t>
                      </a:r>
                      <a:endParaRPr lang="ar-EG" sz="2000" b="1" dirty="0">
                        <a:solidFill>
                          <a:srgbClr val="F89F5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F89F5B"/>
                          </a:solidFill>
                        </a:rPr>
                        <a:t>4 – 6 ملايين</a:t>
                      </a:r>
                      <a:endParaRPr lang="ar-EG" sz="2000" b="1" dirty="0">
                        <a:solidFill>
                          <a:srgbClr val="F89F5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8246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FED68E"/>
                          </a:solidFill>
                        </a:rPr>
                        <a:t>قنا – اسوان – الفيوم- كفر الشيخ - الأقصر - الإسماعيلية - بني سويف </a:t>
                      </a:r>
                      <a:endParaRPr lang="ar-EG" sz="2000" b="1" dirty="0">
                        <a:solidFill>
                          <a:srgbClr val="FED68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FED68E"/>
                          </a:solidFill>
                        </a:rPr>
                        <a:t>1 – 4 ملايين</a:t>
                      </a:r>
                      <a:endParaRPr lang="ar-EG" sz="2000" b="1" dirty="0">
                        <a:solidFill>
                          <a:srgbClr val="FED68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2031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FFF2B5"/>
                          </a:solidFill>
                        </a:rPr>
                        <a:t>شمال سيناء – جنوب سيناء – البحر الأحمر – مطروح – الوادي الجديد</a:t>
                      </a:r>
                      <a:endParaRPr lang="ar-EG" sz="2000" b="1" dirty="0">
                        <a:solidFill>
                          <a:srgbClr val="FFF2B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>
                          <a:solidFill>
                            <a:srgbClr val="FFF2B5"/>
                          </a:solidFill>
                        </a:rPr>
                        <a:t>أقل من مليون</a:t>
                      </a:r>
                      <a:endParaRPr lang="ar-EG" sz="2000" b="1" dirty="0">
                        <a:solidFill>
                          <a:srgbClr val="FFF2B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810488"/>
                  </a:ext>
                </a:extLst>
              </a:tr>
            </a:tbl>
          </a:graphicData>
        </a:graphic>
      </p:graphicFrame>
      <p:pic>
        <p:nvPicPr>
          <p:cNvPr id="19" name="صورة 18">
            <a:extLst>
              <a:ext uri="{FF2B5EF4-FFF2-40B4-BE49-F238E27FC236}">
                <a16:creationId xmlns:a16="http://schemas.microsoft.com/office/drawing/2014/main" id="{68EC37E7-47A4-4390-3DB6-3EAD7E707C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65" y="22891"/>
            <a:ext cx="1881568" cy="152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46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1876D993-254E-6353-8C81-BE0F74EA9ACF}"/>
              </a:ext>
            </a:extLst>
          </p:cNvPr>
          <p:cNvSpPr/>
          <p:nvPr/>
        </p:nvSpPr>
        <p:spPr>
          <a:xfrm>
            <a:off x="3777174" y="1769872"/>
            <a:ext cx="5479367" cy="24082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600" b="1" dirty="0">
                <a:latin typeface="Arial" panose="020B0604020202020204" pitchFamily="34" charset="0"/>
                <a:cs typeface="Arial" panose="020B0604020202020204" pitchFamily="34" charset="0"/>
              </a:rPr>
              <a:t>الأسئلة</a:t>
            </a:r>
            <a:endParaRPr lang="ar-EG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82B915D-38F7-76EE-1956-F45853A01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18" y="391860"/>
            <a:ext cx="2024302" cy="164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13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3B008842-9B57-16B2-BB8D-A03DD650673C}"/>
              </a:ext>
            </a:extLst>
          </p:cNvPr>
          <p:cNvSpPr/>
          <p:nvPr/>
        </p:nvSpPr>
        <p:spPr>
          <a:xfrm>
            <a:off x="3247294" y="914404"/>
            <a:ext cx="8217875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1- محافظة جنوب سيناء أقل محافظات مصر من حيث عدد السكان ؟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CD5DA36C-CA2C-F2CD-FBA7-85CE6F4C97C0}"/>
              </a:ext>
            </a:extLst>
          </p:cNvPr>
          <p:cNvSpPr/>
          <p:nvPr/>
        </p:nvSpPr>
        <p:spPr>
          <a:xfrm>
            <a:off x="9861452" y="226475"/>
            <a:ext cx="1983546" cy="6533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بم تفسر</a:t>
            </a:r>
            <a:endParaRPr lang="ar-EG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0EEFDB6A-32CE-8216-AA62-1E177D906E9D}"/>
              </a:ext>
            </a:extLst>
          </p:cNvPr>
          <p:cNvSpPr/>
          <p:nvPr/>
        </p:nvSpPr>
        <p:spPr>
          <a:xfrm>
            <a:off x="3753730" y="1295578"/>
            <a:ext cx="7205002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بسبب: صعوبة مظاهر سطحها - ندرة موارد المياه فيها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A1CF3620-FA6A-11BB-8817-19E00B173FB2}"/>
              </a:ext>
            </a:extLst>
          </p:cNvPr>
          <p:cNvSpPr/>
          <p:nvPr/>
        </p:nvSpPr>
        <p:spPr>
          <a:xfrm>
            <a:off x="3357491" y="1883174"/>
            <a:ext cx="8217875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2- زيادة عدد سكان مصر مع مرور الوقت ؟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7C24C6C5-A1FB-DF30-05A8-7633887B8F3F}"/>
              </a:ext>
            </a:extLst>
          </p:cNvPr>
          <p:cNvSpPr/>
          <p:nvPr/>
        </p:nvSpPr>
        <p:spPr>
          <a:xfrm>
            <a:off x="3753730" y="2270264"/>
            <a:ext cx="7205002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بسبب ارتفاع عدد المواليد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C71A3437-6147-3B18-AA33-CBCDC84938C1}"/>
              </a:ext>
            </a:extLst>
          </p:cNvPr>
          <p:cNvSpPr/>
          <p:nvPr/>
        </p:nvSpPr>
        <p:spPr>
          <a:xfrm>
            <a:off x="3357490" y="2820824"/>
            <a:ext cx="8217875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3- محافظة القاهرة أكبر محافظات مصر من حيث عدد السكان ؟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5454D8EC-E87F-E847-C93A-5ACE90B1E5E3}"/>
              </a:ext>
            </a:extLst>
          </p:cNvPr>
          <p:cNvSpPr/>
          <p:nvPr/>
        </p:nvSpPr>
        <p:spPr>
          <a:xfrm>
            <a:off x="3624776" y="3254952"/>
            <a:ext cx="7205002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لأنها عاصمة البلاد 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56DF20FD-4BB5-FDB9-8CEA-7E81B2DDCE48}"/>
              </a:ext>
            </a:extLst>
          </p:cNvPr>
          <p:cNvSpPr/>
          <p:nvPr/>
        </p:nvSpPr>
        <p:spPr>
          <a:xfrm>
            <a:off x="7870872" y="3824002"/>
            <a:ext cx="3981157" cy="76807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>
                <a:latin typeface="Arial" panose="020B0604020202020204" pitchFamily="34" charset="0"/>
                <a:cs typeface="Arial" panose="020B0604020202020204" pitchFamily="34" charset="0"/>
              </a:rPr>
              <a:t>ما النتائج المترتبة</a:t>
            </a:r>
            <a:endParaRPr lang="ar-EG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26041063-6F28-A294-AE74-822D763D1DA5}"/>
              </a:ext>
            </a:extLst>
          </p:cNvPr>
          <p:cNvSpPr/>
          <p:nvPr/>
        </p:nvSpPr>
        <p:spPr>
          <a:xfrm>
            <a:off x="2654104" y="4606970"/>
            <a:ext cx="8217875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1- ندرة موارد المياه في جنوب سيناء ؟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9D79065B-DB57-653D-BC22-739B8CC4D7C2}"/>
              </a:ext>
            </a:extLst>
          </p:cNvPr>
          <p:cNvSpPr/>
          <p:nvPr/>
        </p:nvSpPr>
        <p:spPr>
          <a:xfrm>
            <a:off x="3160540" y="5132522"/>
            <a:ext cx="7205002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ادي الي اقل سكان في المحافظة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6797D8CD-2F84-2E74-F835-9AECA3C2FD9F}"/>
              </a:ext>
            </a:extLst>
          </p:cNvPr>
          <p:cNvSpPr/>
          <p:nvPr/>
        </p:nvSpPr>
        <p:spPr>
          <a:xfrm>
            <a:off x="2637690" y="5584917"/>
            <a:ext cx="8217875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2- القاهرة هي عاصمة البلاد ؟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F778943A-F0FA-6DCA-09C7-69B727063E73}"/>
              </a:ext>
            </a:extLst>
          </p:cNvPr>
          <p:cNvSpPr/>
          <p:nvPr/>
        </p:nvSpPr>
        <p:spPr>
          <a:xfrm>
            <a:off x="3144126" y="6046301"/>
            <a:ext cx="7205002" cy="5529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ادي الي اكبر محافظات مصر من حيث عدد السكان</a:t>
            </a:r>
            <a:endParaRPr lang="ar-E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44E18E1E-FE7B-A1D8-59EA-55F848367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8" y="301752"/>
            <a:ext cx="1983546" cy="161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92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BD603352-0FBD-6B6B-4727-24E4454F2405}"/>
              </a:ext>
            </a:extLst>
          </p:cNvPr>
          <p:cNvSpPr/>
          <p:nvPr/>
        </p:nvSpPr>
        <p:spPr>
          <a:xfrm>
            <a:off x="5598695" y="324340"/>
            <a:ext cx="6182996" cy="5090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000" b="1" i="0" dirty="0">
                <a:solidFill>
                  <a:srgbClr val="FFFFFF"/>
                </a:solidFill>
                <a:effectLst/>
                <a:latin typeface="beINBlack"/>
              </a:rPr>
              <a:t>اكتب كلمة (صح) أمام العبارة الصحيحة وكلمة (خطأ) أمام العبارة الخطأ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0445035-89F2-8AE9-64AD-9830580959AE}"/>
              </a:ext>
            </a:extLst>
          </p:cNvPr>
          <p:cNvSpPr txBox="1"/>
          <p:nvPr/>
        </p:nvSpPr>
        <p:spPr>
          <a:xfrm>
            <a:off x="1266092" y="967949"/>
            <a:ext cx="10058399" cy="2950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بلغ عدد سكان مصر في عام 2021 نحو 100 مليون نسمة         (          )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بلغ عدد سكان مصر في عام 2011 نحو 102 مليون نسمة         (          )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​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الساعة السكانية هي التي تظهر فيها اعداد السكان                     (          )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يتزايد عدد السكان مع مرور الدقائق بسبب ارتفاع الوفيات            (          )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تعد محافظة جنوب سيناء أقل محافظات الجمهورية سكانا             (          )</a:t>
            </a:r>
            <a:endParaRPr lang="ar-SA" b="1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تعد محافظة القاهرة اقل محافظات الجمهورية سكانا                   (          )</a:t>
            </a:r>
            <a:endParaRPr lang="ar-EG" sz="2400" b="1" dirty="0"/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EC8BDFD7-3C48-64A2-EAD5-5319D828DE4B}"/>
              </a:ext>
            </a:extLst>
          </p:cNvPr>
          <p:cNvSpPr/>
          <p:nvPr/>
        </p:nvSpPr>
        <p:spPr>
          <a:xfrm>
            <a:off x="7748337" y="4052951"/>
            <a:ext cx="4033354" cy="5090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000" b="1" i="0" dirty="0">
                <a:solidFill>
                  <a:srgbClr val="FFFFFF"/>
                </a:solidFill>
                <a:effectLst/>
                <a:latin typeface="beINBlack"/>
              </a:rPr>
              <a:t>اختر الإجابة الصحيحة من بين الإجابات الاتية</a:t>
            </a:r>
            <a:endParaRPr lang="ar-EG" sz="2000" b="1" i="0" dirty="0">
              <a:solidFill>
                <a:srgbClr val="FFFFFF"/>
              </a:solidFill>
              <a:effectLst/>
              <a:latin typeface="beINBlack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C52A75DB-9521-BAD9-E2A4-2797D9763FAC}"/>
              </a:ext>
            </a:extLst>
          </p:cNvPr>
          <p:cNvSpPr txBox="1"/>
          <p:nvPr/>
        </p:nvSpPr>
        <p:spPr>
          <a:xfrm>
            <a:off x="126609" y="4612152"/>
            <a:ext cx="11197882" cy="1960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بلغ عدد سكان مصر في عام ............ نحو 102 مليون نسمة      ( 2020 – 2021 – 2022- 2023 ) 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بلغ عدد سكان مصر في عام 2021م نحو …....... مليون نسمة             ( 100 – 101 – 102- 103 ) 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​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تعد محافظة ............ أقل محافظات الجمهورية سكانا             (البحر الأحمر – القاهرة – الجيزة – دمياط)</a:t>
            </a:r>
            <a:endParaRPr lang="ar-SA" b="1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تعد محافظة ........... أكبر محافظات الجمهورية سكانا </a:t>
            </a:r>
            <a:r>
              <a:rPr lang="ar-SA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(الجيزة – الإسكندرية – مطروح – شمال سيناء)</a:t>
            </a:r>
            <a:endParaRPr lang="ar-EG" sz="2400" b="1" dirty="0"/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BC3E7E55-6369-204D-5071-EF934CC47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29" y="274234"/>
            <a:ext cx="2102008" cy="1708651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78BA610A-36FB-F0E6-47F3-0CF47A62893F}"/>
              </a:ext>
            </a:extLst>
          </p:cNvPr>
          <p:cNvSpPr txBox="1"/>
          <p:nvPr/>
        </p:nvSpPr>
        <p:spPr>
          <a:xfrm>
            <a:off x="3368100" y="967949"/>
            <a:ext cx="843445" cy="2947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FF0000"/>
                </a:solidFill>
              </a:rPr>
              <a:t>خطا</a:t>
            </a:r>
          </a:p>
          <a:p>
            <a:pPr lvl="0" algn="ctr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FF0000"/>
                </a:solidFill>
              </a:rPr>
              <a:t>صح</a:t>
            </a:r>
          </a:p>
          <a:p>
            <a:pPr lvl="0" algn="ctr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FF0000"/>
                </a:solidFill>
              </a:rPr>
              <a:t>صح</a:t>
            </a:r>
          </a:p>
          <a:p>
            <a:pPr lvl="0" algn="ctr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FF0000"/>
                </a:solidFill>
              </a:rPr>
              <a:t>خطا</a:t>
            </a:r>
          </a:p>
          <a:p>
            <a:pPr lvl="0" algn="ctr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FF0000"/>
                </a:solidFill>
              </a:rPr>
              <a:t>صح</a:t>
            </a:r>
          </a:p>
          <a:p>
            <a:pPr lvl="0" algn="ctr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FF0000"/>
                </a:solidFill>
              </a:rPr>
              <a:t>خطا</a:t>
            </a:r>
            <a:endParaRPr lang="ar-EG" sz="2400" b="1" dirty="0">
              <a:solidFill>
                <a:srgbClr val="FF0000"/>
              </a:solidFill>
            </a:endParaRPr>
          </a:p>
        </p:txBody>
      </p:sp>
      <p:sp>
        <p:nvSpPr>
          <p:cNvPr id="3" name="شكل بيضاوي 2">
            <a:extLst>
              <a:ext uri="{FF2B5EF4-FFF2-40B4-BE49-F238E27FC236}">
                <a16:creationId xmlns:a16="http://schemas.microsoft.com/office/drawing/2014/main" id="{0BBAB575-42A0-B214-F545-9783CB7C6BCB}"/>
              </a:ext>
            </a:extLst>
          </p:cNvPr>
          <p:cNvSpPr/>
          <p:nvPr/>
        </p:nvSpPr>
        <p:spPr>
          <a:xfrm>
            <a:off x="2461846" y="4612152"/>
            <a:ext cx="717452" cy="4522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B8734A3A-986A-16E7-2E42-372BB5B5BFF8}"/>
              </a:ext>
            </a:extLst>
          </p:cNvPr>
          <p:cNvSpPr/>
          <p:nvPr/>
        </p:nvSpPr>
        <p:spPr>
          <a:xfrm>
            <a:off x="1404424" y="5088110"/>
            <a:ext cx="717452" cy="4522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شكل بيضاوي 4">
            <a:extLst>
              <a:ext uri="{FF2B5EF4-FFF2-40B4-BE49-F238E27FC236}">
                <a16:creationId xmlns:a16="http://schemas.microsoft.com/office/drawing/2014/main" id="{A14BE3C7-CBB0-EEB1-5563-AE25DA1A44F2}"/>
              </a:ext>
            </a:extLst>
          </p:cNvPr>
          <p:cNvSpPr/>
          <p:nvPr/>
        </p:nvSpPr>
        <p:spPr>
          <a:xfrm>
            <a:off x="3024554" y="5606680"/>
            <a:ext cx="1494442" cy="4522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7" name="شكل بيضاوي 6">
            <a:extLst>
              <a:ext uri="{FF2B5EF4-FFF2-40B4-BE49-F238E27FC236}">
                <a16:creationId xmlns:a16="http://schemas.microsoft.com/office/drawing/2014/main" id="{053C2019-9214-62BB-72AF-D99D57517695}"/>
              </a:ext>
            </a:extLst>
          </p:cNvPr>
          <p:cNvSpPr/>
          <p:nvPr/>
        </p:nvSpPr>
        <p:spPr>
          <a:xfrm>
            <a:off x="4051495" y="6120856"/>
            <a:ext cx="861397" cy="4522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72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D95DA77B-D645-708D-D66E-3ADB130FC307}"/>
              </a:ext>
            </a:extLst>
          </p:cNvPr>
          <p:cNvSpPr/>
          <p:nvPr/>
        </p:nvSpPr>
        <p:spPr>
          <a:xfrm>
            <a:off x="9079831" y="1085160"/>
            <a:ext cx="2685817" cy="5090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المقصود بكل من؟</a:t>
            </a:r>
            <a:endParaRPr lang="ar-EG" sz="3200" b="1" i="0" dirty="0">
              <a:solidFill>
                <a:srgbClr val="FFFFFF"/>
              </a:solidFill>
              <a:effectLst/>
              <a:latin typeface="beINBlack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755E9FB-65F7-92C9-7F40-74C131A653CA}"/>
              </a:ext>
            </a:extLst>
          </p:cNvPr>
          <p:cNvSpPr txBox="1"/>
          <p:nvPr/>
        </p:nvSpPr>
        <p:spPr>
          <a:xfrm>
            <a:off x="287030" y="1740614"/>
            <a:ext cx="11197882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الساعة السكانية:</a:t>
            </a:r>
            <a:r>
              <a:rPr lang="ar-SA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</a:t>
            </a:r>
            <a:endParaRPr lang="ar-EG" sz="40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B904BC9F-2C5D-C3DD-84FC-1BFC42A631B9}"/>
              </a:ext>
            </a:extLst>
          </p:cNvPr>
          <p:cNvSpPr/>
          <p:nvPr/>
        </p:nvSpPr>
        <p:spPr>
          <a:xfrm>
            <a:off x="8566485" y="2479699"/>
            <a:ext cx="3199164" cy="5090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أكتب ما تشير اليه العبارة </a:t>
            </a:r>
            <a:endParaRPr lang="ar-EG" sz="4400" b="1" i="0" dirty="0">
              <a:solidFill>
                <a:srgbClr val="FFFFFF"/>
              </a:solidFill>
              <a:effectLst/>
              <a:latin typeface="beINBlack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AD62F3C-053E-2B85-5442-53C26A4CEE2D}"/>
              </a:ext>
            </a:extLst>
          </p:cNvPr>
          <p:cNvSpPr txBox="1"/>
          <p:nvPr/>
        </p:nvSpPr>
        <p:spPr>
          <a:xfrm>
            <a:off x="287030" y="3135153"/>
            <a:ext cx="11197882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latin typeface="Calibri" panose="020F0502020204030204" pitchFamily="34" charset="0"/>
                <a:cs typeface="Arial" panose="020B0604020202020204" pitchFamily="34" charset="0"/>
              </a:rPr>
              <a:t>هي الساعة التي تظهر فيها اعداد السكان                      (..........................)</a:t>
            </a:r>
            <a:endParaRPr lang="ar-EG" sz="32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1CF9EB82-9260-A74C-E07C-78B5E5B52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65" y="22891"/>
            <a:ext cx="1881568" cy="1529463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843E7347-F73C-5717-73A6-06DA62A274F1}"/>
              </a:ext>
            </a:extLst>
          </p:cNvPr>
          <p:cNvSpPr txBox="1"/>
          <p:nvPr/>
        </p:nvSpPr>
        <p:spPr>
          <a:xfrm>
            <a:off x="1738966" y="1545441"/>
            <a:ext cx="6827519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هي الساعة التي تظهر فيها اعداد السكان</a:t>
            </a:r>
            <a:endParaRPr lang="ar-EG" sz="3200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5AD19D3F-FF1E-7019-0F70-BA777A60E657}"/>
              </a:ext>
            </a:extLst>
          </p:cNvPr>
          <p:cNvSpPr txBox="1"/>
          <p:nvPr/>
        </p:nvSpPr>
        <p:spPr>
          <a:xfrm>
            <a:off x="707088" y="2980489"/>
            <a:ext cx="2444446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الساعة السكانية</a:t>
            </a:r>
            <a:endParaRPr lang="ar-EG" sz="4000" b="1" dirty="0">
              <a:solidFill>
                <a:srgbClr val="FF0000"/>
              </a:solidFill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E41F45E7-DE63-5313-5372-1E49DEBAC9F7}"/>
              </a:ext>
            </a:extLst>
          </p:cNvPr>
          <p:cNvSpPr/>
          <p:nvPr/>
        </p:nvSpPr>
        <p:spPr>
          <a:xfrm>
            <a:off x="9091554" y="3940390"/>
            <a:ext cx="2685818" cy="5090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أكمل العبارات الاتية:</a:t>
            </a:r>
            <a:endParaRPr lang="ar-EG" sz="4400" b="1" i="0" dirty="0">
              <a:solidFill>
                <a:srgbClr val="FFFFFF"/>
              </a:solidFill>
              <a:effectLst/>
              <a:latin typeface="beINBlack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A0FA05D6-FCC2-7279-F25B-CE6C4A1E1BFF}"/>
              </a:ext>
            </a:extLst>
          </p:cNvPr>
          <p:cNvSpPr txBox="1"/>
          <p:nvPr/>
        </p:nvSpPr>
        <p:spPr>
          <a:xfrm>
            <a:off x="2644726" y="4524811"/>
            <a:ext cx="8840186" cy="1840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3200" b="1" dirty="0">
                <a:latin typeface="Calibri" panose="020F0502020204030204" pitchFamily="34" charset="0"/>
                <a:cs typeface="Arial" panose="020B0604020202020204" pitchFamily="34" charset="0"/>
              </a:rPr>
              <a:t>هي الساعة التي تظهر تقديرات لعدد سكان مصر ...........</a:t>
            </a:r>
            <a:endParaRPr lang="en-US" sz="32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3200" b="1" dirty="0">
                <a:latin typeface="Calibri" panose="020F0502020204030204" pitchFamily="34" charset="0"/>
                <a:cs typeface="Arial" panose="020B0604020202020204" pitchFamily="34" charset="0"/>
              </a:rPr>
              <a:t>اقل محافظات الجمهورية سكانا ............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3200" b="1" dirty="0">
                <a:latin typeface="Calibri" panose="020F0502020204030204" pitchFamily="34" charset="0"/>
                <a:cs typeface="Arial" panose="020B0604020202020204" pitchFamily="34" charset="0"/>
              </a:rPr>
              <a:t>أكبر محافظات الجمهورية سكانا ........</a:t>
            </a:r>
            <a:endParaRPr lang="ar-EG" sz="32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38C6D3B-C4D7-E084-BFC3-99E2A8308A07}"/>
              </a:ext>
            </a:extLst>
          </p:cNvPr>
          <p:cNvSpPr txBox="1"/>
          <p:nvPr/>
        </p:nvSpPr>
        <p:spPr>
          <a:xfrm>
            <a:off x="2406933" y="4441185"/>
            <a:ext cx="2444446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الساعة السكانية</a:t>
            </a:r>
            <a:endParaRPr lang="ar-EG" sz="40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65D032AF-22F6-C9E3-F016-85DAB4C9913B}"/>
              </a:ext>
            </a:extLst>
          </p:cNvPr>
          <p:cNvSpPr txBox="1"/>
          <p:nvPr/>
        </p:nvSpPr>
        <p:spPr>
          <a:xfrm>
            <a:off x="4620373" y="5019843"/>
            <a:ext cx="2444446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جنوب سيناء</a:t>
            </a:r>
            <a:endParaRPr lang="ar-EG" sz="4000" b="1" dirty="0">
              <a:solidFill>
                <a:srgbClr val="FF0000"/>
              </a:solidFill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B867118-A486-1E45-4AED-8A5452C7B29E}"/>
              </a:ext>
            </a:extLst>
          </p:cNvPr>
          <p:cNvSpPr txBox="1"/>
          <p:nvPr/>
        </p:nvSpPr>
        <p:spPr>
          <a:xfrm>
            <a:off x="4421080" y="5671176"/>
            <a:ext cx="2444446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القاهرة</a:t>
            </a:r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8986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</TotalTime>
  <Words>426</Words>
  <Application>Microsoft Office PowerPoint</Application>
  <PresentationFormat>شاشة عريضة</PresentationFormat>
  <Paragraphs>66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Arabic Typesetting</vt:lpstr>
      <vt:lpstr>Arial</vt:lpstr>
      <vt:lpstr>beINBlack</vt:lpstr>
      <vt:lpstr>Calibri</vt:lpstr>
      <vt:lpstr>Calibri Light</vt:lpstr>
      <vt:lpstr>Tw Cen MT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MR.Ibrahim</dc:creator>
  <cp:lastModifiedBy>MR.Ibrahim</cp:lastModifiedBy>
  <cp:revision>3</cp:revision>
  <dcterms:created xsi:type="dcterms:W3CDTF">2024-01-23T14:27:44Z</dcterms:created>
  <dcterms:modified xsi:type="dcterms:W3CDTF">2024-01-25T09:18:03Z</dcterms:modified>
</cp:coreProperties>
</file>