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sldIdLst>
    <p:sldId id="264" r:id="rId5"/>
    <p:sldId id="256" r:id="rId6"/>
    <p:sldId id="270" r:id="rId7"/>
    <p:sldId id="271" r:id="rId8"/>
    <p:sldId id="266" r:id="rId9"/>
    <p:sldId id="268" r:id="rId10"/>
    <p:sldId id="269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415104-50F6-D379-BF8B-D394BDF9C291}"/>
              </a:ext>
            </a:extLst>
          </p:cNvPr>
          <p:cNvSpPr/>
          <p:nvPr/>
        </p:nvSpPr>
        <p:spPr>
          <a:xfrm>
            <a:off x="1008063" y="0"/>
            <a:ext cx="5897562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0BA75F-BB24-C037-E3EA-D383EF7E5B22}"/>
              </a:ext>
            </a:extLst>
          </p:cNvPr>
          <p:cNvSpPr/>
          <p:nvPr/>
        </p:nvSpPr>
        <p:spPr>
          <a:xfrm>
            <a:off x="6905625" y="0"/>
            <a:ext cx="2857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E6C3C04-4791-A341-1079-D843F4183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3262313"/>
            <a:ext cx="311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de-DE" sz="2200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de-DE" sz="22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3DB616-2264-E24E-3BB7-C1B70389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0E02F4-AE42-48CC-4D0A-B6CA949A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E68CDB-F92F-46F7-E780-87D61383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E56B5-7BE6-4C84-80D7-1BAEE66292F2}" type="slidenum">
              <a:rPr lang="pt-PT" altLang="de-DE"/>
              <a:pPr>
                <a:defRPr/>
              </a:pPr>
              <a:t>‹#›</a:t>
            </a:fld>
            <a:endParaRPr lang="pt-PT" altLang="de-DE"/>
          </a:p>
        </p:txBody>
      </p:sp>
    </p:spTree>
    <p:extLst>
      <p:ext uri="{BB962C8B-B14F-4D97-AF65-F5344CB8AC3E}">
        <p14:creationId xmlns:p14="http://schemas.microsoft.com/office/powerpoint/2010/main" val="386997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9DFF25-26BA-CB75-2125-D29F3BB3E1F8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68C5EF-FAFE-6993-FE21-2604754377AC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493DBA85-3427-722E-2373-776CC2458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636588"/>
            <a:ext cx="311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de-DE" sz="1600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de-DE" sz="16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228392-2993-1617-82E6-E186B156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F247D7-4B72-6B9C-95A4-E0A09069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468242-93A8-313C-A63E-B19FC294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2070-0C21-48A8-BFC2-0A878402D4E7}" type="slidenum">
              <a:rPr lang="pt-PT" altLang="de-DE"/>
              <a:pPr>
                <a:defRPr/>
              </a:pPr>
              <a:t>‹#›</a:t>
            </a:fld>
            <a:endParaRPr lang="pt-PT" altLang="de-DE"/>
          </a:p>
        </p:txBody>
      </p:sp>
    </p:spTree>
    <p:extLst>
      <p:ext uri="{BB962C8B-B14F-4D97-AF65-F5344CB8AC3E}">
        <p14:creationId xmlns:p14="http://schemas.microsoft.com/office/powerpoint/2010/main" val="194358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B2D8D-2368-3A66-B06B-25EEEBABB62A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F35D9-1F61-45C7-7943-527FAA38D412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EB3E8606-52AC-04BF-2BD8-90112E8EADF4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688263" y="481013"/>
            <a:ext cx="312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de-DE" sz="1600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de-DE" sz="16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447204-7063-699A-8DEC-0F46B10D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B21B07-2F44-6EAF-8037-F39A425C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B2E4E8-DC87-659D-AE7A-C7E689CF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85B7F-2710-4E05-9AA0-2A6927C2A3CF}" type="slidenum">
              <a:rPr lang="pt-PT" altLang="de-DE"/>
              <a:pPr>
                <a:defRPr/>
              </a:pPr>
              <a:t>‹#›</a:t>
            </a:fld>
            <a:endParaRPr lang="pt-PT" altLang="de-DE"/>
          </a:p>
        </p:txBody>
      </p:sp>
    </p:spTree>
    <p:extLst>
      <p:ext uri="{BB962C8B-B14F-4D97-AF65-F5344CB8AC3E}">
        <p14:creationId xmlns:p14="http://schemas.microsoft.com/office/powerpoint/2010/main" val="95061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F06C98-015F-2E03-CCE6-4757D3691C53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53F50-DC01-E50D-4EB6-E69F256674A1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54CECAA-9A52-E8D0-8C44-8F3865AD2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636588"/>
            <a:ext cx="311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de-DE" sz="1600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de-DE" sz="16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174FD4-79D4-82F2-C577-16E16900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95B9A7-C0A1-9ED7-284A-2D0031E3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05A05C-08E5-219E-598A-1DE10FCB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80E59-26B0-4C84-AA6E-0CF631823A54}" type="slidenum">
              <a:rPr lang="pt-PT" altLang="de-DE"/>
              <a:pPr>
                <a:defRPr/>
              </a:pPr>
              <a:t>‹#›</a:t>
            </a:fld>
            <a:endParaRPr lang="pt-PT" altLang="de-DE"/>
          </a:p>
        </p:txBody>
      </p:sp>
    </p:spTree>
    <p:extLst>
      <p:ext uri="{BB962C8B-B14F-4D97-AF65-F5344CB8AC3E}">
        <p14:creationId xmlns:p14="http://schemas.microsoft.com/office/powerpoint/2010/main" val="202381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995027-9C7B-3DC2-D4DA-F531117E7F0A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47B934-DBB3-AD28-FC14-7271BAFA205B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95F429D-B3EA-3678-EB96-19DE84E69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3024188"/>
            <a:ext cx="3127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de-DE" sz="1600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de-DE" sz="16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3B7B15-0EDD-F426-7285-65AFCF01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5171EC-9E4E-D045-2AAF-3BD79B0B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C5550D-AEC1-F460-CBFE-2D252B01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26F2-064F-4012-8F63-6E20ADBCEAE7}" type="slidenum">
              <a:rPr lang="pt-PT" altLang="de-DE"/>
              <a:pPr>
                <a:defRPr/>
              </a:pPr>
              <a:t>‹#›</a:t>
            </a:fld>
            <a:endParaRPr lang="pt-PT" altLang="de-DE"/>
          </a:p>
        </p:txBody>
      </p:sp>
    </p:spTree>
    <p:extLst>
      <p:ext uri="{BB962C8B-B14F-4D97-AF65-F5344CB8AC3E}">
        <p14:creationId xmlns:p14="http://schemas.microsoft.com/office/powerpoint/2010/main" val="5205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569CB0-31FB-6C17-C069-6F491598A77D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AE9C0-708F-2B6A-2D98-336FFD46FCF5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DA1A9E2F-6846-9EB5-50A9-64AEEF70A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636588"/>
            <a:ext cx="311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de-DE" sz="1600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de-DE" sz="16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F17EC4D-9B11-8468-E200-D3455B5A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DDC53E5-47C4-55E9-3FB6-3D5C6309C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75F7EDE-2523-57A9-247A-98FDB6A7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2DC92-7A0F-44D6-98B0-31E1BD580B36}" type="slidenum">
              <a:rPr lang="pt-PT" altLang="de-DE"/>
              <a:pPr>
                <a:defRPr/>
              </a:pPr>
              <a:t>‹#›</a:t>
            </a:fld>
            <a:endParaRPr lang="pt-PT" altLang="de-DE"/>
          </a:p>
        </p:txBody>
      </p:sp>
    </p:spTree>
    <p:extLst>
      <p:ext uri="{BB962C8B-B14F-4D97-AF65-F5344CB8AC3E}">
        <p14:creationId xmlns:p14="http://schemas.microsoft.com/office/powerpoint/2010/main" val="4006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B03F1E-1676-B730-269D-4BBAC41E5049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4CB1FE-3C13-A790-D9C1-AA05B453D806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CE3AC-7B3A-7B35-4B2E-5114B843F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636588"/>
            <a:ext cx="311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de-DE" sz="1600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de-DE" sz="16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1A743C84-0DAC-CC83-3620-1A220555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1E08174E-7F52-072E-03FA-B39662ED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93F9DADC-472D-B945-A23A-644B16D8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FE91C-806A-46D3-9AD1-EF4814C13DEF}" type="slidenum">
              <a:rPr lang="pt-PT" altLang="de-DE"/>
              <a:pPr>
                <a:defRPr/>
              </a:pPr>
              <a:t>‹#›</a:t>
            </a:fld>
            <a:endParaRPr lang="pt-PT" altLang="de-DE"/>
          </a:p>
        </p:txBody>
      </p:sp>
    </p:spTree>
    <p:extLst>
      <p:ext uri="{BB962C8B-B14F-4D97-AF65-F5344CB8AC3E}">
        <p14:creationId xmlns:p14="http://schemas.microsoft.com/office/powerpoint/2010/main" val="272458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92760F-39FF-338D-DCD5-214B1754FACC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394AD9-B8C3-3041-EB9C-2E6E0DE941BC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92BFD8BB-EA04-37D8-C77F-0AB5BF85B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636588"/>
            <a:ext cx="311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de-DE" sz="1600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de-DE" sz="16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6C408C2C-3F2C-5BED-A77F-D3DC823F8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2A134CD-C743-8602-DD6E-A43151EE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8FCD49C-4F93-C517-F10F-AAE7F361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B7A0-7B7B-4846-B46F-96645BF67C50}" type="slidenum">
              <a:rPr lang="pt-PT" altLang="de-DE"/>
              <a:pPr>
                <a:defRPr/>
              </a:pPr>
              <a:t>‹#›</a:t>
            </a:fld>
            <a:endParaRPr lang="pt-PT" altLang="de-DE"/>
          </a:p>
        </p:txBody>
      </p:sp>
    </p:spTree>
    <p:extLst>
      <p:ext uri="{BB962C8B-B14F-4D97-AF65-F5344CB8AC3E}">
        <p14:creationId xmlns:p14="http://schemas.microsoft.com/office/powerpoint/2010/main" val="233823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D42EE-3266-31FE-1DCC-CB78369BDFD9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80C22F-67D9-FBC3-5F9B-FB063E6CDACC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8148E35-FE8A-3DE0-1B06-672E143A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7F11D06-ED1E-6B1D-E91D-6979DD99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16B9C7D-8057-109B-D3CF-B480092A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FEB61-A581-461E-8826-238E4A486CCD}" type="slidenum">
              <a:rPr lang="pt-PT" altLang="de-DE"/>
              <a:pPr>
                <a:defRPr/>
              </a:pPr>
              <a:t>‹#›</a:t>
            </a:fld>
            <a:endParaRPr lang="pt-PT" altLang="de-DE"/>
          </a:p>
        </p:txBody>
      </p:sp>
    </p:spTree>
    <p:extLst>
      <p:ext uri="{BB962C8B-B14F-4D97-AF65-F5344CB8AC3E}">
        <p14:creationId xmlns:p14="http://schemas.microsoft.com/office/powerpoint/2010/main" val="97047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C42C31-4DED-9276-85D2-92F9E822FEB9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697A36-A4F4-5A54-245E-7BD86CBEA2C8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1A156F97-7505-E507-6021-0F18568E8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1127125"/>
            <a:ext cx="311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de-DE" sz="1600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de-DE" sz="16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B7235F1-2E84-2AB5-A254-96B3177D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C95A5A7-424E-6365-B96F-D7684C94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412BB1A-FC1E-9D54-B78F-6D985B53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A6F5D-F7E4-4CD1-AFE8-A818BDF28D3A}" type="slidenum">
              <a:rPr lang="pt-PT" altLang="de-DE"/>
              <a:pPr>
                <a:defRPr/>
              </a:pPr>
              <a:t>‹#›</a:t>
            </a:fld>
            <a:endParaRPr lang="pt-PT" altLang="de-DE"/>
          </a:p>
        </p:txBody>
      </p:sp>
    </p:spTree>
    <p:extLst>
      <p:ext uri="{BB962C8B-B14F-4D97-AF65-F5344CB8AC3E}">
        <p14:creationId xmlns:p14="http://schemas.microsoft.com/office/powerpoint/2010/main" val="129369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6164EB-231E-4D19-3E1E-E5D727E11F14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ED5F54-2DD9-B570-AA02-E34310FCA057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4A5BD2B-C827-ADF3-3E5E-CFD0FD2EA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1127125"/>
            <a:ext cx="311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de-DE" sz="1600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de-DE" sz="16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4F90E8B4-991F-0090-3137-601A56AE2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F1B1A00-3E35-9A83-520F-537AFA53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738DA88-347E-F4D6-6ABF-79C002EE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8A7D-E189-4788-8E75-BCA0AA88ED70}" type="slidenum">
              <a:rPr lang="pt-PT" altLang="de-DE"/>
              <a:pPr>
                <a:defRPr/>
              </a:pPr>
              <a:t>‹#›</a:t>
            </a:fld>
            <a:endParaRPr lang="pt-PT" altLang="de-DE"/>
          </a:p>
        </p:txBody>
      </p:sp>
    </p:spTree>
    <p:extLst>
      <p:ext uri="{BB962C8B-B14F-4D97-AF65-F5344CB8AC3E}">
        <p14:creationId xmlns:p14="http://schemas.microsoft.com/office/powerpoint/2010/main" val="411769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>
            <a:extLst>
              <a:ext uri="{FF2B5EF4-FFF2-40B4-BE49-F238E27FC236}">
                <a16:creationId xmlns:a16="http://schemas.microsoft.com/office/drawing/2014/main" id="{61AC98DD-2945-C85D-BD98-674867490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13063"/>
            <a:ext cx="77724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4">
            <a:extLst>
              <a:ext uri="{FF2B5EF4-FFF2-40B4-BE49-F238E27FC236}">
                <a16:creationId xmlns:a16="http://schemas.microsoft.com/office/drawing/2014/main" id="{2A78FBB0-6457-A591-9FD3-A478BE5E4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9EA36A-8F28-C8FE-6F16-A361583E387B}"/>
              </a:ext>
            </a:extLst>
          </p:cNvPr>
          <p:cNvSpPr/>
          <p:nvPr/>
        </p:nvSpPr>
        <p:spPr>
          <a:xfrm>
            <a:off x="0" y="0"/>
            <a:ext cx="9636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552B5A-DA5B-101A-EBB6-E9E683FCB9F9}"/>
              </a:ext>
            </a:extLst>
          </p:cNvPr>
          <p:cNvSpPr/>
          <p:nvPr/>
        </p:nvSpPr>
        <p:spPr>
          <a:xfrm>
            <a:off x="962025" y="0"/>
            <a:ext cx="460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828C5-AB94-C9EF-EB7E-7CBD8080C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0563" y="808038"/>
            <a:ext cx="58785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9B39E-7635-4D4A-DA9E-78BC7EAC3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25663" y="2049463"/>
            <a:ext cx="571341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388D-50DC-54F5-5559-71C5C2E38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828675" y="5272088"/>
            <a:ext cx="2662237" cy="1793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2DE9E-C02A-38BC-149E-EA6060769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2258218" y="3658394"/>
            <a:ext cx="5884862" cy="184150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94A5F-074B-022A-E412-764FECBCE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1925" y="165100"/>
            <a:ext cx="638175" cy="32226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B2ADA7-E19C-4B70-AE63-9A978BD3AF37}" type="slidenum">
              <a:rPr lang="pt-PT" altLang="de-DE"/>
              <a:pPr>
                <a:defRPr/>
              </a:pPr>
              <a:t>‹#›</a:t>
            </a:fld>
            <a:endParaRPr lang="pt-PT" alt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2pPr>
      <a:lvl3pPr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3pPr>
      <a:lvl4pPr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4pPr>
      <a:lvl5pPr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5pPr>
      <a:lvl6pPr marL="4572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6pPr>
      <a:lvl7pPr marL="9144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7pPr>
      <a:lvl8pPr marL="13716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8pPr>
      <a:lvl9pPr marL="18288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57175" indent="-257175" algn="l" defTabSz="685800" rtl="0" fontAlgn="base">
        <a:lnSpc>
          <a:spcPct val="120000"/>
        </a:lnSpc>
        <a:spcBef>
          <a:spcPts val="750"/>
        </a:spcBef>
        <a:spcAft>
          <a:spcPts val="450"/>
        </a:spcAft>
        <a:buClr>
          <a:srgbClr val="8EC0C1"/>
        </a:buClr>
        <a:buSzPct val="9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95313" indent="-252413" algn="l" defTabSz="685800" rtl="0" fontAlgn="base">
        <a:lnSpc>
          <a:spcPct val="120000"/>
        </a:lnSpc>
        <a:spcBef>
          <a:spcPts val="375"/>
        </a:spcBef>
        <a:spcAft>
          <a:spcPts val="450"/>
        </a:spcAft>
        <a:buClr>
          <a:srgbClr val="8EC0C1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257175" algn="l" defTabSz="685800" rtl="0" fontAlgn="base">
        <a:lnSpc>
          <a:spcPct val="120000"/>
        </a:lnSpc>
        <a:spcBef>
          <a:spcPts val="375"/>
        </a:spcBef>
        <a:spcAft>
          <a:spcPts val="450"/>
        </a:spcAft>
        <a:buClr>
          <a:srgbClr val="8EC0C1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52413" algn="l" defTabSz="685800" rtl="0" fontAlgn="base">
        <a:lnSpc>
          <a:spcPct val="120000"/>
        </a:lnSpc>
        <a:spcBef>
          <a:spcPts val="375"/>
        </a:spcBef>
        <a:spcAft>
          <a:spcPts val="450"/>
        </a:spcAft>
        <a:buClr>
          <a:srgbClr val="8EC0C1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8775" indent="-257175" algn="l" defTabSz="685800" rtl="0" fontAlgn="base">
        <a:lnSpc>
          <a:spcPct val="120000"/>
        </a:lnSpc>
        <a:spcBef>
          <a:spcPts val="375"/>
        </a:spcBef>
        <a:spcAft>
          <a:spcPts val="450"/>
        </a:spcAft>
        <a:buClr>
          <a:srgbClr val="8EC0C1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node/3438712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E92368A3-8A1E-2EE9-B931-91571A82A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30956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>
            <a:extLst>
              <a:ext uri="{FF2B5EF4-FFF2-40B4-BE49-F238E27FC236}">
                <a16:creationId xmlns:a16="http://schemas.microsoft.com/office/drawing/2014/main" id="{F5DB4B67-64CE-5019-C1E0-CD1343982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484313"/>
            <a:ext cx="9217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Gill Sans MT" panose="020B0502020104020203" pitchFamily="34" charset="0"/>
              </a:rPr>
              <a:t>7. Klasse </a:t>
            </a:r>
          </a:p>
          <a:p>
            <a:pPr eaLnBrk="1" hangingPunct="1"/>
            <a:r>
              <a:rPr lang="en-US" altLang="en-US" sz="2800">
                <a:latin typeface="Gill Sans MT" panose="020B0502020104020203" pitchFamily="34" charset="0"/>
              </a:rPr>
              <a:t>Lektion 26: So war es im Feriencamp</a:t>
            </a:r>
            <a:endParaRPr lang="de-DE" altLang="en-US" sz="2800">
              <a:latin typeface="Gill Sans MT" panose="020B0502020104020203" pitchFamily="34" charset="0"/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6CD3DFFA-D659-42D8-BE77-F6BFE7D07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5700"/>
            <a:ext cx="8713787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BF25B6-2535-7BE1-939F-FC88C1EA4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107" y="523874"/>
            <a:ext cx="5330093" cy="523875"/>
          </a:xfrm>
          <a:ln w="31750" cmpd="sng">
            <a:solidFill>
              <a:srgbClr val="FFC000"/>
            </a:solidFill>
          </a:ln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bleibst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in den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Ferien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3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TextBox 5">
            <a:extLst>
              <a:ext uri="{FF2B5EF4-FFF2-40B4-BE49-F238E27FC236}">
                <a16:creationId xmlns:a16="http://schemas.microsoft.com/office/drawing/2014/main" id="{D3B97B57-6014-391A-5D20-80275CD82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2696434"/>
            <a:ext cx="316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FF0000"/>
                </a:solidFill>
                <a:latin typeface="Gill Sans MT" panose="020B0502020104020203" pitchFamily="34" charset="0"/>
              </a:rPr>
              <a:t>Ziele</a:t>
            </a:r>
            <a:r>
              <a:rPr lang="en-US" altLang="en-US" sz="2800" u="sng" dirty="0">
                <a:solidFill>
                  <a:srgbClr val="FF0000"/>
                </a:solidFill>
                <a:latin typeface="Gill Sans MT" panose="020B0502020104020203" pitchFamily="34" charset="0"/>
              </a:rPr>
              <a:t> : </a:t>
            </a:r>
            <a:endParaRPr lang="de-DE" altLang="en-US" sz="2800" u="sng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5364" name="TextBox 6">
            <a:extLst>
              <a:ext uri="{FF2B5EF4-FFF2-40B4-BE49-F238E27FC236}">
                <a16:creationId xmlns:a16="http://schemas.microsoft.com/office/drawing/2014/main" id="{94CCF5CB-6086-C145-6D78-61B70068C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111" y="3679568"/>
            <a:ext cx="46800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Gill Sans MT" panose="020B0502020104020203" pitchFamily="34" charset="0"/>
              </a:rPr>
              <a:t>1- </a:t>
            </a:r>
            <a:r>
              <a:rPr lang="en-US" altLang="en-US" sz="2400" dirty="0" err="1">
                <a:latin typeface="Gill Sans MT" panose="020B0502020104020203" pitchFamily="34" charset="0"/>
              </a:rPr>
              <a:t>Wortschatz</a:t>
            </a:r>
            <a:r>
              <a:rPr lang="en-US" altLang="en-US" sz="2400" dirty="0">
                <a:latin typeface="Gill Sans MT" panose="020B0502020104020203" pitchFamily="34" charset="0"/>
              </a:rPr>
              <a:t> </a:t>
            </a:r>
            <a:r>
              <a:rPr lang="en-US" altLang="en-US" sz="2400" dirty="0" err="1">
                <a:latin typeface="Gill Sans MT" panose="020B0502020104020203" pitchFamily="34" charset="0"/>
              </a:rPr>
              <a:t>kennenlernen</a:t>
            </a:r>
            <a:r>
              <a:rPr lang="en-US" altLang="en-US" sz="2400" dirty="0">
                <a:latin typeface="Gill Sans MT" panose="020B0502020104020203" pitchFamily="34" charset="0"/>
              </a:rPr>
              <a:t> </a:t>
            </a:r>
          </a:p>
          <a:p>
            <a:pPr eaLnBrk="1" hangingPunct="1"/>
            <a:r>
              <a:rPr lang="en-US" altLang="en-US" sz="2400" dirty="0">
                <a:latin typeface="Gill Sans MT" panose="020B0502020104020203" pitchFamily="34" charset="0"/>
              </a:rPr>
              <a:t>2- Concept check </a:t>
            </a:r>
          </a:p>
          <a:p>
            <a:pPr eaLnBrk="1" hangingPunct="1"/>
            <a:r>
              <a:rPr lang="en-US" altLang="en-US" sz="2400" dirty="0">
                <a:latin typeface="Gill Sans MT" panose="020B0502020104020203" pitchFamily="34" charset="0"/>
              </a:rPr>
              <a:t>3- Extra </a:t>
            </a:r>
            <a:r>
              <a:rPr lang="en-US" altLang="en-US" sz="2400" dirty="0" err="1">
                <a:latin typeface="Gill Sans MT" panose="020B0502020104020203" pitchFamily="34" charset="0"/>
              </a:rPr>
              <a:t>Linke</a:t>
            </a:r>
            <a:r>
              <a:rPr lang="en-US" altLang="en-US" sz="2400" dirty="0">
                <a:latin typeface="Gill Sans MT" panose="020B0502020104020203" pitchFamily="34" charset="0"/>
              </a:rPr>
              <a:t> </a:t>
            </a:r>
            <a:endParaRPr lang="de-DE" altLang="en-US" sz="2400" dirty="0">
              <a:latin typeface="Gill Sans MT" panose="020B0502020104020203" pitchFamily="34" charset="0"/>
            </a:endParaRPr>
          </a:p>
        </p:txBody>
      </p:sp>
      <p:pic>
        <p:nvPicPr>
          <p:cNvPr id="15365" name="Picture 5" descr="Premium Vector | Agenda business of the day business of the meeting vector  stock illustration">
            <a:extLst>
              <a:ext uri="{FF2B5EF4-FFF2-40B4-BE49-F238E27FC236}">
                <a16:creationId xmlns:a16="http://schemas.microsoft.com/office/drawing/2014/main" id="{14DB1848-6EA0-84AB-E9BB-5D231C89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2" y="1687444"/>
            <a:ext cx="2414588" cy="3905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071206E0-701F-5ACB-2842-030EDD077503}"/>
              </a:ext>
            </a:extLst>
          </p:cNvPr>
          <p:cNvSpPr txBox="1">
            <a:spLocks/>
          </p:cNvSpPr>
          <p:nvPr/>
        </p:nvSpPr>
        <p:spPr bwMode="auto">
          <a:xfrm>
            <a:off x="1058729" y="1406095"/>
            <a:ext cx="5330093" cy="523875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machst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3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944D0F6-B338-2810-7437-07B3F31FF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081" y="2276872"/>
            <a:ext cx="3962400" cy="396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CEDC81-8C1B-BC5D-B72B-365108BB9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548680"/>
            <a:ext cx="5878512" cy="1077912"/>
          </a:xfrm>
          <a:ln w="34925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de-DE" dirty="0">
                <a:solidFill>
                  <a:srgbClr val="FFFF00"/>
                </a:solidFill>
              </a:rPr>
              <a:t>Woraus besteht das Haus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A5842F-17F2-0C53-1016-6D34A022D292}"/>
              </a:ext>
            </a:extLst>
          </p:cNvPr>
          <p:cNvCxnSpPr>
            <a:cxnSpLocks/>
          </p:cNvCxnSpPr>
          <p:nvPr/>
        </p:nvCxnSpPr>
        <p:spPr>
          <a:xfrm flipH="1">
            <a:off x="5580112" y="4800902"/>
            <a:ext cx="1014746" cy="32259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15E338-145D-AA5E-D976-D767C651AE3D}"/>
              </a:ext>
            </a:extLst>
          </p:cNvPr>
          <p:cNvCxnSpPr>
            <a:cxnSpLocks/>
          </p:cNvCxnSpPr>
          <p:nvPr/>
        </p:nvCxnSpPr>
        <p:spPr>
          <a:xfrm>
            <a:off x="1619672" y="5301208"/>
            <a:ext cx="927514" cy="39604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6668AE-5130-41D9-266E-9E60E907FE32}"/>
              </a:ext>
            </a:extLst>
          </p:cNvPr>
          <p:cNvCxnSpPr>
            <a:cxnSpLocks/>
          </p:cNvCxnSpPr>
          <p:nvPr/>
        </p:nvCxnSpPr>
        <p:spPr>
          <a:xfrm>
            <a:off x="1399353" y="3070804"/>
            <a:ext cx="1512168" cy="107473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F7D245-5224-4700-0E6D-1C49D49D79E7}"/>
              </a:ext>
            </a:extLst>
          </p:cNvPr>
          <p:cNvCxnSpPr>
            <a:cxnSpLocks/>
          </p:cNvCxnSpPr>
          <p:nvPr/>
        </p:nvCxnSpPr>
        <p:spPr>
          <a:xfrm flipH="1">
            <a:off x="4932040" y="2700536"/>
            <a:ext cx="1656184" cy="5760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AutoShape 6" descr="House Inside Interior Stock Illustration - Download Image Now - House,  Cross Section, Domestic Room - iStock">
            <a:extLst>
              <a:ext uri="{FF2B5EF4-FFF2-40B4-BE49-F238E27FC236}">
                <a16:creationId xmlns:a16="http://schemas.microsoft.com/office/drawing/2014/main" id="{1A453921-600D-1AE9-81D0-25FE830566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66CC8F-41CD-D2BC-3942-EE7131E4C501}"/>
              </a:ext>
            </a:extLst>
          </p:cNvPr>
          <p:cNvCxnSpPr>
            <a:cxnSpLocks/>
          </p:cNvCxnSpPr>
          <p:nvPr/>
        </p:nvCxnSpPr>
        <p:spPr>
          <a:xfrm>
            <a:off x="1907704" y="4525353"/>
            <a:ext cx="1346812" cy="48588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C3573CA-6771-BAB7-BE9A-BDEC1E40286F}"/>
              </a:ext>
            </a:extLst>
          </p:cNvPr>
          <p:cNvSpPr txBox="1"/>
          <p:nvPr/>
        </p:nvSpPr>
        <p:spPr>
          <a:xfrm>
            <a:off x="761039" y="4800902"/>
            <a:ext cx="1183837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     Der </a:t>
            </a:r>
          </a:p>
          <a:p>
            <a:r>
              <a:rPr lang="de-DE" dirty="0"/>
              <a:t>    Keller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91893F-397B-3477-6B6D-0D13FE0DE16C}"/>
              </a:ext>
            </a:extLst>
          </p:cNvPr>
          <p:cNvSpPr txBox="1"/>
          <p:nvPr/>
        </p:nvSpPr>
        <p:spPr>
          <a:xfrm>
            <a:off x="1035018" y="3874508"/>
            <a:ext cx="1512168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Das Erdgeschoß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3EE401-590C-3A84-FA33-F0B2D8B5DF4E}"/>
              </a:ext>
            </a:extLst>
          </p:cNvPr>
          <p:cNvSpPr txBox="1"/>
          <p:nvPr/>
        </p:nvSpPr>
        <p:spPr>
          <a:xfrm>
            <a:off x="6644377" y="4445131"/>
            <a:ext cx="1183837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     Die Garage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FE90D0-3318-9586-317C-141CD0ACDC8A}"/>
              </a:ext>
            </a:extLst>
          </p:cNvPr>
          <p:cNvSpPr txBox="1"/>
          <p:nvPr/>
        </p:nvSpPr>
        <p:spPr>
          <a:xfrm>
            <a:off x="1060631" y="2389530"/>
            <a:ext cx="1183837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     Ersten Stock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812293-BCED-AFE5-A4BF-AE3174D3812D}"/>
              </a:ext>
            </a:extLst>
          </p:cNvPr>
          <p:cNvSpPr txBox="1"/>
          <p:nvPr/>
        </p:nvSpPr>
        <p:spPr>
          <a:xfrm>
            <a:off x="6594858" y="2089703"/>
            <a:ext cx="1183837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     Das Dach </a:t>
            </a:r>
          </a:p>
        </p:txBody>
      </p:sp>
    </p:spTree>
    <p:extLst>
      <p:ext uri="{BB962C8B-B14F-4D97-AF65-F5344CB8AC3E}">
        <p14:creationId xmlns:p14="http://schemas.microsoft.com/office/powerpoint/2010/main" val="275232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7F86F9-1D71-2367-2BC4-27C255C08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476672"/>
            <a:ext cx="4968552" cy="576064"/>
          </a:xfrm>
          <a:ln w="254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de-DE" sz="2500" dirty="0"/>
              <a:t>* Wo bleibst du in den Ferien 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5D0E8D5-60A2-2502-E73B-0DC9A4FD5B66}"/>
              </a:ext>
            </a:extLst>
          </p:cNvPr>
          <p:cNvSpPr txBox="1">
            <a:spLocks/>
          </p:cNvSpPr>
          <p:nvPr/>
        </p:nvSpPr>
        <p:spPr bwMode="auto">
          <a:xfrm>
            <a:off x="1115616" y="1185873"/>
            <a:ext cx="39661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b" anchorCtr="0" compatLnSpc="1">
            <a:prstTxWarp prst="textNoShape">
              <a:avLst/>
            </a:prstTxWarp>
            <a:normAutofit fontScale="92500"/>
          </a:bodyPr>
          <a:lstStyle>
            <a:lvl1pPr marL="0" indent="0" algn="r" defTabSz="685800" rtl="0" fontAlgn="base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de-DE" sz="2800" dirty="0">
                <a:solidFill>
                  <a:srgbClr val="FFFF00"/>
                </a:solidFill>
              </a:rPr>
              <a:t>Ich bleibe im Feriencamp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1110192-E8C2-F636-DB06-E8063A0E828E}"/>
              </a:ext>
            </a:extLst>
          </p:cNvPr>
          <p:cNvSpPr txBox="1">
            <a:spLocks/>
          </p:cNvSpPr>
          <p:nvPr/>
        </p:nvSpPr>
        <p:spPr bwMode="auto">
          <a:xfrm>
            <a:off x="1116114" y="2204864"/>
            <a:ext cx="4968552" cy="576064"/>
          </a:xfrm>
          <a:prstGeom prst="rect">
            <a:avLst/>
          </a:prstGeom>
          <a:noFill/>
          <a:ln w="25400">
            <a:solidFill>
              <a:schemeClr val="tx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r" defTabSz="685800" rtl="0" fontAlgn="base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de-DE" sz="2500" dirty="0"/>
              <a:t>* Wo spielt ihr Tischtennis ?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02B6156-8190-5011-6E7C-16BD97F6558A}"/>
              </a:ext>
            </a:extLst>
          </p:cNvPr>
          <p:cNvSpPr txBox="1">
            <a:spLocks/>
          </p:cNvSpPr>
          <p:nvPr/>
        </p:nvSpPr>
        <p:spPr bwMode="auto">
          <a:xfrm>
            <a:off x="1043608" y="3057478"/>
            <a:ext cx="49685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r" defTabSz="685800" rtl="0" fontAlgn="base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de-DE" sz="2400" dirty="0">
                <a:solidFill>
                  <a:srgbClr val="FFFF00"/>
                </a:solidFill>
              </a:rPr>
              <a:t>Wir spielen Tennis im Tischtennisraum im Keller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564B675-E825-B36F-32A3-6F2E7C778F24}"/>
              </a:ext>
            </a:extLst>
          </p:cNvPr>
          <p:cNvSpPr txBox="1">
            <a:spLocks/>
          </p:cNvSpPr>
          <p:nvPr/>
        </p:nvSpPr>
        <p:spPr bwMode="auto">
          <a:xfrm>
            <a:off x="1043608" y="4414148"/>
            <a:ext cx="4968552" cy="576064"/>
          </a:xfrm>
          <a:prstGeom prst="rect">
            <a:avLst/>
          </a:prstGeom>
          <a:noFill/>
          <a:ln w="25400">
            <a:solidFill>
              <a:schemeClr val="tx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r" defTabSz="685800" rtl="0" fontAlgn="base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de-DE" sz="2500" dirty="0"/>
              <a:t>* Wo esst ihr zu Mittag ?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B1900EB-F2FF-02C6-857A-02B3A702F567}"/>
              </a:ext>
            </a:extLst>
          </p:cNvPr>
          <p:cNvSpPr txBox="1">
            <a:spLocks/>
          </p:cNvSpPr>
          <p:nvPr/>
        </p:nvSpPr>
        <p:spPr bwMode="auto">
          <a:xfrm>
            <a:off x="1187624" y="5230758"/>
            <a:ext cx="49685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r" defTabSz="685800" rtl="0" fontAlgn="base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de-DE" sz="2400" dirty="0">
                <a:solidFill>
                  <a:srgbClr val="FFFF00"/>
                </a:solidFill>
              </a:rPr>
              <a:t>Wir essen im Speisesaal im ersten Stock</a:t>
            </a:r>
          </a:p>
        </p:txBody>
      </p:sp>
    </p:spTree>
    <p:extLst>
      <p:ext uri="{BB962C8B-B14F-4D97-AF65-F5344CB8AC3E}">
        <p14:creationId xmlns:p14="http://schemas.microsoft.com/office/powerpoint/2010/main" val="215650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AB9AFDE-3DE0-A034-F448-E63B5FEA9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5875" y="549275"/>
            <a:ext cx="6572250" cy="547688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l"/>
            <a:r>
              <a:rPr lang="en-US" altLang="de-DE" dirty="0"/>
              <a:t>     Was </a:t>
            </a:r>
            <a:r>
              <a:rPr lang="en-US" altLang="de-DE" dirty="0" err="1"/>
              <a:t>gibt</a:t>
            </a:r>
            <a:r>
              <a:rPr lang="en-US" altLang="de-DE" dirty="0"/>
              <a:t> es </a:t>
            </a:r>
            <a:r>
              <a:rPr lang="en-US" altLang="de-DE" dirty="0" err="1"/>
              <a:t>Im</a:t>
            </a:r>
            <a:r>
              <a:rPr lang="en-US" altLang="de-DE" dirty="0"/>
              <a:t> </a:t>
            </a:r>
            <a:r>
              <a:rPr lang="en-US" altLang="de-DE" dirty="0" err="1"/>
              <a:t>Feriencamp</a:t>
            </a:r>
            <a:r>
              <a:rPr lang="en-US" altLang="de-DE" dirty="0"/>
              <a:t>  ?</a:t>
            </a:r>
            <a:endParaRPr lang="de-DE" altLang="de-DE" dirty="0"/>
          </a:p>
        </p:txBody>
      </p:sp>
      <p:pic>
        <p:nvPicPr>
          <p:cNvPr id="16387" name="Picture 14" descr="Office Clipart Images - Free Download on Freepik">
            <a:extLst>
              <a:ext uri="{FF2B5EF4-FFF2-40B4-BE49-F238E27FC236}">
                <a16:creationId xmlns:a16="http://schemas.microsoft.com/office/drawing/2014/main" id="{FCB85332-4B1F-C6DE-D549-676FE97E4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095375"/>
            <a:ext cx="309245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7">
            <a:extLst>
              <a:ext uri="{FF2B5EF4-FFF2-40B4-BE49-F238E27FC236}">
                <a16:creationId xmlns:a16="http://schemas.microsoft.com/office/drawing/2014/main" id="{C2D4EAE8-E64F-B16A-6FFC-2A2931B39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9" y="1958975"/>
            <a:ext cx="5010670" cy="70788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rgbClr val="FFFF00"/>
                </a:solidFill>
              </a:rPr>
              <a:t>Das Büro </a:t>
            </a:r>
            <a:r>
              <a:rPr lang="de-DE" altLang="de-DE" sz="2000" dirty="0"/>
              <a:t>: Hier kann mann sich regstrieren</a:t>
            </a:r>
            <a:r>
              <a:rPr lang="de-DE" altLang="de-DE" dirty="0"/>
              <a:t>. </a:t>
            </a:r>
            <a:endParaRPr lang="en-US" altLang="de-DE" dirty="0"/>
          </a:p>
        </p:txBody>
      </p:sp>
      <p:pic>
        <p:nvPicPr>
          <p:cNvPr id="16389" name="Picture 16" descr="147 School Cafeteria Cartoon Bilder und Fotos - Getty Images">
            <a:extLst>
              <a:ext uri="{FF2B5EF4-FFF2-40B4-BE49-F238E27FC236}">
                <a16:creationId xmlns:a16="http://schemas.microsoft.com/office/drawing/2014/main" id="{C189FDC4-00E9-B8AF-FE60-D6FED9F5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149725"/>
            <a:ext cx="31003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8">
            <a:extLst>
              <a:ext uri="{FF2B5EF4-FFF2-40B4-BE49-F238E27FC236}">
                <a16:creationId xmlns:a16="http://schemas.microsoft.com/office/drawing/2014/main" id="{D6114886-1F28-FC28-2F53-486C586A9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4492" y="4652963"/>
            <a:ext cx="5001146" cy="707886"/>
          </a:xfrm>
          <a:prstGeom prst="rect">
            <a:avLst/>
          </a:prstGeom>
          <a:noFill/>
          <a:ln w="222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rgbClr val="FFFF00"/>
                </a:solidFill>
              </a:rPr>
              <a:t>Der Speisesaal </a:t>
            </a:r>
            <a:r>
              <a:rPr lang="de-DE" altLang="de-DE" sz="2000" dirty="0"/>
              <a:t>: Hier geht man zum Essen</a:t>
            </a:r>
            <a:r>
              <a:rPr lang="de-DE" altLang="de-DE" dirty="0"/>
              <a:t>. </a:t>
            </a:r>
            <a:endParaRPr lang="en-US" altLang="de-DE" dirty="0"/>
          </a:p>
        </p:txBody>
      </p:sp>
    </p:spTree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7">
            <a:extLst>
              <a:ext uri="{FF2B5EF4-FFF2-40B4-BE49-F238E27FC236}">
                <a16:creationId xmlns:a16="http://schemas.microsoft.com/office/drawing/2014/main" id="{3A7AE167-B517-28E6-625E-3571127D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774" y="1988840"/>
            <a:ext cx="4896816" cy="707886"/>
          </a:xfrm>
          <a:prstGeom prst="rect">
            <a:avLst/>
          </a:prstGeom>
          <a:noFill/>
          <a:ln w="222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rgbClr val="FFFF00"/>
                </a:solidFill>
              </a:rPr>
              <a:t>Der Tischtennisraum </a:t>
            </a:r>
            <a:r>
              <a:rPr lang="de-DE" altLang="de-DE" sz="2000" dirty="0"/>
              <a:t>: Hier darf man Tischtennis spielen.</a:t>
            </a:r>
            <a:endParaRPr lang="en-US" altLang="de-DE" sz="2000" dirty="0"/>
          </a:p>
        </p:txBody>
      </p:sp>
      <p:sp>
        <p:nvSpPr>
          <p:cNvPr id="17412" name="TextBox 8">
            <a:extLst>
              <a:ext uri="{FF2B5EF4-FFF2-40B4-BE49-F238E27FC236}">
                <a16:creationId xmlns:a16="http://schemas.microsoft.com/office/drawing/2014/main" id="{4A66199B-C78F-B045-442A-7A63FF2CE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4652963"/>
            <a:ext cx="4930327" cy="707886"/>
          </a:xfrm>
          <a:prstGeom prst="rect">
            <a:avLst/>
          </a:prstGeom>
          <a:noFill/>
          <a:ln w="222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rgbClr val="FFFF00"/>
                </a:solidFill>
              </a:rPr>
              <a:t>Die Disco :</a:t>
            </a:r>
            <a:r>
              <a:rPr lang="de-DE" altLang="de-DE" sz="2000" dirty="0"/>
              <a:t> man kann hier singen, tanzen und feiern</a:t>
            </a:r>
            <a:endParaRPr lang="en-US" altLang="de-DE" sz="2000" dirty="0"/>
          </a:p>
        </p:txBody>
      </p:sp>
      <p:pic>
        <p:nvPicPr>
          <p:cNvPr id="17413" name="Picture 2" descr="Children Table Tennis Stock Illustrations – 691 Children Table Tennis Stock  Illustrations, Vectors &amp; Clipart - Dreamstime">
            <a:extLst>
              <a:ext uri="{FF2B5EF4-FFF2-40B4-BE49-F238E27FC236}">
                <a16:creationId xmlns:a16="http://schemas.microsoft.com/office/drawing/2014/main" id="{7151311E-A5C9-EC24-DB97-058D7BF41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1125"/>
            <a:ext cx="30781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Free: Disco ball Light Nightclub, disco transparent background PNG clipart  - nohat.cc">
            <a:extLst>
              <a:ext uri="{FF2B5EF4-FFF2-40B4-BE49-F238E27FC236}">
                <a16:creationId xmlns:a16="http://schemas.microsoft.com/office/drawing/2014/main" id="{F05A4888-44A3-6CE6-E2DC-B7D1F4C92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897313"/>
            <a:ext cx="30194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63DB7C-62F1-074C-200F-448E3E55E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49275"/>
            <a:ext cx="6572250" cy="54768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/>
              <a:t>     Was gibt es Im Feriencamp  ?</a:t>
            </a:r>
            <a:endParaRPr lang="de-DE" altLang="de-DE" dirty="0"/>
          </a:p>
        </p:txBody>
      </p:sp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7">
            <a:extLst>
              <a:ext uri="{FF2B5EF4-FFF2-40B4-BE49-F238E27FC236}">
                <a16:creationId xmlns:a16="http://schemas.microsoft.com/office/drawing/2014/main" id="{12254F16-690D-AF6B-EAC6-247024CB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5" y="1972616"/>
            <a:ext cx="5256584" cy="707886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rgbClr val="FFFF00"/>
                </a:solidFill>
              </a:rPr>
              <a:t>Der Fernsehraum : </a:t>
            </a:r>
            <a:r>
              <a:rPr lang="de-DE" altLang="de-DE" sz="2000" dirty="0"/>
              <a:t>Hier kann man fernsehen oder Playstation spielen.</a:t>
            </a:r>
            <a:endParaRPr lang="en-US" altLang="de-DE" sz="2000" dirty="0"/>
          </a:p>
        </p:txBody>
      </p:sp>
      <p:pic>
        <p:nvPicPr>
          <p:cNvPr id="18440" name="Picture 8" descr="A vector illustration of happy whole family watching television together  Stock Vector Image &amp; Art - Alamy">
            <a:extLst>
              <a:ext uri="{FF2B5EF4-FFF2-40B4-BE49-F238E27FC236}">
                <a16:creationId xmlns:a16="http://schemas.microsoft.com/office/drawing/2014/main" id="{35A146EF-FC1E-A3D3-04F8-C85116448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1414462"/>
            <a:ext cx="2701503" cy="187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Tennis Court Sport Graphic Color Sketch Illustration Vector Royalty Free  SVG, Cliparts, Vectors, and Stock Illustration. Image 143614574.">
            <a:extLst>
              <a:ext uri="{FF2B5EF4-FFF2-40B4-BE49-F238E27FC236}">
                <a16:creationId xmlns:a16="http://schemas.microsoft.com/office/drawing/2014/main" id="{AF071936-D962-F5EC-906F-A0C1C957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24" y="346562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Basketball Court Element Vector PNG Hd Transparent Image And Clipart Image  For Free Download - Lovepik | 401306454">
            <a:extLst>
              <a:ext uri="{FF2B5EF4-FFF2-40B4-BE49-F238E27FC236}">
                <a16:creationId xmlns:a16="http://schemas.microsoft.com/office/drawing/2014/main" id="{B8FD09DF-C922-A766-0240-8E301FBB6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66946"/>
            <a:ext cx="214312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456F6A0A-55A4-6355-7794-E075F33CB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5537546"/>
            <a:ext cx="2736303" cy="1015663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rgbClr val="FFFF00"/>
                </a:solidFill>
              </a:rPr>
              <a:t>Der Tennisplatz: </a:t>
            </a:r>
          </a:p>
          <a:p>
            <a:pPr eaLnBrk="1" hangingPunct="1"/>
            <a:r>
              <a:rPr lang="de-DE" altLang="de-DE" sz="2000" dirty="0"/>
              <a:t> Hier kann manTennis </a:t>
            </a:r>
          </a:p>
          <a:p>
            <a:pPr eaLnBrk="1" hangingPunct="1"/>
            <a:r>
              <a:rPr lang="de-DE" altLang="de-DE" sz="2000" dirty="0"/>
              <a:t>    spielen.</a:t>
            </a:r>
            <a:endParaRPr lang="en-US" altLang="de-DE" dirty="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D001EF9-1A53-CD61-6D8B-E06A0C7BF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085" y="5313478"/>
            <a:ext cx="2736303" cy="1015663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rgbClr val="FFFF00"/>
                </a:solidFill>
              </a:rPr>
              <a:t>Das Basketballfeld: </a:t>
            </a:r>
          </a:p>
          <a:p>
            <a:pPr eaLnBrk="1" hangingPunct="1"/>
            <a:r>
              <a:rPr lang="de-DE" altLang="de-DE" sz="2000" dirty="0"/>
              <a:t> Hier kann ma Basketball spielen.</a:t>
            </a:r>
            <a:endParaRPr lang="en-US" altLang="de-DE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1E4C05-AF9C-2446-CF9E-F865F4DF2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49275"/>
            <a:ext cx="6572250" cy="54768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/>
              <a:t>     Was gibt es Im Feriencamp  ?</a:t>
            </a:r>
            <a:endParaRPr lang="de-DE" altLang="de-DE" dirty="0"/>
          </a:p>
        </p:txBody>
      </p:sp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D991-D1F2-200C-9BB1-30D04B00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692696"/>
            <a:ext cx="5880617" cy="1077020"/>
          </a:xfrm>
        </p:spPr>
        <p:txBody>
          <a:bodyPr/>
          <a:lstStyle/>
          <a:p>
            <a:pPr algn="ctr"/>
            <a:r>
              <a:rPr lang="de-DE" dirty="0"/>
              <a:t>Die Richtungen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FE1E9B-F129-3C8D-AAF4-5536555A5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127030"/>
            <a:ext cx="4608512" cy="31741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99CFE2-D2BD-B003-A5FF-6DA4B4D7B1E5}"/>
              </a:ext>
            </a:extLst>
          </p:cNvPr>
          <p:cNvSpPr txBox="1"/>
          <p:nvPr/>
        </p:nvSpPr>
        <p:spPr>
          <a:xfrm>
            <a:off x="4427984" y="1394375"/>
            <a:ext cx="1183837" cy="369332"/>
          </a:xfrm>
          <a:prstGeom prst="rect">
            <a:avLst/>
          </a:prstGeom>
          <a:noFill/>
          <a:ln w="28575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   above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5FF342-54A0-4B80-7CCE-B311162F8851}"/>
              </a:ext>
            </a:extLst>
          </p:cNvPr>
          <p:cNvCxnSpPr>
            <a:cxnSpLocks/>
          </p:cNvCxnSpPr>
          <p:nvPr/>
        </p:nvCxnSpPr>
        <p:spPr>
          <a:xfrm>
            <a:off x="4896901" y="1730986"/>
            <a:ext cx="0" cy="90592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9D1DE5-59B0-AE6D-CB19-CC76F1A7E66F}"/>
              </a:ext>
            </a:extLst>
          </p:cNvPr>
          <p:cNvCxnSpPr>
            <a:cxnSpLocks/>
          </p:cNvCxnSpPr>
          <p:nvPr/>
        </p:nvCxnSpPr>
        <p:spPr>
          <a:xfrm>
            <a:off x="3131840" y="1730986"/>
            <a:ext cx="1145269" cy="13739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2EF503-12E0-1BA0-49C0-86F6834E8815}"/>
              </a:ext>
            </a:extLst>
          </p:cNvPr>
          <p:cNvCxnSpPr>
            <a:cxnSpLocks/>
          </p:cNvCxnSpPr>
          <p:nvPr/>
        </p:nvCxnSpPr>
        <p:spPr>
          <a:xfrm>
            <a:off x="2053451" y="2636912"/>
            <a:ext cx="927514" cy="39604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F64D52-D181-2684-BF39-3A1049A69EAE}"/>
              </a:ext>
            </a:extLst>
          </p:cNvPr>
          <p:cNvCxnSpPr>
            <a:cxnSpLocks/>
          </p:cNvCxnSpPr>
          <p:nvPr/>
        </p:nvCxnSpPr>
        <p:spPr>
          <a:xfrm flipH="1">
            <a:off x="6128195" y="2345967"/>
            <a:ext cx="726444" cy="68698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206EE7-09F4-2FEB-9AF7-FEC9691C1F87}"/>
              </a:ext>
            </a:extLst>
          </p:cNvPr>
          <p:cNvCxnSpPr>
            <a:cxnSpLocks/>
          </p:cNvCxnSpPr>
          <p:nvPr/>
        </p:nvCxnSpPr>
        <p:spPr>
          <a:xfrm>
            <a:off x="1462730" y="3390270"/>
            <a:ext cx="927514" cy="39604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8EC07D-F7C3-BF4E-0B8B-D3F3C3F3E5C2}"/>
              </a:ext>
            </a:extLst>
          </p:cNvPr>
          <p:cNvCxnSpPr>
            <a:cxnSpLocks/>
          </p:cNvCxnSpPr>
          <p:nvPr/>
        </p:nvCxnSpPr>
        <p:spPr>
          <a:xfrm flipV="1">
            <a:off x="2763210" y="3781736"/>
            <a:ext cx="1405021" cy="8714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5B1BA3-D015-0B65-0566-989AA9C0196A}"/>
              </a:ext>
            </a:extLst>
          </p:cNvPr>
          <p:cNvCxnSpPr>
            <a:cxnSpLocks/>
          </p:cNvCxnSpPr>
          <p:nvPr/>
        </p:nvCxnSpPr>
        <p:spPr>
          <a:xfrm flipV="1">
            <a:off x="4168231" y="4653136"/>
            <a:ext cx="108878" cy="81048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F66F06-769F-2C1E-3088-04B97BA7E1E3}"/>
              </a:ext>
            </a:extLst>
          </p:cNvPr>
          <p:cNvCxnSpPr>
            <a:cxnSpLocks/>
          </p:cNvCxnSpPr>
          <p:nvPr/>
        </p:nvCxnSpPr>
        <p:spPr>
          <a:xfrm flipH="1" flipV="1">
            <a:off x="5051004" y="4335476"/>
            <a:ext cx="1077191" cy="9657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6A4E8FF-2F18-B359-26D6-1E51E6694371}"/>
              </a:ext>
            </a:extLst>
          </p:cNvPr>
          <p:cNvSpPr txBox="1"/>
          <p:nvPr/>
        </p:nvSpPr>
        <p:spPr>
          <a:xfrm>
            <a:off x="6595083" y="1942364"/>
            <a:ext cx="1098857" cy="369332"/>
          </a:xfrm>
          <a:prstGeom prst="rect">
            <a:avLst/>
          </a:prstGeom>
          <a:noFill/>
          <a:ln w="28575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right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733752-8723-11EE-BD5B-E515154C7508}"/>
              </a:ext>
            </a:extLst>
          </p:cNvPr>
          <p:cNvSpPr txBox="1"/>
          <p:nvPr/>
        </p:nvSpPr>
        <p:spPr>
          <a:xfrm>
            <a:off x="2390244" y="1291379"/>
            <a:ext cx="1183837" cy="369332"/>
          </a:xfrm>
          <a:prstGeom prst="rect">
            <a:avLst/>
          </a:prstGeom>
          <a:noFill/>
          <a:ln w="28575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   inside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27C915-53D8-1662-DD21-E6E48CE6DDA4}"/>
              </a:ext>
            </a:extLst>
          </p:cNvPr>
          <p:cNvSpPr txBox="1"/>
          <p:nvPr/>
        </p:nvSpPr>
        <p:spPr>
          <a:xfrm>
            <a:off x="1130550" y="2267580"/>
            <a:ext cx="922902" cy="369332"/>
          </a:xfrm>
          <a:prstGeom prst="rect">
            <a:avLst/>
          </a:prstGeom>
          <a:noFill/>
          <a:ln w="28575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FF00"/>
                </a:solidFill>
              </a:rPr>
              <a:t>left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3911C4-5A83-9883-C169-7D85B490419C}"/>
              </a:ext>
            </a:extLst>
          </p:cNvPr>
          <p:cNvSpPr txBox="1"/>
          <p:nvPr/>
        </p:nvSpPr>
        <p:spPr>
          <a:xfrm>
            <a:off x="740438" y="2996406"/>
            <a:ext cx="1183837" cy="369332"/>
          </a:xfrm>
          <a:prstGeom prst="rect">
            <a:avLst/>
          </a:prstGeom>
          <a:noFill/>
          <a:ln w="28575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   </a:t>
            </a:r>
            <a:r>
              <a:rPr lang="de-DE" dirty="0">
                <a:solidFill>
                  <a:srgbClr val="FFFF00"/>
                </a:solidFill>
              </a:rPr>
              <a:t>outside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349CB2-E4A8-B0B8-D6A5-B8D82555E605}"/>
              </a:ext>
            </a:extLst>
          </p:cNvPr>
          <p:cNvSpPr txBox="1"/>
          <p:nvPr/>
        </p:nvSpPr>
        <p:spPr>
          <a:xfrm>
            <a:off x="1924275" y="4693334"/>
            <a:ext cx="1183837" cy="369332"/>
          </a:xfrm>
          <a:prstGeom prst="rect">
            <a:avLst/>
          </a:prstGeom>
          <a:noFill/>
          <a:ln w="28575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   </a:t>
            </a:r>
            <a:r>
              <a:rPr lang="de-DE" b="1" dirty="0">
                <a:solidFill>
                  <a:srgbClr val="00B050"/>
                </a:solidFill>
              </a:rPr>
              <a:t>behind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54D068-F5E1-6DCD-5664-6A2D2E78B042}"/>
              </a:ext>
            </a:extLst>
          </p:cNvPr>
          <p:cNvSpPr txBox="1"/>
          <p:nvPr/>
        </p:nvSpPr>
        <p:spPr>
          <a:xfrm>
            <a:off x="3488764" y="5563997"/>
            <a:ext cx="1408137" cy="369332"/>
          </a:xfrm>
          <a:prstGeom prst="rect">
            <a:avLst/>
          </a:prstGeom>
          <a:noFill/>
          <a:ln w="28575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At the front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16356F-2457-B1ED-B4A9-3466B3C40AFC}"/>
              </a:ext>
            </a:extLst>
          </p:cNvPr>
          <p:cNvSpPr txBox="1"/>
          <p:nvPr/>
        </p:nvSpPr>
        <p:spPr>
          <a:xfrm>
            <a:off x="5611821" y="5473856"/>
            <a:ext cx="1183837" cy="369332"/>
          </a:xfrm>
          <a:prstGeom prst="rect">
            <a:avLst/>
          </a:prstGeom>
          <a:noFill/>
          <a:ln w="28575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   below</a:t>
            </a:r>
          </a:p>
        </p:txBody>
      </p:sp>
    </p:spTree>
    <p:extLst>
      <p:ext uri="{BB962C8B-B14F-4D97-AF65-F5344CB8AC3E}">
        <p14:creationId xmlns:p14="http://schemas.microsoft.com/office/powerpoint/2010/main" val="19407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6DCB-661A-7F16-DE2F-8BE1ADF37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290" y="3619831"/>
            <a:ext cx="5967420" cy="38523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000" dirty="0">
                <a:solidFill>
                  <a:srgbClr val="FF0000"/>
                </a:solidFill>
              </a:rPr>
              <a:t>Seite 11 Übung 1 </a:t>
            </a:r>
            <a:br>
              <a:rPr lang="de-DE" sz="2000" dirty="0">
                <a:solidFill>
                  <a:srgbClr val="FF0000"/>
                </a:solidFill>
              </a:rPr>
            </a:b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7C836-BB49-DF8B-4C4A-00177A58C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648" y="332656"/>
            <a:ext cx="5803294" cy="926885"/>
          </a:xfrm>
        </p:spPr>
        <p:txBody>
          <a:bodyPr>
            <a:normAutofit/>
          </a:bodyPr>
          <a:lstStyle/>
          <a:p>
            <a:pPr algn="ctr"/>
            <a:r>
              <a:rPr lang="de-DE" sz="3200" dirty="0"/>
              <a:t>Extra Linke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50F9EBB-14BE-B9B8-F69F-C0FEB31D8CA6}"/>
              </a:ext>
            </a:extLst>
          </p:cNvPr>
          <p:cNvSpPr txBox="1">
            <a:spLocks/>
          </p:cNvSpPr>
          <p:nvPr/>
        </p:nvSpPr>
        <p:spPr bwMode="auto">
          <a:xfrm>
            <a:off x="1547664" y="2060848"/>
            <a:ext cx="5803294" cy="92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r" defTabSz="685800" rtl="0" fontAlgn="base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fontAlgn="base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de-DE" sz="3200" dirty="0"/>
              <a:t>Hausaufgabe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F85FBD-48DA-DE5C-6A46-F08561B6F613}"/>
              </a:ext>
            </a:extLst>
          </p:cNvPr>
          <p:cNvSpPr txBox="1">
            <a:spLocks/>
          </p:cNvSpPr>
          <p:nvPr/>
        </p:nvSpPr>
        <p:spPr bwMode="auto">
          <a:xfrm>
            <a:off x="1394998" y="1411941"/>
            <a:ext cx="5967420" cy="137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000">
                <a:hlinkClick r:id="rId2"/>
              </a:rPr>
              <a:t>https://www.liveworksheets.com/node/3438712</a:t>
            </a:r>
            <a:br>
              <a:rPr lang="de-DE" sz="2000"/>
            </a:b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88708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a3373c-0934-4f76-b456-34db1497ca9c">
      <Terms xmlns="http://schemas.microsoft.com/office/infopath/2007/PartnerControls"/>
    </lcf76f155ced4ddcb4097134ff3c332f>
    <TaxCatchAll xmlns="0e9d3a74-97ea-4944-93b4-9d3e137eda14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4550D1A235C449CC6DCFD5FA01541" ma:contentTypeVersion="17" ma:contentTypeDescription="Create a new document." ma:contentTypeScope="" ma:versionID="7ccf68fb59d11e44d9816a05787eaf07">
  <xsd:schema xmlns:xsd="http://www.w3.org/2001/XMLSchema" xmlns:xs="http://www.w3.org/2001/XMLSchema" xmlns:p="http://schemas.microsoft.com/office/2006/metadata/properties" xmlns:ns2="fca3373c-0934-4f76-b456-34db1497ca9c" xmlns:ns3="0e9d3a74-97ea-4944-93b4-9d3e137eda14" targetNamespace="http://schemas.microsoft.com/office/2006/metadata/properties" ma:root="true" ma:fieldsID="bbaad6fef0701c6a3bf52a9b6806736c" ns2:_="" ns3:_="">
    <xsd:import namespace="fca3373c-0934-4f76-b456-34db1497ca9c"/>
    <xsd:import namespace="0e9d3a74-97ea-4944-93b4-9d3e137ed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373c-0934-4f76-b456-34db1497c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3a74-97ea-4944-93b4-9d3e137ed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fd819a-5417-49ac-be99-57222d5ac4df}" ma:internalName="TaxCatchAll" ma:showField="CatchAllData" ma:web="0e9d3a74-97ea-4944-93b4-9d3e137e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53C7AB-CE10-4AD6-BF9A-C797F5096F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484D61-6EF5-4637-80B1-BCFF7C329B4C}">
  <ds:schemaRefs/>
</ds:datastoreItem>
</file>

<file path=customXml/itemProps3.xml><?xml version="1.0" encoding="utf-8"?>
<ds:datastoreItem xmlns:ds="http://schemas.openxmlformats.org/officeDocument/2006/customXml" ds:itemID="{C992FDD4-8563-4F45-A128-62D7636FE9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a3373c-0934-4f76-b456-34db1497ca9c"/>
    <ds:schemaRef ds:uri="0e9d3a74-97ea-4944-93b4-9d3e137ed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222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Gill Sans MT</vt:lpstr>
      <vt:lpstr>MS Shell Dlg 2</vt:lpstr>
      <vt:lpstr>Wingdings</vt:lpstr>
      <vt:lpstr>Wingdings 3</vt:lpstr>
      <vt:lpstr>Madison</vt:lpstr>
      <vt:lpstr>PowerPoint Presentation</vt:lpstr>
      <vt:lpstr>Wo bleibst du in den Ferien?    </vt:lpstr>
      <vt:lpstr>Woraus besteht das Haus </vt:lpstr>
      <vt:lpstr>PowerPoint Presentation</vt:lpstr>
      <vt:lpstr>     Was gibt es Im Feriencamp  ?</vt:lpstr>
      <vt:lpstr>PowerPoint Presentation</vt:lpstr>
      <vt:lpstr>PowerPoint Presentation</vt:lpstr>
      <vt:lpstr>Die Richtungen </vt:lpstr>
      <vt:lpstr>Seite 11 Übung 1  </vt:lpstr>
    </vt:vector>
  </TitlesOfParts>
  <Company>Isabel silva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Ferien</dc:title>
  <dc:creator>Isabel Silva</dc:creator>
  <cp:lastModifiedBy>Mona Ahmed Osman</cp:lastModifiedBy>
  <cp:revision>20</cp:revision>
  <dcterms:created xsi:type="dcterms:W3CDTF">2007-11-14T13:49:51Z</dcterms:created>
  <dcterms:modified xsi:type="dcterms:W3CDTF">2023-10-04T06:42:52Z</dcterms:modified>
</cp:coreProperties>
</file>