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85" r:id="rId4"/>
    <p:sldId id="286" r:id="rId5"/>
    <p:sldId id="287" r:id="rId6"/>
    <p:sldId id="288" r:id="rId7"/>
    <p:sldId id="291" r:id="rId8"/>
    <p:sldId id="292" r:id="rId9"/>
    <p:sldId id="293" r:id="rId10"/>
    <p:sldId id="294" r:id="rId11"/>
    <p:sldId id="276" r:id="rId12"/>
    <p:sldId id="273" r:id="rId13"/>
    <p:sldId id="295" r:id="rId14"/>
    <p:sldId id="296" r:id="rId15"/>
    <p:sldId id="278" r:id="rId16"/>
  </p:sldIdLst>
  <p:sldSz cx="9144000" cy="6858000" type="screen4x3"/>
  <p:notesSz cx="6858000" cy="9144000"/>
  <p:embeddedFontLst>
    <p:embeddedFont>
      <p:font typeface="Roboto" panose="02000000000000000000" pitchFamily="2" charset="0"/>
      <p:regular r:id="rId19"/>
      <p:bold r:id="rId20"/>
      <p:italic r:id="rId21"/>
      <p:boldItalic r:id="rId22"/>
    </p:embeddedFont>
    <p:embeddedFont>
      <p:font typeface="Twinkl" panose="020B0604020202020204" charset="0"/>
      <p:regular r:id="rId23"/>
      <p:bold r:id="rId24"/>
    </p:embeddedFont>
    <p:embeddedFont>
      <p:font typeface="Twinkl SemiBold" panose="02000000000000000000"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5pPr>
    <a:lvl6pPr marL="2286000" algn="l" defTabSz="914400" rtl="0" eaLnBrk="1" latinLnBrk="0" hangingPunct="1">
      <a:defRPr kern="1200">
        <a:solidFill>
          <a:schemeClr val="tx1"/>
        </a:solidFill>
        <a:latin typeface="Twinkl" panose="02000000000000000000" pitchFamily="2" charset="77"/>
        <a:ea typeface="+mn-ea"/>
        <a:cs typeface="+mn-cs"/>
      </a:defRPr>
    </a:lvl6pPr>
    <a:lvl7pPr marL="2743200" algn="l" defTabSz="914400" rtl="0" eaLnBrk="1" latinLnBrk="0" hangingPunct="1">
      <a:defRPr kern="1200">
        <a:solidFill>
          <a:schemeClr val="tx1"/>
        </a:solidFill>
        <a:latin typeface="Twinkl" panose="02000000000000000000" pitchFamily="2" charset="77"/>
        <a:ea typeface="+mn-ea"/>
        <a:cs typeface="+mn-cs"/>
      </a:defRPr>
    </a:lvl7pPr>
    <a:lvl8pPr marL="3200400" algn="l" defTabSz="914400" rtl="0" eaLnBrk="1" latinLnBrk="0" hangingPunct="1">
      <a:defRPr kern="1200">
        <a:solidFill>
          <a:schemeClr val="tx1"/>
        </a:solidFill>
        <a:latin typeface="Twinkl" panose="02000000000000000000" pitchFamily="2" charset="77"/>
        <a:ea typeface="+mn-ea"/>
        <a:cs typeface="+mn-cs"/>
      </a:defRPr>
    </a:lvl8pPr>
    <a:lvl9pPr marL="3657600" algn="l" defTabSz="914400" rtl="0" eaLnBrk="1" latinLnBrk="0" hangingPunct="1">
      <a:defRPr kern="1200">
        <a:solidFill>
          <a:schemeClr val="tx1"/>
        </a:solidFill>
        <a:latin typeface="Twinkl" panose="02000000000000000000"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045">
          <p15:clr>
            <a:srgbClr val="A4A3A4"/>
          </p15:clr>
        </p15:guide>
        <p15:guide id="5" pos="431">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9E98D-C31A-7D4C-324F-4E46F859021B}" v="38" dt="2024-05-19T09:01:18.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1720" y="192"/>
      </p:cViewPr>
      <p:guideLst>
        <p:guide orient="horz" pos="2160"/>
        <p:guide pos="2880"/>
        <p:guide pos="340"/>
        <p:guide orient="horz" pos="3045"/>
        <p:guide pos="431"/>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9558A3-CF72-4440-AF94-1C4B8E1011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6ED7DA1-B27D-FF48-AF8C-3E8899D1F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3547AEA-D410-F847-B33D-5512744925F0}" type="datetimeFigureOut">
              <a:rPr lang="en-GB"/>
              <a:pPr>
                <a:defRPr/>
              </a:pPr>
              <a:t>19/05/2024</a:t>
            </a:fld>
            <a:endParaRPr lang="en-GB"/>
          </a:p>
        </p:txBody>
      </p:sp>
      <p:sp>
        <p:nvSpPr>
          <p:cNvPr id="4" name="Footer Placeholder 3">
            <a:extLst>
              <a:ext uri="{FF2B5EF4-FFF2-40B4-BE49-F238E27FC236}">
                <a16:creationId xmlns:a16="http://schemas.microsoft.com/office/drawing/2014/main" id="{634DB171-D6A1-C448-AFC3-08BD62EE53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2F31AEE-1763-7E42-96C2-FA81DD503DA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4DFCF25-2B3A-A040-BAFB-2CE6B34DDCC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1BDE4-66C7-5D46-A214-4CBDDA1503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6669586-EA2E-2D42-9BA9-5FEA6039193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8583B4C-5D05-1C4D-A2CB-4279A6BD349D}" type="datetimeFigureOut">
              <a:rPr lang="en-GB"/>
              <a:pPr>
                <a:defRPr/>
              </a:pPr>
              <a:t>19/05/2024</a:t>
            </a:fld>
            <a:endParaRPr lang="en-GB"/>
          </a:p>
        </p:txBody>
      </p:sp>
      <p:sp>
        <p:nvSpPr>
          <p:cNvPr id="4" name="Slide Image Placeholder 3">
            <a:extLst>
              <a:ext uri="{FF2B5EF4-FFF2-40B4-BE49-F238E27FC236}">
                <a16:creationId xmlns:a16="http://schemas.microsoft.com/office/drawing/2014/main" id="{B1CF52B6-5A5E-0E4D-AD7E-DB540C5CC16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FF18D91-E652-E243-88A8-9D1B0617BEA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DFE4B83-A967-604B-BF5C-4A8C4C18CCC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1A9790-EFFD-8C49-B368-6C7D43713AC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7879CC0-49D4-CA46-981C-50D431ECE9F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twinkl.co.uk/resource/t2-e-3791-spag-tastic-getting-to-know-dave-what-is-an-expanded-noun-phrase-video" TargetMode="External"/><Relationship Id="rId5" Type="http://schemas.openxmlformats.org/officeDocument/2006/relationships/image" Target="../media/image6.jpg"/><Relationship Id="rId4" Type="http://schemas.openxmlformats.org/officeDocument/2006/relationships/hyperlink" Target="https://www.twinkl.co.uk/resource/t-l-8531-expanded-noun-phrase-example-sentence-display-poste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CF0294F-7605-B742-B333-75A52CC74B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792B9076-7C70-0643-BB2B-29A638476F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26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6696D1C-4CDA-5341-9792-DA34EFD404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8482D0D4-7F01-C74E-9C64-597FD82362EF}"/>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53424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365559-8FCE-6943-AA7B-AFA0327D3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81F203F-512B-EE45-AD31-A1EACD847346}"/>
              </a:ext>
            </a:extLst>
          </p:cNvPr>
          <p:cNvSpPr txBox="1">
            <a:spLocks noChangeArrowheads="1"/>
          </p:cNvSpPr>
          <p:nvPr userDrawn="1"/>
        </p:nvSpPr>
        <p:spPr bwMode="auto">
          <a:xfrm>
            <a:off x="2152650" y="1412875"/>
            <a:ext cx="6518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sz="1600" dirty="0">
                <a:latin typeface="Roboto" panose="02000000000000000000" pitchFamily="2" charset="0"/>
                <a:ea typeface="Roboto" panose="02000000000000000000" pitchFamily="2" charset="0"/>
                <a:cs typeface="Roboto" panose="02000000000000000000" pitchFamily="2" charset="0"/>
              </a:rPr>
              <a:t>With the help of this PowerPoint, your child can learn what expanded noun phrases are, how to build them and practise using them. They can also use the activity to practise using bold adjectives.</a:t>
            </a:r>
          </a:p>
        </p:txBody>
      </p:sp>
      <p:sp>
        <p:nvSpPr>
          <p:cNvPr id="4" name="TextBox 3">
            <a:extLst>
              <a:ext uri="{FF2B5EF4-FFF2-40B4-BE49-F238E27FC236}">
                <a16:creationId xmlns:a16="http://schemas.microsoft.com/office/drawing/2014/main" id="{076A78BF-5EDE-3944-A419-62B0221AD7C9}"/>
              </a:ext>
            </a:extLst>
          </p:cNvPr>
          <p:cNvSpPr txBox="1">
            <a:spLocks noChangeArrowheads="1"/>
          </p:cNvSpPr>
          <p:nvPr userDrawn="1"/>
        </p:nvSpPr>
        <p:spPr bwMode="auto">
          <a:xfrm>
            <a:off x="2073275" y="3429000"/>
            <a:ext cx="6516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sz="1600" dirty="0">
                <a:latin typeface="Roboto" panose="02000000000000000000" pitchFamily="2" charset="0"/>
                <a:ea typeface="Roboto" panose="02000000000000000000" pitchFamily="2" charset="0"/>
                <a:cs typeface="Roboto" panose="02000000000000000000" pitchFamily="2" charset="0"/>
              </a:rPr>
              <a:t>Expanded noun phrases are a great way for your children to develop and improve their writing. By extending the detail and description they use, your child will begin to create more complex sentences.</a:t>
            </a:r>
          </a:p>
        </p:txBody>
      </p:sp>
      <p:sp>
        <p:nvSpPr>
          <p:cNvPr id="5" name="TextBox 4">
            <a:extLst>
              <a:ext uri="{FF2B5EF4-FFF2-40B4-BE49-F238E27FC236}">
                <a16:creationId xmlns:a16="http://schemas.microsoft.com/office/drawing/2014/main" id="{9F1A2B6B-D886-B044-A3EB-6F20198D3BA8}"/>
              </a:ext>
            </a:extLst>
          </p:cNvPr>
          <p:cNvSpPr txBox="1">
            <a:spLocks noChangeArrowheads="1"/>
          </p:cNvSpPr>
          <p:nvPr userDrawn="1"/>
        </p:nvSpPr>
        <p:spPr bwMode="auto">
          <a:xfrm>
            <a:off x="2073275" y="5445125"/>
            <a:ext cx="6516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sz="1600" dirty="0">
                <a:latin typeface="Roboto" panose="02000000000000000000" pitchFamily="2" charset="0"/>
                <a:ea typeface="Roboto" panose="02000000000000000000" pitchFamily="2" charset="0"/>
                <a:cs typeface="Roboto" panose="02000000000000000000" pitchFamily="2" charset="0"/>
              </a:rPr>
              <a:t>In order to help your child to use expanded noun phrases, you could explore some adventurous adjective word banks. These will help your child to build up their knowledge of words to use.</a:t>
            </a:r>
          </a:p>
        </p:txBody>
      </p:sp>
    </p:spTree>
    <p:extLst>
      <p:ext uri="{BB962C8B-B14F-4D97-AF65-F5344CB8AC3E}">
        <p14:creationId xmlns:p14="http://schemas.microsoft.com/office/powerpoint/2010/main" val="41878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EA9BFDB-4CD2-FE44-B689-83FDD32846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FEA1F6D3-235A-7248-8435-79547D8605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4"/>
            <a:extLst>
              <a:ext uri="{FF2B5EF4-FFF2-40B4-BE49-F238E27FC236}">
                <a16:creationId xmlns:a16="http://schemas.microsoft.com/office/drawing/2014/main" id="{71B72DC0-7A27-9D41-A322-8F780EBC301C}"/>
              </a:ext>
            </a:extLst>
          </p:cNvPr>
          <p:cNvSpPr/>
          <p:nvPr userDrawn="1"/>
        </p:nvSpPr>
        <p:spPr>
          <a:xfrm>
            <a:off x="1949450" y="1187450"/>
            <a:ext cx="3705225" cy="163512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0DB1A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ounded Rectangle 4">
            <a:hlinkClick r:id="rId6"/>
            <a:extLst>
              <a:ext uri="{FF2B5EF4-FFF2-40B4-BE49-F238E27FC236}">
                <a16:creationId xmlns:a16="http://schemas.microsoft.com/office/drawing/2014/main" id="{99FB0760-9A97-6646-9B94-6E3EF31E1EBF}"/>
              </a:ext>
            </a:extLst>
          </p:cNvPr>
          <p:cNvSpPr/>
          <p:nvPr userDrawn="1"/>
        </p:nvSpPr>
        <p:spPr>
          <a:xfrm>
            <a:off x="1387475" y="3222625"/>
            <a:ext cx="3536950" cy="1633538"/>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w="38100">
            <a:solidFill>
              <a:srgbClr val="0DB1A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a:hlinkClick r:id="rId4"/>
            <a:extLst>
              <a:ext uri="{FF2B5EF4-FFF2-40B4-BE49-F238E27FC236}">
                <a16:creationId xmlns:a16="http://schemas.microsoft.com/office/drawing/2014/main" id="{B9C72669-D985-CA4A-9B3D-A09ECBEADD34}"/>
              </a:ext>
            </a:extLst>
          </p:cNvPr>
          <p:cNvSpPr/>
          <p:nvPr userDrawn="1"/>
        </p:nvSpPr>
        <p:spPr>
          <a:xfrm>
            <a:off x="1216025" y="1019175"/>
            <a:ext cx="1939925" cy="1962150"/>
          </a:xfrm>
          <a:prstGeom prst="ellipse">
            <a:avLst/>
          </a:prstGeom>
          <a:solidFill>
            <a:schemeClr val="bg1"/>
          </a:solidFill>
          <a:ln w="38100">
            <a:solidFill>
              <a:srgbClr val="0DB1A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0DB1A5"/>
              </a:solidFill>
            </a:endParaRPr>
          </a:p>
        </p:txBody>
      </p:sp>
      <p:sp>
        <p:nvSpPr>
          <p:cNvPr id="7" name="Oval 6">
            <a:hlinkClick r:id="rId6"/>
            <a:extLst>
              <a:ext uri="{FF2B5EF4-FFF2-40B4-BE49-F238E27FC236}">
                <a16:creationId xmlns:a16="http://schemas.microsoft.com/office/drawing/2014/main" id="{321A4FB5-8C37-5F46-BE5C-B43D6E13CDA7}"/>
              </a:ext>
            </a:extLst>
          </p:cNvPr>
          <p:cNvSpPr/>
          <p:nvPr userDrawn="1"/>
        </p:nvSpPr>
        <p:spPr>
          <a:xfrm>
            <a:off x="4059238" y="3059113"/>
            <a:ext cx="1938337" cy="1962150"/>
          </a:xfrm>
          <a:prstGeom prst="ellipse">
            <a:avLst/>
          </a:prstGeom>
          <a:solidFill>
            <a:schemeClr val="bg1"/>
          </a:solidFill>
          <a:ln w="38100">
            <a:solidFill>
              <a:srgbClr val="0DB1A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B03A4552-07D3-F044-B285-9171C6930315}"/>
              </a:ext>
            </a:extLst>
          </p:cNvPr>
          <p:cNvSpPr>
            <a:spLocks noChangeArrowheads="1"/>
          </p:cNvSpPr>
          <p:nvPr userDrawn="1"/>
        </p:nvSpPr>
        <p:spPr bwMode="auto">
          <a:xfrm>
            <a:off x="1201738" y="1528763"/>
            <a:ext cx="2014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solidFill>
                  <a:srgbClr val="0DB1A5"/>
                </a:solidFill>
                <a:latin typeface="Roboto" panose="02000000000000000000" pitchFamily="2" charset="0"/>
                <a:ea typeface="Roboto" panose="02000000000000000000" pitchFamily="2" charset="0"/>
              </a:rPr>
              <a:t>KS2 Expanded Noun Phrases Display Poster</a:t>
            </a:r>
          </a:p>
        </p:txBody>
      </p:sp>
      <p:sp>
        <p:nvSpPr>
          <p:cNvPr id="9" name="Rectangle 8">
            <a:extLst>
              <a:ext uri="{FF2B5EF4-FFF2-40B4-BE49-F238E27FC236}">
                <a16:creationId xmlns:a16="http://schemas.microsoft.com/office/drawing/2014/main" id="{5E0E3976-0EC9-DA44-BE69-CA16235BA695}"/>
              </a:ext>
            </a:extLst>
          </p:cNvPr>
          <p:cNvSpPr>
            <a:spLocks noChangeArrowheads="1"/>
          </p:cNvSpPr>
          <p:nvPr userDrawn="1"/>
        </p:nvSpPr>
        <p:spPr bwMode="auto">
          <a:xfrm>
            <a:off x="4027488" y="3271838"/>
            <a:ext cx="2012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err="1">
                <a:solidFill>
                  <a:srgbClr val="0DB1A5"/>
                </a:solidFill>
                <a:latin typeface="Roboto" panose="02000000000000000000" pitchFamily="2" charset="0"/>
                <a:ea typeface="Roboto" panose="02000000000000000000" pitchFamily="2" charset="0"/>
              </a:rPr>
              <a:t>SPaG</a:t>
            </a:r>
            <a:r>
              <a:rPr lang="en-GB" altLang="en-US" dirty="0">
                <a:solidFill>
                  <a:srgbClr val="0DB1A5"/>
                </a:solidFill>
                <a:latin typeface="Roboto" panose="02000000000000000000" pitchFamily="2" charset="0"/>
                <a:ea typeface="Roboto" panose="02000000000000000000" pitchFamily="2" charset="0"/>
              </a:rPr>
              <a:t> </a:t>
            </a:r>
            <a:r>
              <a:rPr lang="en-GB" altLang="en-US" dirty="0" err="1">
                <a:solidFill>
                  <a:srgbClr val="0DB1A5"/>
                </a:solidFill>
                <a:latin typeface="Roboto" panose="02000000000000000000" pitchFamily="2" charset="0"/>
                <a:ea typeface="Roboto" panose="02000000000000000000" pitchFamily="2" charset="0"/>
              </a:rPr>
              <a:t>Tastic</a:t>
            </a:r>
            <a:r>
              <a:rPr lang="en-GB" altLang="en-US" dirty="0">
                <a:solidFill>
                  <a:srgbClr val="0DB1A5"/>
                </a:solidFill>
                <a:latin typeface="Roboto" panose="02000000000000000000" pitchFamily="2" charset="0"/>
                <a:ea typeface="Roboto" panose="02000000000000000000" pitchFamily="2" charset="0"/>
              </a:rPr>
              <a:t>!: Getting to Know Dave (What Is an Expanded Noun Phrase?) </a:t>
            </a:r>
            <a:br>
              <a:rPr lang="en-GB" altLang="en-US" dirty="0">
                <a:solidFill>
                  <a:srgbClr val="0DB1A5"/>
                </a:solidFill>
                <a:latin typeface="Roboto" panose="02000000000000000000" pitchFamily="2" charset="0"/>
                <a:ea typeface="Roboto" panose="02000000000000000000" pitchFamily="2" charset="0"/>
              </a:rPr>
            </a:br>
            <a:r>
              <a:rPr lang="en-GB" altLang="en-US" dirty="0">
                <a:solidFill>
                  <a:srgbClr val="0DB1A5"/>
                </a:solidFill>
                <a:latin typeface="Roboto" panose="02000000000000000000" pitchFamily="2" charset="0"/>
                <a:ea typeface="Roboto" panose="02000000000000000000" pitchFamily="2" charset="0"/>
              </a:rPr>
              <a:t>Video</a:t>
            </a:r>
          </a:p>
        </p:txBody>
      </p:sp>
    </p:spTree>
    <p:extLst>
      <p:ext uri="{BB962C8B-B14F-4D97-AF65-F5344CB8AC3E}">
        <p14:creationId xmlns:p14="http://schemas.microsoft.com/office/powerpoint/2010/main" val="1672964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6284F0-70D2-9441-A16B-8CEFBEAB48B6}"/>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FA29A78-CF35-844D-A4B6-965BCCF6D04E}"/>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92C77-ECE4-A7CB-1502-C445AF941644}"/>
              </a:ext>
            </a:extLst>
          </p:cNvPr>
          <p:cNvSpPr/>
          <p:nvPr/>
        </p:nvSpPr>
        <p:spPr>
          <a:xfrm>
            <a:off x="4113901" y="5443807"/>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a letter and a wing&#10;&#10;Description automatically generated">
            <a:extLst>
              <a:ext uri="{FF2B5EF4-FFF2-40B4-BE49-F238E27FC236}">
                <a16:creationId xmlns:a16="http://schemas.microsoft.com/office/drawing/2014/main" id="{C7FC6434-B8A7-7ABF-38ED-04A79BC378FC}"/>
              </a:ext>
            </a:extLst>
          </p:cNvPr>
          <p:cNvPicPr>
            <a:picLocks noChangeAspect="1"/>
          </p:cNvPicPr>
          <p:nvPr/>
        </p:nvPicPr>
        <p:blipFill>
          <a:blip r:embed="rId2"/>
          <a:stretch>
            <a:fillRect/>
          </a:stretch>
        </p:blipFill>
        <p:spPr>
          <a:xfrm>
            <a:off x="4054236" y="5345861"/>
            <a:ext cx="1035529" cy="1011448"/>
          </a:xfrm>
          <a:prstGeom prst="rect">
            <a:avLst/>
          </a:prstGeom>
        </p:spPr>
      </p:pic>
      <p:sp>
        <p:nvSpPr>
          <p:cNvPr id="13" name="Rectangle 12">
            <a:extLst>
              <a:ext uri="{FF2B5EF4-FFF2-40B4-BE49-F238E27FC236}">
                <a16:creationId xmlns:a16="http://schemas.microsoft.com/office/drawing/2014/main" id="{F9E20E11-D1C9-7513-EB7A-F45295913FC4}"/>
              </a:ext>
            </a:extLst>
          </p:cNvPr>
          <p:cNvSpPr/>
          <p:nvPr/>
        </p:nvSpPr>
        <p:spPr>
          <a:xfrm>
            <a:off x="8168316" y="590388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a letter and a wing&#10;&#10;Description automatically generated">
            <a:extLst>
              <a:ext uri="{FF2B5EF4-FFF2-40B4-BE49-F238E27FC236}">
                <a16:creationId xmlns:a16="http://schemas.microsoft.com/office/drawing/2014/main" id="{DB689937-DB3B-7BF7-901C-96BE26FB4BBD}"/>
              </a:ext>
            </a:extLst>
          </p:cNvPr>
          <p:cNvPicPr>
            <a:picLocks noChangeAspect="1"/>
          </p:cNvPicPr>
          <p:nvPr/>
        </p:nvPicPr>
        <p:blipFill>
          <a:blip r:embed="rId2"/>
          <a:stretch>
            <a:fillRect/>
          </a:stretch>
        </p:blipFill>
        <p:spPr>
          <a:xfrm>
            <a:off x="8108650" y="5805936"/>
            <a:ext cx="1035529" cy="1011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C5814FAC-41BC-E04A-A297-164955D3ECBD}"/>
              </a:ext>
            </a:extLst>
          </p:cNvPr>
          <p:cNvSpPr>
            <a:spLocks noGrp="1"/>
          </p:cNvSpPr>
          <p:nvPr>
            <p:ph type="title" idx="4294967295"/>
          </p:nvPr>
        </p:nvSpPr>
        <p:spPr>
          <a:xfrm>
            <a:off x="461963" y="520700"/>
            <a:ext cx="8220075" cy="993775"/>
          </a:xfrm>
        </p:spPr>
        <p:txBody>
          <a:bodyPr/>
          <a:lstStyle/>
          <a:p>
            <a:pPr eaLnBrk="1" hangingPunct="1"/>
            <a:r>
              <a:rPr lang="en-GB" altLang="en-US" sz="3600">
                <a:latin typeface="Twinkl" panose="02000000000000000000" pitchFamily="2" charset="77"/>
              </a:rPr>
              <a:t>How Could We Expand It?</a:t>
            </a:r>
          </a:p>
        </p:txBody>
      </p:sp>
      <p:sp>
        <p:nvSpPr>
          <p:cNvPr id="16387" name="Rectangle 4">
            <a:extLst>
              <a:ext uri="{FF2B5EF4-FFF2-40B4-BE49-F238E27FC236}">
                <a16:creationId xmlns:a16="http://schemas.microsoft.com/office/drawing/2014/main" id="{E5225F43-5831-DD47-A37F-76A393866569}"/>
              </a:ext>
            </a:extLst>
          </p:cNvPr>
          <p:cNvSpPr>
            <a:spLocks noChangeArrowheads="1"/>
          </p:cNvSpPr>
          <p:nvPr/>
        </p:nvSpPr>
        <p:spPr bwMode="auto">
          <a:xfrm>
            <a:off x="755650" y="15144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To expand a noun phrase, you can use nouns and adjectives to modify the original noun and prepositional phrases to add extra detail. List some ideas of how you may be able to expand this noun phrase:</a:t>
            </a:r>
          </a:p>
        </p:txBody>
      </p:sp>
      <p:sp>
        <p:nvSpPr>
          <p:cNvPr id="6" name="Rectangle 5">
            <a:extLst>
              <a:ext uri="{FF2B5EF4-FFF2-40B4-BE49-F238E27FC236}">
                <a16:creationId xmlns:a16="http://schemas.microsoft.com/office/drawing/2014/main" id="{658EC7B7-B8D9-084F-BEFC-D816479B643B}"/>
              </a:ext>
            </a:extLst>
          </p:cNvPr>
          <p:cNvSpPr>
            <a:spLocks/>
          </p:cNvSpPr>
          <p:nvPr/>
        </p:nvSpPr>
        <p:spPr>
          <a:xfrm>
            <a:off x="755650" y="2578100"/>
            <a:ext cx="7632700" cy="293528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a bottle</a:t>
            </a:r>
          </a:p>
        </p:txBody>
      </p:sp>
      <p:sp>
        <p:nvSpPr>
          <p:cNvPr id="10" name="Rectangle 9">
            <a:extLst>
              <a:ext uri="{FF2B5EF4-FFF2-40B4-BE49-F238E27FC236}">
                <a16:creationId xmlns:a16="http://schemas.microsoft.com/office/drawing/2014/main" id="{D140954F-DA16-0442-9E32-A5F0B765D3ED}"/>
              </a:ext>
            </a:extLst>
          </p:cNvPr>
          <p:cNvSpPr>
            <a:spLocks noChangeArrowheads="1"/>
          </p:cNvSpPr>
          <p:nvPr/>
        </p:nvSpPr>
        <p:spPr bwMode="auto">
          <a:xfrm>
            <a:off x="755650" y="56705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spcAft>
                <a:spcPts val="600"/>
              </a:spcAft>
              <a:buFontTx/>
              <a:buNone/>
            </a:pPr>
            <a:r>
              <a:rPr lang="en-GB" altLang="en-US">
                <a:solidFill>
                  <a:schemeClr val="tx1"/>
                </a:solidFill>
              </a:rPr>
              <a:t>Write down as many expanded noun phrases as you can think of. </a:t>
            </a:r>
          </a:p>
        </p:txBody>
      </p:sp>
      <p:pic>
        <p:nvPicPr>
          <p:cNvPr id="17414" name="Picture 2">
            <a:extLst>
              <a:ext uri="{FF2B5EF4-FFF2-40B4-BE49-F238E27FC236}">
                <a16:creationId xmlns:a16="http://schemas.microsoft.com/office/drawing/2014/main" id="{1A34894D-B8A7-8542-8128-856420F03A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2647950"/>
            <a:ext cx="984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A9EBC7-BC68-7C47-B6A0-13645A692AC7}"/>
              </a:ext>
            </a:extLst>
          </p:cNvPr>
          <p:cNvSpPr/>
          <p:nvPr/>
        </p:nvSpPr>
        <p:spPr>
          <a:xfrm>
            <a:off x="755650" y="4308475"/>
            <a:ext cx="7632700" cy="1784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a:extLst>
              <a:ext uri="{FF2B5EF4-FFF2-40B4-BE49-F238E27FC236}">
                <a16:creationId xmlns:a16="http://schemas.microsoft.com/office/drawing/2014/main" id="{302A199C-FFC0-F54A-95E1-45B5C8042F26}"/>
              </a:ext>
            </a:extLst>
          </p:cNvPr>
          <p:cNvSpPr>
            <a:spLocks noGrp="1"/>
          </p:cNvSpPr>
          <p:nvPr>
            <p:ph type="title" idx="4294967295"/>
          </p:nvPr>
        </p:nvSpPr>
        <p:spPr>
          <a:xfrm>
            <a:off x="0" y="479425"/>
            <a:ext cx="8220075" cy="993775"/>
          </a:xfrm>
        </p:spPr>
        <p:txBody>
          <a:bodyPr/>
          <a:lstStyle/>
          <a:p>
            <a:pPr eaLnBrk="1" hangingPunct="1"/>
            <a:r>
              <a:rPr lang="en-GB" altLang="en-US" sz="3600">
                <a:latin typeface="Twinkl" panose="02000000000000000000" pitchFamily="2" charset="77"/>
              </a:rPr>
              <a:t>They Have Been Matched!</a:t>
            </a:r>
          </a:p>
        </p:txBody>
      </p:sp>
      <p:sp>
        <p:nvSpPr>
          <p:cNvPr id="17412" name="Rectangle 4">
            <a:extLst>
              <a:ext uri="{FF2B5EF4-FFF2-40B4-BE49-F238E27FC236}">
                <a16:creationId xmlns:a16="http://schemas.microsoft.com/office/drawing/2014/main" id="{3F40BE2C-BAD9-604A-AC56-A747E2E4A6DB}"/>
              </a:ext>
            </a:extLst>
          </p:cNvPr>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Spin the wheel to select a noun.</a:t>
            </a:r>
          </a:p>
        </p:txBody>
      </p:sp>
      <p:pic>
        <p:nvPicPr>
          <p:cNvPr id="19" name="Picture 18">
            <a:extLst>
              <a:ext uri="{FF2B5EF4-FFF2-40B4-BE49-F238E27FC236}">
                <a16:creationId xmlns:a16="http://schemas.microsoft.com/office/drawing/2014/main" id="{FFAB31A5-8560-514F-A31C-0D48879894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2019300"/>
            <a:ext cx="36512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entagon 19">
            <a:extLst>
              <a:ext uri="{FF2B5EF4-FFF2-40B4-BE49-F238E27FC236}">
                <a16:creationId xmlns:a16="http://schemas.microsoft.com/office/drawing/2014/main" id="{DBD7FF06-5C78-DA44-8996-2C69D3BBEB83}"/>
              </a:ext>
            </a:extLst>
          </p:cNvPr>
          <p:cNvSpPr/>
          <p:nvPr/>
        </p:nvSpPr>
        <p:spPr>
          <a:xfrm rot="10800000">
            <a:off x="4200525" y="3724275"/>
            <a:ext cx="544513" cy="242888"/>
          </a:xfrm>
          <a:prstGeom prst="homePlate">
            <a:avLst>
              <a:gd name="adj" fmla="val 47878"/>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22" name="Spin Trigger">
            <a:extLst>
              <a:ext uri="{FF2B5EF4-FFF2-40B4-BE49-F238E27FC236}">
                <a16:creationId xmlns:a16="http://schemas.microsoft.com/office/drawing/2014/main" id="{A7861175-44E1-6043-954D-026D53CE6322}"/>
              </a:ext>
            </a:extLst>
          </p:cNvPr>
          <p:cNvSpPr/>
          <p:nvPr/>
        </p:nvSpPr>
        <p:spPr>
          <a:xfrm>
            <a:off x="5407025" y="2782888"/>
            <a:ext cx="2416175" cy="904875"/>
          </a:xfrm>
          <a:prstGeom prst="homePlate">
            <a:avLst>
              <a:gd name="adj" fmla="val 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solidFill>
                  <a:schemeClr val="bg1"/>
                </a:solidFill>
                <a:latin typeface="Twinkl SemiBold" pitchFamily="2" charset="0"/>
              </a:rPr>
              <a:t>Spin</a:t>
            </a:r>
            <a:endParaRPr lang="en-GB" b="1" dirty="0">
              <a:solidFill>
                <a:schemeClr val="bg1"/>
              </a:solidFill>
              <a:latin typeface="Twinkl SemiBold" pitchFamily="2" charset="0"/>
            </a:endParaRPr>
          </a:p>
        </p:txBody>
      </p:sp>
      <p:sp>
        <p:nvSpPr>
          <p:cNvPr id="17416" name="Rectangle 24">
            <a:extLst>
              <a:ext uri="{FF2B5EF4-FFF2-40B4-BE49-F238E27FC236}">
                <a16:creationId xmlns:a16="http://schemas.microsoft.com/office/drawing/2014/main" id="{4A732C0B-8A4D-1242-9BD4-7489EA5CCFFE}"/>
              </a:ext>
            </a:extLst>
          </p:cNvPr>
          <p:cNvSpPr>
            <a:spLocks noChangeArrowheads="1"/>
          </p:cNvSpPr>
          <p:nvPr/>
        </p:nvSpPr>
        <p:spPr bwMode="auto">
          <a:xfrm>
            <a:off x="4622800" y="4446588"/>
            <a:ext cx="36099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eaLnBrk="1" hangingPunct="1">
              <a:lnSpc>
                <a:spcPct val="100000"/>
              </a:lnSpc>
              <a:spcBef>
                <a:spcPct val="0"/>
              </a:spcBef>
              <a:buFontTx/>
              <a:buNone/>
            </a:pPr>
            <a:r>
              <a:rPr lang="en-GB" altLang="en-US">
                <a:solidFill>
                  <a:schemeClr val="tx1"/>
                </a:solidFill>
              </a:rPr>
              <a:t>Write down a simple noun phrase using the noun on the spinner. For Example, the basket. Now, use nouns, adjectives and prepositional phrases to expand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50000" decel="50000" fill="hold" nodeType="clickEffect">
                                  <p:stCondLst>
                                    <p:cond delay="0"/>
                                  </p:stCondLst>
                                  <p:childTnLst>
                                    <p:animRot by="36780000">
                                      <p:cBhvr>
                                        <p:cTn id="6" dur="2000" fill="hold"/>
                                        <p:tgtEl>
                                          <p:spTgt spid="19"/>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accel="50000" decel="50000" fill="hold" nodeType="clickEffect">
                                  <p:stCondLst>
                                    <p:cond delay="0"/>
                                  </p:stCondLst>
                                  <p:childTnLst>
                                    <p:animRot by="51840000">
                                      <p:cBhvr>
                                        <p:cTn id="10" dur="2000" fill="hold"/>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accel="50000" decel="50000" fill="hold" nodeType="clickEffect">
                                  <p:stCondLst>
                                    <p:cond delay="0"/>
                                  </p:stCondLst>
                                  <p:childTnLst>
                                    <p:animRot by="30240000">
                                      <p:cBhvr>
                                        <p:cTn id="14" dur="2000" fill="hold"/>
                                        <p:tgtEl>
                                          <p:spTgt spid="19"/>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accel="50000" decel="50000" fill="hold" nodeType="clickEffect">
                                  <p:stCondLst>
                                    <p:cond delay="0"/>
                                  </p:stCondLst>
                                  <p:childTnLst>
                                    <p:animRot by="23760000">
                                      <p:cBhvr>
                                        <p:cTn id="18" dur="2000" fill="hold"/>
                                        <p:tgtEl>
                                          <p:spTgt spid="1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accel="50000" decel="50000" fill="hold" nodeType="clickEffect">
                                  <p:stCondLst>
                                    <p:cond delay="0"/>
                                  </p:stCondLst>
                                  <p:childTnLst>
                                    <p:animRot by="99360000">
                                      <p:cBhvr>
                                        <p:cTn id="22" dur="2000" fill="hold"/>
                                        <p:tgtEl>
                                          <p:spTgt spid="19"/>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accel="50000" decel="50000" fill="hold" nodeType="clickEffect">
                                  <p:stCondLst>
                                    <p:cond delay="0"/>
                                  </p:stCondLst>
                                  <p:childTnLst>
                                    <p:animRot by="23760000">
                                      <p:cBhvr>
                                        <p:cTn id="26" dur="2000" fill="hold"/>
                                        <p:tgtEl>
                                          <p:spTgt spid="19"/>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accel="50000" decel="50000" fill="hold" nodeType="clickEffect">
                                  <p:stCondLst>
                                    <p:cond delay="0"/>
                                  </p:stCondLst>
                                  <p:childTnLst>
                                    <p:animRot by="56160000">
                                      <p:cBhvr>
                                        <p:cTn id="30" dur="2000" fill="hold"/>
                                        <p:tgtEl>
                                          <p:spTgt spid="19"/>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accel="50000" decel="50000" fill="hold" nodeType="clickEffect">
                                  <p:stCondLst>
                                    <p:cond delay="0"/>
                                  </p:stCondLst>
                                  <p:childTnLst>
                                    <p:animRot by="54000000">
                                      <p:cBhvr>
                                        <p:cTn id="34" dur="2000" fill="hold"/>
                                        <p:tgtEl>
                                          <p:spTgt spid="19"/>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accel="50000" decel="50000" fill="hold" nodeType="clickEffect">
                                  <p:stCondLst>
                                    <p:cond delay="0"/>
                                  </p:stCondLst>
                                  <p:childTnLst>
                                    <p:animRot by="56160000">
                                      <p:cBhvr>
                                        <p:cTn id="38" dur="2000" fill="hold"/>
                                        <p:tgtEl>
                                          <p:spTgt spid="19"/>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accel="50000" decel="50000" fill="hold" nodeType="clickEffect">
                                  <p:stCondLst>
                                    <p:cond delay="0"/>
                                  </p:stCondLst>
                                  <p:childTnLst>
                                    <p:animRot by="17280000">
                                      <p:cBhvr>
                                        <p:cTn id="42" dur="2000" fill="hold"/>
                                        <p:tgtEl>
                                          <p:spTgt spid="19"/>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17280000">
                                      <p:cBhvr>
                                        <p:cTn id="46" dur="5000" fill="hold"/>
                                        <p:tgtEl>
                                          <p:spTgt spid="19"/>
                                        </p:tgtEl>
                                        <p:attrNameLst>
                                          <p:attrName>r</p:attrName>
                                        </p:attrNameLst>
                                      </p:cBhvr>
                                    </p:animRot>
                                  </p:childTnLst>
                                </p:cTn>
                              </p:par>
                              <p:par>
                                <p:cTn id="47" presetID="32" presetClass="emph" presetSubtype="0" fill="hold" nodeType="withEffect">
                                  <p:stCondLst>
                                    <p:cond delay="5000"/>
                                  </p:stCondLst>
                                  <p:childTnLst>
                                    <p:animRot by="120000">
                                      <p:cBhvr>
                                        <p:cTn id="48" dur="50" fill="hold">
                                          <p:stCondLst>
                                            <p:cond delay="0"/>
                                          </p:stCondLst>
                                        </p:cTn>
                                        <p:tgtEl>
                                          <p:spTgt spid="19"/>
                                        </p:tgtEl>
                                        <p:attrNameLst>
                                          <p:attrName>r</p:attrName>
                                        </p:attrNameLst>
                                      </p:cBhvr>
                                    </p:animRot>
                                    <p:animRot by="-240000">
                                      <p:cBhvr>
                                        <p:cTn id="49" dur="100" fill="hold">
                                          <p:stCondLst>
                                            <p:cond delay="100"/>
                                          </p:stCondLst>
                                        </p:cTn>
                                        <p:tgtEl>
                                          <p:spTgt spid="19"/>
                                        </p:tgtEl>
                                        <p:attrNameLst>
                                          <p:attrName>r</p:attrName>
                                        </p:attrNameLst>
                                      </p:cBhvr>
                                    </p:animRot>
                                    <p:animRot by="240000">
                                      <p:cBhvr>
                                        <p:cTn id="50" dur="100" fill="hold">
                                          <p:stCondLst>
                                            <p:cond delay="200"/>
                                          </p:stCondLst>
                                        </p:cTn>
                                        <p:tgtEl>
                                          <p:spTgt spid="19"/>
                                        </p:tgtEl>
                                        <p:attrNameLst>
                                          <p:attrName>r</p:attrName>
                                        </p:attrNameLst>
                                      </p:cBhvr>
                                    </p:animRot>
                                    <p:animRot by="-240000">
                                      <p:cBhvr>
                                        <p:cTn id="51" dur="100" fill="hold">
                                          <p:stCondLst>
                                            <p:cond delay="300"/>
                                          </p:stCondLst>
                                        </p:cTn>
                                        <p:tgtEl>
                                          <p:spTgt spid="19"/>
                                        </p:tgtEl>
                                        <p:attrNameLst>
                                          <p:attrName>r</p:attrName>
                                        </p:attrNameLst>
                                      </p:cBhvr>
                                    </p:animRot>
                                    <p:animRot by="120000">
                                      <p:cBhvr>
                                        <p:cTn id="52"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08ABF75B-ADBE-4346-9CBD-354EB8E38A66}"/>
              </a:ext>
            </a:extLst>
          </p:cNvPr>
          <p:cNvSpPr>
            <a:spLocks noGrp="1"/>
          </p:cNvSpPr>
          <p:nvPr>
            <p:ph type="title" idx="4294967295"/>
          </p:nvPr>
        </p:nvSpPr>
        <p:spPr>
          <a:xfrm>
            <a:off x="461963" y="520700"/>
            <a:ext cx="8220075" cy="993775"/>
          </a:xfrm>
        </p:spPr>
        <p:txBody>
          <a:bodyPr/>
          <a:lstStyle/>
          <a:p>
            <a:pPr eaLnBrk="1" hangingPunct="1"/>
            <a:r>
              <a:rPr lang="en-GB" altLang="en-US" sz="3600">
                <a:latin typeface="Twinkl" panose="02000000000000000000" pitchFamily="2" charset="77"/>
              </a:rPr>
              <a:t>Expand That Noun Phrase!</a:t>
            </a:r>
          </a:p>
        </p:txBody>
      </p:sp>
      <p:sp>
        <p:nvSpPr>
          <p:cNvPr id="18435" name="Rectangle 4">
            <a:extLst>
              <a:ext uri="{FF2B5EF4-FFF2-40B4-BE49-F238E27FC236}">
                <a16:creationId xmlns:a16="http://schemas.microsoft.com/office/drawing/2014/main" id="{67173322-F9E0-5F45-A8E8-2375A2D8D6A9}"/>
              </a:ext>
            </a:extLst>
          </p:cNvPr>
          <p:cNvSpPr>
            <a:spLocks noChangeArrowheads="1"/>
          </p:cNvSpPr>
          <p:nvPr/>
        </p:nvSpPr>
        <p:spPr bwMode="auto">
          <a:xfrm>
            <a:off x="755650" y="130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Use this picture to write three of your own expanded noun phrases. </a:t>
            </a:r>
          </a:p>
        </p:txBody>
      </p:sp>
      <p:pic>
        <p:nvPicPr>
          <p:cNvPr id="2" name="Picture 1">
            <a:extLst>
              <a:ext uri="{FF2B5EF4-FFF2-40B4-BE49-F238E27FC236}">
                <a16:creationId xmlns:a16="http://schemas.microsoft.com/office/drawing/2014/main" id="{456CA2C6-063A-2744-A21D-8CA475FF47BF}"/>
              </a:ext>
            </a:extLst>
          </p:cNvPr>
          <p:cNvPicPr>
            <a:picLocks noChangeAspect="1"/>
          </p:cNvPicPr>
          <p:nvPr/>
        </p:nvPicPr>
        <p:blipFill>
          <a:blip r:embed="rId2">
            <a:extLst>
              <a:ext uri="{28A0092B-C50C-407E-A947-70E740481C1C}">
                <a14:useLocalDpi xmlns:a14="http://schemas.microsoft.com/office/drawing/2010/main" val="0"/>
              </a:ext>
            </a:extLst>
          </a:blip>
          <a:srcRect t="3250"/>
          <a:stretch>
            <a:fillRect/>
          </a:stretch>
        </p:blipFill>
        <p:spPr bwMode="auto">
          <a:xfrm>
            <a:off x="1150938" y="1817688"/>
            <a:ext cx="684212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55C7CDF9-8FF7-F641-987D-A7E53796123D}"/>
              </a:ext>
            </a:extLst>
          </p:cNvPr>
          <p:cNvSpPr>
            <a:spLocks noGrp="1"/>
          </p:cNvSpPr>
          <p:nvPr>
            <p:ph type="title" idx="4294967295"/>
          </p:nvPr>
        </p:nvSpPr>
        <p:spPr>
          <a:xfrm>
            <a:off x="442913" y="504825"/>
            <a:ext cx="8220075" cy="993775"/>
          </a:xfrm>
        </p:spPr>
        <p:txBody>
          <a:bodyPr/>
          <a:lstStyle/>
          <a:p>
            <a:pPr eaLnBrk="1" hangingPunct="1"/>
            <a:r>
              <a:rPr lang="en-GB" altLang="en-US" sz="3600">
                <a:latin typeface="Twinkl" panose="02000000000000000000" pitchFamily="2" charset="77"/>
              </a:rPr>
              <a:t>Expand That Noun Phrase!</a:t>
            </a:r>
          </a:p>
        </p:txBody>
      </p:sp>
      <p:sp>
        <p:nvSpPr>
          <p:cNvPr id="19459" name="Rectangle 4">
            <a:extLst>
              <a:ext uri="{FF2B5EF4-FFF2-40B4-BE49-F238E27FC236}">
                <a16:creationId xmlns:a16="http://schemas.microsoft.com/office/drawing/2014/main" id="{403D6C82-E648-DF44-B4BD-023CE9C978AE}"/>
              </a:ext>
            </a:extLst>
          </p:cNvPr>
          <p:cNvSpPr>
            <a:spLocks noChangeArrowheads="1"/>
          </p:cNvSpPr>
          <p:nvPr/>
        </p:nvSpPr>
        <p:spPr bwMode="auto">
          <a:xfrm>
            <a:off x="736600" y="13160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Use this picture to write three of your own expanded noun phrases. </a:t>
            </a:r>
          </a:p>
        </p:txBody>
      </p:sp>
      <p:pic>
        <p:nvPicPr>
          <p:cNvPr id="2" name="Picture 1">
            <a:extLst>
              <a:ext uri="{FF2B5EF4-FFF2-40B4-BE49-F238E27FC236}">
                <a16:creationId xmlns:a16="http://schemas.microsoft.com/office/drawing/2014/main" id="{63C2481E-1BF5-3C40-9F78-F8EC362EF816}"/>
              </a:ext>
            </a:extLst>
          </p:cNvPr>
          <p:cNvPicPr>
            <a:picLocks noChangeAspect="1"/>
          </p:cNvPicPr>
          <p:nvPr/>
        </p:nvPicPr>
        <p:blipFill>
          <a:blip r:embed="rId2">
            <a:extLst>
              <a:ext uri="{28A0092B-C50C-407E-A947-70E740481C1C}">
                <a14:useLocalDpi xmlns:a14="http://schemas.microsoft.com/office/drawing/2010/main" val="0"/>
              </a:ext>
            </a:extLst>
          </a:blip>
          <a:srcRect b="1932"/>
          <a:stretch>
            <a:fillRect/>
          </a:stretch>
        </p:blipFill>
        <p:spPr bwMode="auto">
          <a:xfrm>
            <a:off x="1169988" y="1757363"/>
            <a:ext cx="67500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a:extLst>
              <a:ext uri="{FF2B5EF4-FFF2-40B4-BE49-F238E27FC236}">
                <a16:creationId xmlns:a16="http://schemas.microsoft.com/office/drawing/2014/main" id="{029CC641-69EE-A54A-BD8D-F99322A81CEE}"/>
              </a:ext>
            </a:extLst>
          </p:cNvPr>
          <p:cNvSpPr>
            <a:spLocks noGrp="1"/>
          </p:cNvSpPr>
          <p:nvPr>
            <p:ph type="title" idx="4294967295"/>
          </p:nvPr>
        </p:nvSpPr>
        <p:spPr>
          <a:xfrm>
            <a:off x="471488" y="520700"/>
            <a:ext cx="8220075" cy="993775"/>
          </a:xfrm>
        </p:spPr>
        <p:txBody>
          <a:bodyPr/>
          <a:lstStyle/>
          <a:p>
            <a:pPr eaLnBrk="1" hangingPunct="1"/>
            <a:r>
              <a:rPr lang="en-GB" altLang="en-US" sz="3600">
                <a:latin typeface="Twinkl" panose="02000000000000000000" pitchFamily="2" charset="77"/>
              </a:rPr>
              <a:t>Expand That Noun Phrase!</a:t>
            </a:r>
          </a:p>
        </p:txBody>
      </p:sp>
      <p:sp>
        <p:nvSpPr>
          <p:cNvPr id="20483" name="Rectangle 4">
            <a:extLst>
              <a:ext uri="{FF2B5EF4-FFF2-40B4-BE49-F238E27FC236}">
                <a16:creationId xmlns:a16="http://schemas.microsoft.com/office/drawing/2014/main" id="{12C93277-318D-714C-BE4E-3DFD2FB91433}"/>
              </a:ext>
            </a:extLst>
          </p:cNvPr>
          <p:cNvSpPr>
            <a:spLocks noChangeArrowheads="1"/>
          </p:cNvSpPr>
          <p:nvPr/>
        </p:nvSpPr>
        <p:spPr bwMode="auto">
          <a:xfrm>
            <a:off x="765175" y="130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Use this picture to write three of your own expanded noun phrases. </a:t>
            </a:r>
          </a:p>
        </p:txBody>
      </p:sp>
      <p:pic>
        <p:nvPicPr>
          <p:cNvPr id="2" name="Picture 1">
            <a:extLst>
              <a:ext uri="{FF2B5EF4-FFF2-40B4-BE49-F238E27FC236}">
                <a16:creationId xmlns:a16="http://schemas.microsoft.com/office/drawing/2014/main" id="{A208C9D8-0064-854F-84E9-4AC240E2D09E}"/>
              </a:ext>
            </a:extLst>
          </p:cNvPr>
          <p:cNvPicPr>
            <a:picLocks noChangeAspect="1"/>
          </p:cNvPicPr>
          <p:nvPr/>
        </p:nvPicPr>
        <p:blipFill>
          <a:blip r:embed="rId2">
            <a:extLst>
              <a:ext uri="{28A0092B-C50C-407E-A947-70E740481C1C}">
                <a14:useLocalDpi xmlns:a14="http://schemas.microsoft.com/office/drawing/2010/main" val="0"/>
              </a:ext>
            </a:extLst>
          </a:blip>
          <a:srcRect t="7813" b="5679"/>
          <a:stretch>
            <a:fillRect/>
          </a:stretch>
        </p:blipFill>
        <p:spPr bwMode="auto">
          <a:xfrm>
            <a:off x="1220788" y="1808163"/>
            <a:ext cx="6700837"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374453FC-B4BA-1247-A027-D8D5CD0A8AF6}"/>
              </a:ext>
            </a:extLst>
          </p:cNvPr>
          <p:cNvSpPr>
            <a:spLocks noGrp="1"/>
          </p:cNvSpPr>
          <p:nvPr>
            <p:ph type="title" idx="4294967295"/>
          </p:nvPr>
        </p:nvSpPr>
        <p:spPr>
          <a:xfrm>
            <a:off x="461963" y="508000"/>
            <a:ext cx="8220075" cy="993775"/>
          </a:xfrm>
        </p:spPr>
        <p:txBody>
          <a:bodyPr/>
          <a:lstStyle/>
          <a:p>
            <a:pPr eaLnBrk="1" hangingPunct="1"/>
            <a:r>
              <a:rPr lang="en-GB" altLang="en-US" sz="3600">
                <a:latin typeface="Twinkl" panose="02000000000000000000" pitchFamily="2" charset="77"/>
              </a:rPr>
              <a:t>Beetle Drive</a:t>
            </a:r>
          </a:p>
        </p:txBody>
      </p:sp>
      <p:sp>
        <p:nvSpPr>
          <p:cNvPr id="21507" name="Rectangle 4">
            <a:extLst>
              <a:ext uri="{FF2B5EF4-FFF2-40B4-BE49-F238E27FC236}">
                <a16:creationId xmlns:a16="http://schemas.microsoft.com/office/drawing/2014/main" id="{0271C09E-D4BF-524B-B44C-5FD22A7A460C}"/>
              </a:ext>
            </a:extLst>
          </p:cNvPr>
          <p:cNvSpPr>
            <a:spLocks noChangeArrowheads="1"/>
          </p:cNvSpPr>
          <p:nvPr/>
        </p:nvSpPr>
        <p:spPr bwMode="auto">
          <a:xfrm>
            <a:off x="755650" y="13700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The aim of the game is to be the first to write an expanded noun phrase. Work in teams. Roll the dice. For each number you roll, add the correct part of the sentence. Who will win?</a:t>
            </a:r>
          </a:p>
        </p:txBody>
      </p:sp>
      <p:graphicFrame>
        <p:nvGraphicFramePr>
          <p:cNvPr id="9" name="Table 8">
            <a:extLst>
              <a:ext uri="{FF2B5EF4-FFF2-40B4-BE49-F238E27FC236}">
                <a16:creationId xmlns:a16="http://schemas.microsoft.com/office/drawing/2014/main" id="{FC5859AB-3EC9-ED49-ABE3-4B4B7C36F918}"/>
              </a:ext>
            </a:extLst>
          </p:cNvPr>
          <p:cNvGraphicFramePr>
            <a:graphicFrameLocks noGrp="1"/>
          </p:cNvGraphicFramePr>
          <p:nvPr/>
        </p:nvGraphicFramePr>
        <p:xfrm>
          <a:off x="755650" y="2530475"/>
          <a:ext cx="5668963" cy="2643190"/>
        </p:xfrm>
        <a:graphic>
          <a:graphicData uri="http://schemas.openxmlformats.org/drawingml/2006/table">
            <a:tbl>
              <a:tblPr firstRow="1" bandRow="1">
                <a:tableStyleId>{00A15C55-8517-42AA-B614-E9B94910E393}</a:tableStyleId>
              </a:tblPr>
              <a:tblGrid>
                <a:gridCol w="2352033">
                  <a:extLst>
                    <a:ext uri="{9D8B030D-6E8A-4147-A177-3AD203B41FA5}">
                      <a16:colId xmlns:a16="http://schemas.microsoft.com/office/drawing/2014/main" val="20000"/>
                    </a:ext>
                  </a:extLst>
                </a:gridCol>
                <a:gridCol w="3316930">
                  <a:extLst>
                    <a:ext uri="{9D8B030D-6E8A-4147-A177-3AD203B41FA5}">
                      <a16:colId xmlns:a16="http://schemas.microsoft.com/office/drawing/2014/main" val="20001"/>
                    </a:ext>
                  </a:extLst>
                </a:gridCol>
              </a:tblGrid>
              <a:tr h="417244">
                <a:tc>
                  <a:txBody>
                    <a:bodyPr/>
                    <a:lstStyle/>
                    <a:p>
                      <a:pPr algn="ctr"/>
                      <a:r>
                        <a:rPr lang="en-GB" sz="1800" dirty="0"/>
                        <a:t>The Number Rolled</a:t>
                      </a:r>
                    </a:p>
                  </a:txBody>
                  <a:tcPr marL="91442" marR="91442" marT="45738" marB="457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The Part You’ve Won</a:t>
                      </a:r>
                    </a:p>
                  </a:txBody>
                  <a:tcPr marL="91442" marR="91442" marT="45738" marB="4573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991">
                <a:tc>
                  <a:txBody>
                    <a:bodyPr/>
                    <a:lstStyle/>
                    <a:p>
                      <a:pPr algn="ctr"/>
                      <a:r>
                        <a:rPr lang="en-GB" sz="1800" dirty="0"/>
                        <a:t>1</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A simple noun</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91">
                <a:tc>
                  <a:txBody>
                    <a:bodyPr/>
                    <a:lstStyle/>
                    <a:p>
                      <a:pPr algn="ctr"/>
                      <a:r>
                        <a:rPr lang="en-GB" sz="1800" dirty="0"/>
                        <a:t>2</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One adjective</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991">
                <a:tc>
                  <a:txBody>
                    <a:bodyPr/>
                    <a:lstStyle/>
                    <a:p>
                      <a:pPr algn="ctr"/>
                      <a:r>
                        <a:rPr lang="en-GB" sz="1800" dirty="0"/>
                        <a:t>3</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 noun to modify</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991">
                <a:tc>
                  <a:txBody>
                    <a:bodyPr/>
                    <a:lstStyle/>
                    <a:p>
                      <a:pPr algn="ctr"/>
                      <a:r>
                        <a:rPr lang="en-GB" sz="1800" dirty="0"/>
                        <a:t>4</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One adjective</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991">
                <a:tc>
                  <a:txBody>
                    <a:bodyPr/>
                    <a:lstStyle/>
                    <a:p>
                      <a:pPr algn="ctr"/>
                      <a:r>
                        <a:rPr lang="en-GB" sz="1800" dirty="0"/>
                        <a:t>5</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A</a:t>
                      </a:r>
                      <a:r>
                        <a:rPr lang="en-GB" sz="1800" baseline="0" dirty="0"/>
                        <a:t> prepositional phrase</a:t>
                      </a:r>
                      <a:endParaRPr lang="en-GB" sz="1800" b="0" dirty="0"/>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991">
                <a:tc>
                  <a:txBody>
                    <a:bodyPr/>
                    <a:lstStyle/>
                    <a:p>
                      <a:pPr algn="ctr"/>
                      <a:r>
                        <a:rPr lang="en-GB" sz="1800" dirty="0"/>
                        <a:t>6</a:t>
                      </a:r>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A</a:t>
                      </a:r>
                      <a:r>
                        <a:rPr lang="en-GB" sz="1800" baseline="0" dirty="0"/>
                        <a:t> determiner</a:t>
                      </a:r>
                      <a:endParaRPr lang="en-GB" sz="1800" b="0" dirty="0"/>
                    </a:p>
                  </a:txBody>
                  <a:tcPr marL="91442" marR="91442"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 name="Rectangle 10">
            <a:extLst>
              <a:ext uri="{FF2B5EF4-FFF2-40B4-BE49-F238E27FC236}">
                <a16:creationId xmlns:a16="http://schemas.microsoft.com/office/drawing/2014/main" id="{42644E87-53B4-444B-9CFB-8EF2D6E825FC}"/>
              </a:ext>
            </a:extLst>
          </p:cNvPr>
          <p:cNvSpPr>
            <a:spLocks/>
          </p:cNvSpPr>
          <p:nvPr/>
        </p:nvSpPr>
        <p:spPr>
          <a:xfrm>
            <a:off x="755650" y="5348288"/>
            <a:ext cx="7632700" cy="744537"/>
          </a:xfrm>
          <a:prstGeom prst="rect">
            <a:avLst/>
          </a:prstGeom>
          <a:solidFill>
            <a:srgbClr val="92D050"/>
          </a:solidFill>
        </p:spPr>
        <p:txBody>
          <a:bodyPr lIns="108000" tIns="108000" rIns="108000" bIns="108000" anchor="ctr"/>
          <a:lstStyle/>
          <a:p>
            <a:pPr algn="ctr" eaLnBrk="1" fontAlgn="auto" hangingPunct="1">
              <a:spcBef>
                <a:spcPts val="0"/>
              </a:spcBef>
              <a:spcAft>
                <a:spcPts val="0"/>
              </a:spcAft>
              <a:defRPr/>
            </a:pPr>
            <a:r>
              <a:rPr lang="en-GB" dirty="0">
                <a:latin typeface="+mn-lt"/>
              </a:rPr>
              <a:t>You must roll the number 1 to start!</a:t>
            </a:r>
          </a:p>
        </p:txBody>
      </p:sp>
      <p:pic>
        <p:nvPicPr>
          <p:cNvPr id="21535" name="Picture 6">
            <a:extLst>
              <a:ext uri="{FF2B5EF4-FFF2-40B4-BE49-F238E27FC236}">
                <a16:creationId xmlns:a16="http://schemas.microsoft.com/office/drawing/2014/main" id="{9F6B1F8D-1C01-7C40-8FC4-FE02C4B254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89953">
            <a:off x="6865938" y="4649788"/>
            <a:ext cx="12334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a:extLst>
              <a:ext uri="{FF2B5EF4-FFF2-40B4-BE49-F238E27FC236}">
                <a16:creationId xmlns:a16="http://schemas.microsoft.com/office/drawing/2014/main" id="{D1918739-DD38-F34C-A63C-C42B0DC808A8}"/>
              </a:ext>
            </a:extLst>
          </p:cNvPr>
          <p:cNvSpPr/>
          <p:nvPr/>
        </p:nvSpPr>
        <p:spPr>
          <a:xfrm>
            <a:off x="6577013" y="2984500"/>
            <a:ext cx="1811337" cy="1387475"/>
          </a:xfrm>
          <a:prstGeom prst="wedgeRoundRectCallout">
            <a:avLst>
              <a:gd name="adj1" fmla="val -13870"/>
              <a:gd name="adj2" fmla="val 81084"/>
              <a:gd name="adj3" fmla="val 16667"/>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tx1"/>
                </a:solidFill>
              </a:rPr>
              <a:t>If you roll it and you don’t need it, you don’t get anything!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0884C9-3A28-8B47-B1F6-4D4B16DE3D22}"/>
              </a:ext>
            </a:extLst>
          </p:cNvPr>
          <p:cNvSpPr>
            <a:spLocks/>
          </p:cNvSpPr>
          <p:nvPr/>
        </p:nvSpPr>
        <p:spPr>
          <a:xfrm>
            <a:off x="3578225" y="3375025"/>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the </a:t>
            </a:r>
            <a:r>
              <a:rPr lang="en-GB" b="1" dirty="0">
                <a:solidFill>
                  <a:srgbClr val="0070C0"/>
                </a:solidFill>
                <a:latin typeface="+mn-lt"/>
              </a:rPr>
              <a:t>school</a:t>
            </a:r>
            <a:r>
              <a:rPr lang="en-GB" dirty="0">
                <a:latin typeface="+mn-lt"/>
              </a:rPr>
              <a:t> boy</a:t>
            </a:r>
          </a:p>
        </p:txBody>
      </p:sp>
      <p:sp>
        <p:nvSpPr>
          <p:cNvPr id="8195" name="Title 20">
            <a:extLst>
              <a:ext uri="{FF2B5EF4-FFF2-40B4-BE49-F238E27FC236}">
                <a16:creationId xmlns:a16="http://schemas.microsoft.com/office/drawing/2014/main" id="{BE3FAC0A-69D7-AB4D-8ECF-BC3D4A9DD728}"/>
              </a:ext>
            </a:extLst>
          </p:cNvPr>
          <p:cNvSpPr>
            <a:spLocks noGrp="1"/>
          </p:cNvSpPr>
          <p:nvPr>
            <p:ph type="title" idx="4294967295"/>
          </p:nvPr>
        </p:nvSpPr>
        <p:spPr>
          <a:xfrm>
            <a:off x="461963" y="468313"/>
            <a:ext cx="8220075" cy="993775"/>
          </a:xfrm>
        </p:spPr>
        <p:txBody>
          <a:bodyPr/>
          <a:lstStyle/>
          <a:p>
            <a:pPr eaLnBrk="1" hangingPunct="1"/>
            <a:r>
              <a:rPr lang="en-GB" altLang="en-US" sz="3600">
                <a:latin typeface="Twinkl" panose="02000000000000000000" pitchFamily="2" charset="77"/>
              </a:rPr>
              <a:t>What Is an Expanded Noun Phrase?</a:t>
            </a:r>
          </a:p>
        </p:txBody>
      </p:sp>
      <p:sp>
        <p:nvSpPr>
          <p:cNvPr id="8196" name="Rectangle 4">
            <a:extLst>
              <a:ext uri="{FF2B5EF4-FFF2-40B4-BE49-F238E27FC236}">
                <a16:creationId xmlns:a16="http://schemas.microsoft.com/office/drawing/2014/main" id="{04431773-B02E-714B-A2C3-941E80529D5F}"/>
              </a:ext>
            </a:extLst>
          </p:cNvPr>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An expanded noun phrase gives much more detail </a:t>
            </a:r>
            <a:br>
              <a:rPr lang="en-GB" altLang="en-US">
                <a:solidFill>
                  <a:schemeClr val="tx1"/>
                </a:solidFill>
              </a:rPr>
            </a:br>
            <a:r>
              <a:rPr lang="en-GB" altLang="en-US">
                <a:solidFill>
                  <a:schemeClr val="tx1"/>
                </a:solidFill>
              </a:rPr>
              <a:t>than a simple noun phrase, for example:</a:t>
            </a:r>
          </a:p>
        </p:txBody>
      </p:sp>
      <p:sp>
        <p:nvSpPr>
          <p:cNvPr id="7" name="Rectangle 6">
            <a:extLst>
              <a:ext uri="{FF2B5EF4-FFF2-40B4-BE49-F238E27FC236}">
                <a16:creationId xmlns:a16="http://schemas.microsoft.com/office/drawing/2014/main" id="{3F5DBFC0-5DA2-FE43-9BB4-2812DDE72689}"/>
              </a:ext>
            </a:extLst>
          </p:cNvPr>
          <p:cNvSpPr>
            <a:spLocks/>
          </p:cNvSpPr>
          <p:nvPr/>
        </p:nvSpPr>
        <p:spPr>
          <a:xfrm>
            <a:off x="3578225" y="2414588"/>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the boy</a:t>
            </a:r>
          </a:p>
        </p:txBody>
      </p:sp>
      <p:sp>
        <p:nvSpPr>
          <p:cNvPr id="9" name="Rectangle 8">
            <a:extLst>
              <a:ext uri="{FF2B5EF4-FFF2-40B4-BE49-F238E27FC236}">
                <a16:creationId xmlns:a16="http://schemas.microsoft.com/office/drawing/2014/main" id="{E2409450-2AFD-CE4B-BE10-0D32ED9ECC05}"/>
              </a:ext>
            </a:extLst>
          </p:cNvPr>
          <p:cNvSpPr>
            <a:spLocks/>
          </p:cNvSpPr>
          <p:nvPr/>
        </p:nvSpPr>
        <p:spPr>
          <a:xfrm>
            <a:off x="3578225" y="4335463"/>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the </a:t>
            </a:r>
            <a:r>
              <a:rPr lang="en-GB" b="1" dirty="0">
                <a:solidFill>
                  <a:srgbClr val="0070C0"/>
                </a:solidFill>
                <a:latin typeface="+mn-lt"/>
              </a:rPr>
              <a:t>happy</a:t>
            </a:r>
            <a:r>
              <a:rPr lang="en-GB" dirty="0">
                <a:latin typeface="+mn-lt"/>
              </a:rPr>
              <a:t>, </a:t>
            </a:r>
            <a:r>
              <a:rPr lang="en-GB" b="1" dirty="0">
                <a:solidFill>
                  <a:srgbClr val="0070C0"/>
                </a:solidFill>
                <a:latin typeface="+mn-lt"/>
              </a:rPr>
              <a:t>excited</a:t>
            </a:r>
            <a:r>
              <a:rPr lang="en-GB" dirty="0">
                <a:latin typeface="+mn-lt"/>
              </a:rPr>
              <a:t> school boy</a:t>
            </a:r>
          </a:p>
        </p:txBody>
      </p:sp>
      <p:sp>
        <p:nvSpPr>
          <p:cNvPr id="10" name="Rectangle 9">
            <a:extLst>
              <a:ext uri="{FF2B5EF4-FFF2-40B4-BE49-F238E27FC236}">
                <a16:creationId xmlns:a16="http://schemas.microsoft.com/office/drawing/2014/main" id="{0129987B-C887-AA4B-AB3F-27C3AAD38A5D}"/>
              </a:ext>
            </a:extLst>
          </p:cNvPr>
          <p:cNvSpPr>
            <a:spLocks/>
          </p:cNvSpPr>
          <p:nvPr/>
        </p:nvSpPr>
        <p:spPr>
          <a:xfrm>
            <a:off x="3578225" y="5295900"/>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the happy, excited school boy </a:t>
            </a:r>
            <a:r>
              <a:rPr lang="en-GB" b="1" dirty="0">
                <a:solidFill>
                  <a:srgbClr val="0070C0"/>
                </a:solidFill>
                <a:latin typeface="+mn-lt"/>
              </a:rPr>
              <a:t>with a </a:t>
            </a:r>
            <a:br>
              <a:rPr lang="en-GB" b="1" dirty="0">
                <a:solidFill>
                  <a:srgbClr val="0070C0"/>
                </a:solidFill>
                <a:latin typeface="+mn-lt"/>
              </a:rPr>
            </a:br>
            <a:r>
              <a:rPr lang="en-GB" b="1" dirty="0">
                <a:solidFill>
                  <a:srgbClr val="0070C0"/>
                </a:solidFill>
                <a:latin typeface="+mn-lt"/>
              </a:rPr>
              <a:t>bright blue jumper</a:t>
            </a:r>
          </a:p>
        </p:txBody>
      </p:sp>
      <p:sp>
        <p:nvSpPr>
          <p:cNvPr id="17" name="Bent-Up Arrow 16">
            <a:extLst>
              <a:ext uri="{FF2B5EF4-FFF2-40B4-BE49-F238E27FC236}">
                <a16:creationId xmlns:a16="http://schemas.microsoft.com/office/drawing/2014/main" id="{4F0B1B1E-4585-A447-9F23-A640FD361E9C}"/>
              </a:ext>
            </a:extLst>
          </p:cNvPr>
          <p:cNvSpPr/>
          <p:nvPr/>
        </p:nvSpPr>
        <p:spPr bwMode="auto">
          <a:xfrm rot="5400000">
            <a:off x="2518569" y="2439194"/>
            <a:ext cx="476250" cy="1890712"/>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201" name="Rectangle 15">
            <a:extLst>
              <a:ext uri="{FF2B5EF4-FFF2-40B4-BE49-F238E27FC236}">
                <a16:creationId xmlns:a16="http://schemas.microsoft.com/office/drawing/2014/main" id="{2A47704A-F3B8-1241-A91E-284517A670D6}"/>
              </a:ext>
            </a:extLst>
          </p:cNvPr>
          <p:cNvSpPr>
            <a:spLocks/>
          </p:cNvSpPr>
          <p:nvPr/>
        </p:nvSpPr>
        <p:spPr bwMode="auto">
          <a:xfrm>
            <a:off x="755650" y="2784475"/>
            <a:ext cx="2638425" cy="5032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Choose a noun </a:t>
            </a:r>
          </a:p>
          <a:p>
            <a:pPr algn="ctr" eaLnBrk="1" hangingPunct="1">
              <a:lnSpc>
                <a:spcPct val="100000"/>
              </a:lnSpc>
              <a:spcBef>
                <a:spcPct val="0"/>
              </a:spcBef>
              <a:buFontTx/>
              <a:buNone/>
            </a:pPr>
            <a:r>
              <a:rPr lang="en-GB" altLang="en-US" sz="1400" dirty="0">
                <a:solidFill>
                  <a:schemeClr val="bg1"/>
                </a:solidFill>
              </a:rPr>
              <a:t>(and a determiner)</a:t>
            </a:r>
          </a:p>
        </p:txBody>
      </p:sp>
      <p:sp>
        <p:nvSpPr>
          <p:cNvPr id="14" name="Bent-Up Arrow 13">
            <a:extLst>
              <a:ext uri="{FF2B5EF4-FFF2-40B4-BE49-F238E27FC236}">
                <a16:creationId xmlns:a16="http://schemas.microsoft.com/office/drawing/2014/main" id="{B0E439F2-287B-5743-AA3F-5641477709C8}"/>
              </a:ext>
            </a:extLst>
          </p:cNvPr>
          <p:cNvSpPr/>
          <p:nvPr/>
        </p:nvSpPr>
        <p:spPr bwMode="auto">
          <a:xfrm rot="10800000">
            <a:off x="1724025" y="2600325"/>
            <a:ext cx="1854200" cy="298450"/>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Bent-Up Arrow 28">
            <a:extLst>
              <a:ext uri="{FF2B5EF4-FFF2-40B4-BE49-F238E27FC236}">
                <a16:creationId xmlns:a16="http://schemas.microsoft.com/office/drawing/2014/main" id="{DB5DA815-3D4F-4345-862A-D88A055168E9}"/>
              </a:ext>
            </a:extLst>
          </p:cNvPr>
          <p:cNvSpPr/>
          <p:nvPr/>
        </p:nvSpPr>
        <p:spPr bwMode="auto">
          <a:xfrm rot="5400000">
            <a:off x="2518569" y="3499644"/>
            <a:ext cx="476250" cy="1890712"/>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204" name="Rectangle 29">
            <a:extLst>
              <a:ext uri="{FF2B5EF4-FFF2-40B4-BE49-F238E27FC236}">
                <a16:creationId xmlns:a16="http://schemas.microsoft.com/office/drawing/2014/main" id="{DEB7F5CE-C4BE-EB46-AE6D-4316CCE74E60}"/>
              </a:ext>
            </a:extLst>
          </p:cNvPr>
          <p:cNvSpPr>
            <a:spLocks/>
          </p:cNvSpPr>
          <p:nvPr/>
        </p:nvSpPr>
        <p:spPr bwMode="auto">
          <a:xfrm>
            <a:off x="755650" y="3844925"/>
            <a:ext cx="2638425" cy="5032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Add adjectives </a:t>
            </a:r>
          </a:p>
          <a:p>
            <a:pPr algn="ctr" eaLnBrk="1" hangingPunct="1">
              <a:lnSpc>
                <a:spcPct val="100000"/>
              </a:lnSpc>
              <a:spcBef>
                <a:spcPct val="0"/>
              </a:spcBef>
              <a:buFontTx/>
              <a:buNone/>
            </a:pPr>
            <a:r>
              <a:rPr lang="en-GB" altLang="en-US" sz="1400" dirty="0">
                <a:solidFill>
                  <a:schemeClr val="bg1"/>
                </a:solidFill>
              </a:rPr>
              <a:t>to modify the noun</a:t>
            </a:r>
          </a:p>
        </p:txBody>
      </p:sp>
      <p:sp>
        <p:nvSpPr>
          <p:cNvPr id="31" name="Bent-Up Arrow 30">
            <a:extLst>
              <a:ext uri="{FF2B5EF4-FFF2-40B4-BE49-F238E27FC236}">
                <a16:creationId xmlns:a16="http://schemas.microsoft.com/office/drawing/2014/main" id="{960FBE15-7525-594F-B9FC-999933F4D404}"/>
              </a:ext>
            </a:extLst>
          </p:cNvPr>
          <p:cNvSpPr/>
          <p:nvPr/>
        </p:nvSpPr>
        <p:spPr bwMode="auto">
          <a:xfrm rot="10800000">
            <a:off x="1724025" y="3660775"/>
            <a:ext cx="1854200" cy="298450"/>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Bent-Up Arrow 32">
            <a:extLst>
              <a:ext uri="{FF2B5EF4-FFF2-40B4-BE49-F238E27FC236}">
                <a16:creationId xmlns:a16="http://schemas.microsoft.com/office/drawing/2014/main" id="{166F8EC3-41AF-1142-926F-19032F6C0EFF}"/>
              </a:ext>
            </a:extLst>
          </p:cNvPr>
          <p:cNvSpPr/>
          <p:nvPr/>
        </p:nvSpPr>
        <p:spPr bwMode="auto">
          <a:xfrm rot="5400000">
            <a:off x="2518569" y="4648994"/>
            <a:ext cx="476250" cy="1890712"/>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207" name="Rectangle 33">
            <a:extLst>
              <a:ext uri="{FF2B5EF4-FFF2-40B4-BE49-F238E27FC236}">
                <a16:creationId xmlns:a16="http://schemas.microsoft.com/office/drawing/2014/main" id="{E315B4A6-57B4-6F4F-87E8-BCF728A26507}"/>
              </a:ext>
            </a:extLst>
          </p:cNvPr>
          <p:cNvSpPr>
            <a:spLocks/>
          </p:cNvSpPr>
          <p:nvPr/>
        </p:nvSpPr>
        <p:spPr bwMode="auto">
          <a:xfrm>
            <a:off x="755650" y="4943475"/>
            <a:ext cx="2638425" cy="657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a:solidFill>
                  <a:schemeClr val="bg1"/>
                </a:solidFill>
              </a:rPr>
              <a:t>Add a prepositional phrase to give extra details</a:t>
            </a:r>
          </a:p>
        </p:txBody>
      </p:sp>
      <p:sp>
        <p:nvSpPr>
          <p:cNvPr id="35" name="Bent-Up Arrow 34">
            <a:extLst>
              <a:ext uri="{FF2B5EF4-FFF2-40B4-BE49-F238E27FC236}">
                <a16:creationId xmlns:a16="http://schemas.microsoft.com/office/drawing/2014/main" id="{F0892A0E-8AC6-F04C-B370-034BF0B3CF06}"/>
              </a:ext>
            </a:extLst>
          </p:cNvPr>
          <p:cNvSpPr/>
          <p:nvPr/>
        </p:nvSpPr>
        <p:spPr bwMode="auto">
          <a:xfrm rot="10800000">
            <a:off x="1724025" y="4759325"/>
            <a:ext cx="1854200" cy="298450"/>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209" name="Picture 1">
            <a:extLst>
              <a:ext uri="{FF2B5EF4-FFF2-40B4-BE49-F238E27FC236}">
                <a16:creationId xmlns:a16="http://schemas.microsoft.com/office/drawing/2014/main" id="{E9CBAFCF-F318-4147-ABFD-50E5C6B1C43C}"/>
              </a:ext>
            </a:extLst>
          </p:cNvPr>
          <p:cNvPicPr>
            <a:picLocks noChangeAspect="1"/>
          </p:cNvPicPr>
          <p:nvPr/>
        </p:nvPicPr>
        <p:blipFill>
          <a:blip r:embed="rId2">
            <a:extLst>
              <a:ext uri="{28A0092B-C50C-407E-A947-70E740481C1C}">
                <a14:useLocalDpi xmlns:a14="http://schemas.microsoft.com/office/drawing/2010/main" val="0"/>
              </a:ext>
            </a:extLst>
          </a:blip>
          <a:srcRect b="38980"/>
          <a:stretch>
            <a:fillRect/>
          </a:stretch>
        </p:blipFill>
        <p:spPr bwMode="auto">
          <a:xfrm>
            <a:off x="6611938" y="1562100"/>
            <a:ext cx="19605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4">
            <a:extLst>
              <a:ext uri="{FF2B5EF4-FFF2-40B4-BE49-F238E27FC236}">
                <a16:creationId xmlns:a16="http://schemas.microsoft.com/office/drawing/2014/main" id="{C40B8228-FDA7-6F4C-B12E-DE3DAE2A9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2288" y="580390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F44093F-640D-DE50-7C53-E8B701F56239}"/>
              </a:ext>
            </a:extLst>
          </p:cNvPr>
          <p:cNvSpPr/>
          <p:nvPr/>
        </p:nvSpPr>
        <p:spPr>
          <a:xfrm>
            <a:off x="8024542" y="564509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letter and a wing&#10;&#10;Description automatically generated">
            <a:extLst>
              <a:ext uri="{FF2B5EF4-FFF2-40B4-BE49-F238E27FC236}">
                <a16:creationId xmlns:a16="http://schemas.microsoft.com/office/drawing/2014/main" id="{FDFA8996-ECF9-897F-F5A8-F99861C96FC6}"/>
              </a:ext>
            </a:extLst>
          </p:cNvPr>
          <p:cNvPicPr>
            <a:picLocks noChangeAspect="1"/>
          </p:cNvPicPr>
          <p:nvPr/>
        </p:nvPicPr>
        <p:blipFill>
          <a:blip r:embed="rId4"/>
          <a:stretch>
            <a:fillRect/>
          </a:stretch>
        </p:blipFill>
        <p:spPr>
          <a:xfrm>
            <a:off x="7964877" y="5547144"/>
            <a:ext cx="1035529" cy="1011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8201" grpId="0" animBg="1"/>
      <p:bldP spid="8204" grpId="0" animBg="1"/>
      <p:bldP spid="82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C6DCB7-961A-FB4E-A585-FEB1273B5414}"/>
              </a:ext>
            </a:extLst>
          </p:cNvPr>
          <p:cNvSpPr>
            <a:spLocks/>
          </p:cNvSpPr>
          <p:nvPr/>
        </p:nvSpPr>
        <p:spPr>
          <a:xfrm>
            <a:off x="3578225" y="3375025"/>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a:t>
            </a:r>
            <a:r>
              <a:rPr lang="en-GB" b="1" dirty="0">
                <a:solidFill>
                  <a:srgbClr val="0070C0"/>
                </a:solidFill>
                <a:latin typeface="+mn-lt"/>
              </a:rPr>
              <a:t>country</a:t>
            </a:r>
            <a:r>
              <a:rPr lang="en-GB" b="1" dirty="0">
                <a:solidFill>
                  <a:srgbClr val="DE1E5A"/>
                </a:solidFill>
                <a:latin typeface="+mn-lt"/>
              </a:rPr>
              <a:t> </a:t>
            </a:r>
            <a:r>
              <a:rPr lang="en-GB" dirty="0">
                <a:latin typeface="+mn-lt"/>
              </a:rPr>
              <a:t>house</a:t>
            </a:r>
          </a:p>
        </p:txBody>
      </p:sp>
      <p:sp>
        <p:nvSpPr>
          <p:cNvPr id="9219" name="Title 20">
            <a:extLst>
              <a:ext uri="{FF2B5EF4-FFF2-40B4-BE49-F238E27FC236}">
                <a16:creationId xmlns:a16="http://schemas.microsoft.com/office/drawing/2014/main" id="{C47B9B7A-126D-814A-B630-5BD9E7084A82}"/>
              </a:ext>
            </a:extLst>
          </p:cNvPr>
          <p:cNvSpPr>
            <a:spLocks noGrp="1"/>
          </p:cNvSpPr>
          <p:nvPr>
            <p:ph type="title" idx="4294967295"/>
          </p:nvPr>
        </p:nvSpPr>
        <p:spPr>
          <a:xfrm>
            <a:off x="461963" y="468313"/>
            <a:ext cx="8220075" cy="993775"/>
          </a:xfrm>
        </p:spPr>
        <p:txBody>
          <a:bodyPr/>
          <a:lstStyle/>
          <a:p>
            <a:pPr eaLnBrk="1" hangingPunct="1"/>
            <a:r>
              <a:rPr lang="en-GB" altLang="en-US" sz="3600">
                <a:latin typeface="Twinkl" panose="02000000000000000000" pitchFamily="2" charset="77"/>
              </a:rPr>
              <a:t>What Is an Expanded Noun Phrase?</a:t>
            </a:r>
          </a:p>
        </p:txBody>
      </p:sp>
      <p:sp>
        <p:nvSpPr>
          <p:cNvPr id="9220" name="Rectangle 4">
            <a:extLst>
              <a:ext uri="{FF2B5EF4-FFF2-40B4-BE49-F238E27FC236}">
                <a16:creationId xmlns:a16="http://schemas.microsoft.com/office/drawing/2014/main" id="{68A843CD-4D36-864E-929B-410F080CC5C9}"/>
              </a:ext>
            </a:extLst>
          </p:cNvPr>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An expanded noun phrase gives much more detail </a:t>
            </a:r>
            <a:br>
              <a:rPr lang="en-GB" altLang="en-US">
                <a:solidFill>
                  <a:schemeClr val="tx1"/>
                </a:solidFill>
              </a:rPr>
            </a:br>
            <a:r>
              <a:rPr lang="en-GB" altLang="en-US">
                <a:solidFill>
                  <a:schemeClr val="tx1"/>
                </a:solidFill>
              </a:rPr>
              <a:t>than a simple noun phrase, for example:</a:t>
            </a:r>
          </a:p>
        </p:txBody>
      </p:sp>
      <p:sp>
        <p:nvSpPr>
          <p:cNvPr id="7" name="Rectangle 6">
            <a:extLst>
              <a:ext uri="{FF2B5EF4-FFF2-40B4-BE49-F238E27FC236}">
                <a16:creationId xmlns:a16="http://schemas.microsoft.com/office/drawing/2014/main" id="{728B9F6F-8798-7F49-9A90-2D547FD704BB}"/>
              </a:ext>
            </a:extLst>
          </p:cNvPr>
          <p:cNvSpPr>
            <a:spLocks/>
          </p:cNvSpPr>
          <p:nvPr/>
        </p:nvSpPr>
        <p:spPr>
          <a:xfrm>
            <a:off x="3578225" y="2414588"/>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house</a:t>
            </a:r>
          </a:p>
        </p:txBody>
      </p:sp>
      <p:sp>
        <p:nvSpPr>
          <p:cNvPr id="9" name="Rectangle 8">
            <a:extLst>
              <a:ext uri="{FF2B5EF4-FFF2-40B4-BE49-F238E27FC236}">
                <a16:creationId xmlns:a16="http://schemas.microsoft.com/office/drawing/2014/main" id="{DE4CF956-0950-C043-98B6-ADB8C4A77840}"/>
              </a:ext>
            </a:extLst>
          </p:cNvPr>
          <p:cNvSpPr>
            <a:spLocks/>
          </p:cNvSpPr>
          <p:nvPr/>
        </p:nvSpPr>
        <p:spPr>
          <a:xfrm>
            <a:off x="3578225" y="4335463"/>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a:t>
            </a:r>
            <a:r>
              <a:rPr lang="en-GB" b="1" dirty="0">
                <a:solidFill>
                  <a:srgbClr val="0070C0"/>
                </a:solidFill>
                <a:latin typeface="+mn-lt"/>
              </a:rPr>
              <a:t>derelict, old </a:t>
            </a:r>
            <a:r>
              <a:rPr lang="en-GB" dirty="0">
                <a:latin typeface="+mn-lt"/>
              </a:rPr>
              <a:t>country house</a:t>
            </a:r>
          </a:p>
        </p:txBody>
      </p:sp>
      <p:sp>
        <p:nvSpPr>
          <p:cNvPr id="10" name="Rectangle 9">
            <a:extLst>
              <a:ext uri="{FF2B5EF4-FFF2-40B4-BE49-F238E27FC236}">
                <a16:creationId xmlns:a16="http://schemas.microsoft.com/office/drawing/2014/main" id="{92400964-635A-C442-BE41-EE91D9C55916}"/>
              </a:ext>
            </a:extLst>
          </p:cNvPr>
          <p:cNvSpPr>
            <a:spLocks/>
          </p:cNvSpPr>
          <p:nvPr/>
        </p:nvSpPr>
        <p:spPr>
          <a:xfrm>
            <a:off x="3578225" y="5295900"/>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derelict, old country house </a:t>
            </a:r>
            <a:r>
              <a:rPr lang="en-GB" b="1" dirty="0">
                <a:solidFill>
                  <a:srgbClr val="0070C0"/>
                </a:solidFill>
                <a:latin typeface="+mn-lt"/>
              </a:rPr>
              <a:t>with boarded and broken windows </a:t>
            </a:r>
          </a:p>
        </p:txBody>
      </p:sp>
      <p:grpSp>
        <p:nvGrpSpPr>
          <p:cNvPr id="15" name="Group 14">
            <a:extLst>
              <a:ext uri="{FF2B5EF4-FFF2-40B4-BE49-F238E27FC236}">
                <a16:creationId xmlns:a16="http://schemas.microsoft.com/office/drawing/2014/main" id="{5935FD78-B1BC-FD4C-90B0-5EF45E85B30D}"/>
              </a:ext>
            </a:extLst>
          </p:cNvPr>
          <p:cNvGrpSpPr>
            <a:grpSpLocks/>
          </p:cNvGrpSpPr>
          <p:nvPr/>
        </p:nvGrpSpPr>
        <p:grpSpPr bwMode="auto">
          <a:xfrm>
            <a:off x="755650" y="2600325"/>
            <a:ext cx="2946400" cy="1022350"/>
            <a:chOff x="755650" y="2688776"/>
            <a:chExt cx="2945911" cy="1021586"/>
          </a:xfrm>
        </p:grpSpPr>
        <p:sp>
          <p:nvSpPr>
            <p:cNvPr id="17" name="Bent-Up Arrow 16">
              <a:extLst>
                <a:ext uri="{FF2B5EF4-FFF2-40B4-BE49-F238E27FC236}">
                  <a16:creationId xmlns:a16="http://schemas.microsoft.com/office/drawing/2014/main" id="{1C81FF34-0CE0-824F-96AC-B5AAE4AE7F6F}"/>
                </a:ext>
              </a:extLst>
            </p:cNvPr>
            <p:cNvSpPr/>
            <p:nvPr/>
          </p:nvSpPr>
          <p:spPr>
            <a:xfrm rot="5400000">
              <a:off x="2518415" y="2527216"/>
              <a:ext cx="47589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5" name="Rectangle 15">
              <a:extLst>
                <a:ext uri="{FF2B5EF4-FFF2-40B4-BE49-F238E27FC236}">
                  <a16:creationId xmlns:a16="http://schemas.microsoft.com/office/drawing/2014/main" id="{75A271B7-71C0-1249-9D0D-A0D1FA35EB19}"/>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Choose a noun </a:t>
              </a:r>
            </a:p>
            <a:p>
              <a:pPr algn="ctr" eaLnBrk="1" hangingPunct="1">
                <a:lnSpc>
                  <a:spcPct val="100000"/>
                </a:lnSpc>
                <a:spcBef>
                  <a:spcPct val="0"/>
                </a:spcBef>
                <a:buFontTx/>
                <a:buNone/>
              </a:pPr>
              <a:r>
                <a:rPr lang="en-GB" altLang="en-US" sz="1400" dirty="0">
                  <a:solidFill>
                    <a:schemeClr val="bg1"/>
                  </a:solidFill>
                </a:rPr>
                <a:t>(and a determiner)</a:t>
              </a:r>
            </a:p>
          </p:txBody>
        </p:sp>
        <p:sp>
          <p:nvSpPr>
            <p:cNvPr id="14" name="Bent-Up Arrow 13">
              <a:extLst>
                <a:ext uri="{FF2B5EF4-FFF2-40B4-BE49-F238E27FC236}">
                  <a16:creationId xmlns:a16="http://schemas.microsoft.com/office/drawing/2014/main" id="{93CFD6CE-E014-004D-8655-77BD4AD6DC3A}"/>
                </a:ext>
              </a:extLst>
            </p:cNvPr>
            <p:cNvSpPr/>
            <p:nvPr/>
          </p:nvSpPr>
          <p:spPr>
            <a:xfrm rot="10800000">
              <a:off x="1723864" y="2688776"/>
              <a:ext cx="1853892" cy="298227"/>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8" name="Group 27">
            <a:extLst>
              <a:ext uri="{FF2B5EF4-FFF2-40B4-BE49-F238E27FC236}">
                <a16:creationId xmlns:a16="http://schemas.microsoft.com/office/drawing/2014/main" id="{B5A3270E-4667-F642-83BF-37B730909593}"/>
              </a:ext>
            </a:extLst>
          </p:cNvPr>
          <p:cNvGrpSpPr>
            <a:grpSpLocks/>
          </p:cNvGrpSpPr>
          <p:nvPr/>
        </p:nvGrpSpPr>
        <p:grpSpPr bwMode="auto">
          <a:xfrm>
            <a:off x="755650" y="3660775"/>
            <a:ext cx="2946400" cy="1022350"/>
            <a:chOff x="755650" y="2688776"/>
            <a:chExt cx="2945911" cy="1021586"/>
          </a:xfrm>
        </p:grpSpPr>
        <p:sp>
          <p:nvSpPr>
            <p:cNvPr id="29" name="Bent-Up Arrow 28">
              <a:extLst>
                <a:ext uri="{FF2B5EF4-FFF2-40B4-BE49-F238E27FC236}">
                  <a16:creationId xmlns:a16="http://schemas.microsoft.com/office/drawing/2014/main" id="{21CE3765-40B3-494E-9AFA-1084DC732544}"/>
                </a:ext>
              </a:extLst>
            </p:cNvPr>
            <p:cNvSpPr/>
            <p:nvPr/>
          </p:nvSpPr>
          <p:spPr>
            <a:xfrm rot="5400000">
              <a:off x="2518415" y="2527216"/>
              <a:ext cx="47589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2" name="Rectangle 29">
              <a:extLst>
                <a:ext uri="{FF2B5EF4-FFF2-40B4-BE49-F238E27FC236}">
                  <a16:creationId xmlns:a16="http://schemas.microsoft.com/office/drawing/2014/main" id="{5CE55239-2E11-9147-9AEB-2F7C93A72817}"/>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Add adjectives </a:t>
              </a:r>
            </a:p>
            <a:p>
              <a:pPr algn="ctr" eaLnBrk="1" hangingPunct="1">
                <a:lnSpc>
                  <a:spcPct val="100000"/>
                </a:lnSpc>
                <a:spcBef>
                  <a:spcPct val="0"/>
                </a:spcBef>
                <a:buFontTx/>
                <a:buNone/>
              </a:pPr>
              <a:r>
                <a:rPr lang="en-GB" altLang="en-US" sz="1400" dirty="0">
                  <a:solidFill>
                    <a:schemeClr val="bg1"/>
                  </a:solidFill>
                </a:rPr>
                <a:t>to modify the noun</a:t>
              </a:r>
            </a:p>
          </p:txBody>
        </p:sp>
        <p:sp>
          <p:nvSpPr>
            <p:cNvPr id="31" name="Bent-Up Arrow 30">
              <a:extLst>
                <a:ext uri="{FF2B5EF4-FFF2-40B4-BE49-F238E27FC236}">
                  <a16:creationId xmlns:a16="http://schemas.microsoft.com/office/drawing/2014/main" id="{8546FC8A-78D1-084D-9FC4-C9C538820025}"/>
                </a:ext>
              </a:extLst>
            </p:cNvPr>
            <p:cNvSpPr/>
            <p:nvPr/>
          </p:nvSpPr>
          <p:spPr>
            <a:xfrm rot="10800000">
              <a:off x="1723864" y="2688776"/>
              <a:ext cx="1853892" cy="298227"/>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2" name="Group 31">
            <a:extLst>
              <a:ext uri="{FF2B5EF4-FFF2-40B4-BE49-F238E27FC236}">
                <a16:creationId xmlns:a16="http://schemas.microsoft.com/office/drawing/2014/main" id="{3D289716-D328-D946-BA91-FA788E96D3CE}"/>
              </a:ext>
            </a:extLst>
          </p:cNvPr>
          <p:cNvGrpSpPr>
            <a:grpSpLocks/>
          </p:cNvGrpSpPr>
          <p:nvPr/>
        </p:nvGrpSpPr>
        <p:grpSpPr bwMode="auto">
          <a:xfrm>
            <a:off x="755650" y="4759325"/>
            <a:ext cx="2946400" cy="1073150"/>
            <a:chOff x="755650" y="2688776"/>
            <a:chExt cx="2945911" cy="1074338"/>
          </a:xfrm>
        </p:grpSpPr>
        <p:sp>
          <p:nvSpPr>
            <p:cNvPr id="33" name="Bent-Up Arrow 32">
              <a:extLst>
                <a:ext uri="{FF2B5EF4-FFF2-40B4-BE49-F238E27FC236}">
                  <a16:creationId xmlns:a16="http://schemas.microsoft.com/office/drawing/2014/main" id="{C62B80FB-D58B-B74B-8684-FCB74CC22E54}"/>
                </a:ext>
              </a:extLst>
            </p:cNvPr>
            <p:cNvSpPr/>
            <p:nvPr/>
          </p:nvSpPr>
          <p:spPr>
            <a:xfrm rot="5400000">
              <a:off x="2517973" y="2579526"/>
              <a:ext cx="476777"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9" name="Rectangle 33">
              <a:extLst>
                <a:ext uri="{FF2B5EF4-FFF2-40B4-BE49-F238E27FC236}">
                  <a16:creationId xmlns:a16="http://schemas.microsoft.com/office/drawing/2014/main" id="{AA73B788-D55D-9642-A1B2-C7295D0E9434}"/>
                </a:ext>
              </a:extLst>
            </p:cNvPr>
            <p:cNvSpPr>
              <a:spLocks/>
            </p:cNvSpPr>
            <p:nvPr/>
          </p:nvSpPr>
          <p:spPr bwMode="auto">
            <a:xfrm>
              <a:off x="755650" y="2872677"/>
              <a:ext cx="2638181" cy="65798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a:solidFill>
                    <a:schemeClr val="bg1"/>
                  </a:solidFill>
                </a:rPr>
                <a:t>Add a prepositional phrase to give extra details</a:t>
              </a:r>
            </a:p>
          </p:txBody>
        </p:sp>
        <p:sp>
          <p:nvSpPr>
            <p:cNvPr id="35" name="Bent-Up Arrow 34">
              <a:extLst>
                <a:ext uri="{FF2B5EF4-FFF2-40B4-BE49-F238E27FC236}">
                  <a16:creationId xmlns:a16="http://schemas.microsoft.com/office/drawing/2014/main" id="{536349E5-C93A-0041-B7D0-E86F82ECBD31}"/>
                </a:ext>
              </a:extLst>
            </p:cNvPr>
            <p:cNvSpPr/>
            <p:nvPr/>
          </p:nvSpPr>
          <p:spPr>
            <a:xfrm rot="10800000">
              <a:off x="1723864" y="2688776"/>
              <a:ext cx="1853892" cy="298780"/>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9227" name="Picture 1">
            <a:extLst>
              <a:ext uri="{FF2B5EF4-FFF2-40B4-BE49-F238E27FC236}">
                <a16:creationId xmlns:a16="http://schemas.microsoft.com/office/drawing/2014/main" id="{62882B1C-7148-E145-96FD-B070F577EE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2028825"/>
            <a:ext cx="1552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E8425-2931-3240-8D07-047105A980AC}"/>
              </a:ext>
            </a:extLst>
          </p:cNvPr>
          <p:cNvSpPr>
            <a:spLocks/>
          </p:cNvSpPr>
          <p:nvPr/>
        </p:nvSpPr>
        <p:spPr>
          <a:xfrm>
            <a:off x="3578225" y="3270250"/>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two </a:t>
            </a:r>
            <a:r>
              <a:rPr lang="en-GB" b="1" dirty="0">
                <a:solidFill>
                  <a:srgbClr val="0070C0"/>
                </a:solidFill>
                <a:latin typeface="+mn-lt"/>
              </a:rPr>
              <a:t>fir</a:t>
            </a:r>
            <a:r>
              <a:rPr lang="en-GB" b="1" dirty="0">
                <a:solidFill>
                  <a:srgbClr val="DE1E5A"/>
                </a:solidFill>
                <a:latin typeface="+mn-lt"/>
              </a:rPr>
              <a:t> </a:t>
            </a:r>
            <a:r>
              <a:rPr lang="en-GB" dirty="0">
                <a:latin typeface="+mn-lt"/>
              </a:rPr>
              <a:t>trees</a:t>
            </a:r>
          </a:p>
        </p:txBody>
      </p:sp>
      <p:sp>
        <p:nvSpPr>
          <p:cNvPr id="10243" name="Title 20">
            <a:extLst>
              <a:ext uri="{FF2B5EF4-FFF2-40B4-BE49-F238E27FC236}">
                <a16:creationId xmlns:a16="http://schemas.microsoft.com/office/drawing/2014/main" id="{C32D39C1-BF9D-F04C-81EC-5915979CDA36}"/>
              </a:ext>
            </a:extLst>
          </p:cNvPr>
          <p:cNvSpPr>
            <a:spLocks noGrp="1"/>
          </p:cNvSpPr>
          <p:nvPr>
            <p:ph type="title" idx="4294967295"/>
          </p:nvPr>
        </p:nvSpPr>
        <p:spPr>
          <a:xfrm>
            <a:off x="452438" y="479425"/>
            <a:ext cx="8220075" cy="993775"/>
          </a:xfrm>
        </p:spPr>
        <p:txBody>
          <a:bodyPr/>
          <a:lstStyle/>
          <a:p>
            <a:pPr eaLnBrk="1" hangingPunct="1"/>
            <a:r>
              <a:rPr lang="en-GB" altLang="en-US" sz="3600">
                <a:latin typeface="Twinkl" panose="02000000000000000000" pitchFamily="2" charset="77"/>
              </a:rPr>
              <a:t>What Is an Expanded Noun Phrase?</a:t>
            </a:r>
          </a:p>
        </p:txBody>
      </p:sp>
      <p:sp>
        <p:nvSpPr>
          <p:cNvPr id="10244" name="Rectangle 4">
            <a:extLst>
              <a:ext uri="{FF2B5EF4-FFF2-40B4-BE49-F238E27FC236}">
                <a16:creationId xmlns:a16="http://schemas.microsoft.com/office/drawing/2014/main" id="{07C45988-0251-C548-B0F1-4958FCF63B46}"/>
              </a:ext>
            </a:extLst>
          </p:cNvPr>
          <p:cNvSpPr>
            <a:spLocks noChangeArrowheads="1"/>
          </p:cNvSpPr>
          <p:nvPr/>
        </p:nvSpPr>
        <p:spPr bwMode="auto">
          <a:xfrm>
            <a:off x="1712913" y="1365250"/>
            <a:ext cx="5697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Following the steps below, how could you expand this noun phrase?</a:t>
            </a:r>
          </a:p>
        </p:txBody>
      </p:sp>
      <p:sp>
        <p:nvSpPr>
          <p:cNvPr id="7" name="Rectangle 6">
            <a:extLst>
              <a:ext uri="{FF2B5EF4-FFF2-40B4-BE49-F238E27FC236}">
                <a16:creationId xmlns:a16="http://schemas.microsoft.com/office/drawing/2014/main" id="{D3645837-B993-D444-A1B0-BCB22CD29033}"/>
              </a:ext>
            </a:extLst>
          </p:cNvPr>
          <p:cNvSpPr>
            <a:spLocks/>
          </p:cNvSpPr>
          <p:nvPr/>
        </p:nvSpPr>
        <p:spPr>
          <a:xfrm>
            <a:off x="3578225" y="2309813"/>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two trees</a:t>
            </a:r>
          </a:p>
        </p:txBody>
      </p:sp>
      <p:sp>
        <p:nvSpPr>
          <p:cNvPr id="9" name="Rectangle 8">
            <a:extLst>
              <a:ext uri="{FF2B5EF4-FFF2-40B4-BE49-F238E27FC236}">
                <a16:creationId xmlns:a16="http://schemas.microsoft.com/office/drawing/2014/main" id="{8D0E52B0-77EA-6B48-8E2A-E8F515DC1693}"/>
              </a:ext>
            </a:extLst>
          </p:cNvPr>
          <p:cNvSpPr>
            <a:spLocks/>
          </p:cNvSpPr>
          <p:nvPr/>
        </p:nvSpPr>
        <p:spPr>
          <a:xfrm>
            <a:off x="3578225" y="4230688"/>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two </a:t>
            </a:r>
            <a:r>
              <a:rPr lang="en-GB" b="1" dirty="0">
                <a:solidFill>
                  <a:srgbClr val="0070C0"/>
                </a:solidFill>
                <a:latin typeface="+mn-lt"/>
              </a:rPr>
              <a:t>tall, </a:t>
            </a:r>
            <a:r>
              <a:rPr lang="en-GB" b="1" dirty="0">
                <a:solidFill>
                  <a:srgbClr val="0070C0"/>
                </a:solidFill>
              </a:rPr>
              <a:t>ancient</a:t>
            </a:r>
            <a:r>
              <a:rPr lang="en-GB" b="1" dirty="0">
                <a:solidFill>
                  <a:srgbClr val="0070C0"/>
                </a:solidFill>
                <a:latin typeface="+mn-lt"/>
              </a:rPr>
              <a:t> </a:t>
            </a:r>
            <a:r>
              <a:rPr lang="en-GB" dirty="0">
                <a:latin typeface="+mn-lt"/>
              </a:rPr>
              <a:t>fir trees</a:t>
            </a:r>
          </a:p>
        </p:txBody>
      </p:sp>
      <p:sp>
        <p:nvSpPr>
          <p:cNvPr id="10" name="Rectangle 9">
            <a:extLst>
              <a:ext uri="{FF2B5EF4-FFF2-40B4-BE49-F238E27FC236}">
                <a16:creationId xmlns:a16="http://schemas.microsoft.com/office/drawing/2014/main" id="{191422DB-4587-FA4A-860F-EE0DA50F4477}"/>
              </a:ext>
            </a:extLst>
          </p:cNvPr>
          <p:cNvSpPr>
            <a:spLocks/>
          </p:cNvSpPr>
          <p:nvPr/>
        </p:nvSpPr>
        <p:spPr>
          <a:xfrm>
            <a:off x="3578225" y="5191125"/>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two tall, ancient fir</a:t>
            </a:r>
            <a:br>
              <a:rPr lang="en-GB" dirty="0">
                <a:latin typeface="+mn-lt"/>
              </a:rPr>
            </a:br>
            <a:r>
              <a:rPr lang="en-GB" dirty="0">
                <a:latin typeface="+mn-lt"/>
              </a:rPr>
              <a:t>trees </a:t>
            </a:r>
            <a:r>
              <a:rPr lang="en-GB" b="1" dirty="0">
                <a:solidFill>
                  <a:srgbClr val="0070C0"/>
                </a:solidFill>
                <a:latin typeface="+mn-lt"/>
              </a:rPr>
              <a:t>in the middle of the park</a:t>
            </a:r>
          </a:p>
        </p:txBody>
      </p:sp>
      <p:grpSp>
        <p:nvGrpSpPr>
          <p:cNvPr id="15" name="Group 14">
            <a:extLst>
              <a:ext uri="{FF2B5EF4-FFF2-40B4-BE49-F238E27FC236}">
                <a16:creationId xmlns:a16="http://schemas.microsoft.com/office/drawing/2014/main" id="{4EFA809D-D247-A041-993C-BC6E69FC828E}"/>
              </a:ext>
            </a:extLst>
          </p:cNvPr>
          <p:cNvGrpSpPr>
            <a:grpSpLocks/>
          </p:cNvGrpSpPr>
          <p:nvPr/>
        </p:nvGrpSpPr>
        <p:grpSpPr bwMode="auto">
          <a:xfrm>
            <a:off x="755650" y="2495550"/>
            <a:ext cx="2946400" cy="1020763"/>
            <a:chOff x="755650" y="2688776"/>
            <a:chExt cx="2945911" cy="1021586"/>
          </a:xfrm>
        </p:grpSpPr>
        <p:sp>
          <p:nvSpPr>
            <p:cNvPr id="17" name="Bent-Up Arrow 16">
              <a:extLst>
                <a:ext uri="{FF2B5EF4-FFF2-40B4-BE49-F238E27FC236}">
                  <a16:creationId xmlns:a16="http://schemas.microsoft.com/office/drawing/2014/main" id="{2009D597-A399-E74C-BF09-C36B24AEF970}"/>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60" name="Rectangle 15">
              <a:extLst>
                <a:ext uri="{FF2B5EF4-FFF2-40B4-BE49-F238E27FC236}">
                  <a16:creationId xmlns:a16="http://schemas.microsoft.com/office/drawing/2014/main" id="{5627FBF8-4E31-1E4F-84C0-659AA907336B}"/>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Choose a noun </a:t>
              </a:r>
            </a:p>
            <a:p>
              <a:pPr algn="ctr" eaLnBrk="1" hangingPunct="1">
                <a:lnSpc>
                  <a:spcPct val="100000"/>
                </a:lnSpc>
                <a:spcBef>
                  <a:spcPct val="0"/>
                </a:spcBef>
                <a:buFontTx/>
                <a:buNone/>
              </a:pPr>
              <a:r>
                <a:rPr lang="en-GB" altLang="en-US" sz="1400" dirty="0">
                  <a:solidFill>
                    <a:schemeClr val="bg1"/>
                  </a:solidFill>
                </a:rPr>
                <a:t>(and a determiner)</a:t>
              </a:r>
            </a:p>
          </p:txBody>
        </p:sp>
        <p:sp>
          <p:nvSpPr>
            <p:cNvPr id="14" name="Bent-Up Arrow 13">
              <a:extLst>
                <a:ext uri="{FF2B5EF4-FFF2-40B4-BE49-F238E27FC236}">
                  <a16:creationId xmlns:a16="http://schemas.microsoft.com/office/drawing/2014/main" id="{16299C11-F1A5-4344-9F4B-279053DB506C}"/>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8" name="Group 27">
            <a:extLst>
              <a:ext uri="{FF2B5EF4-FFF2-40B4-BE49-F238E27FC236}">
                <a16:creationId xmlns:a16="http://schemas.microsoft.com/office/drawing/2014/main" id="{DDE12641-8498-3440-B672-FEBD306C434E}"/>
              </a:ext>
            </a:extLst>
          </p:cNvPr>
          <p:cNvGrpSpPr>
            <a:grpSpLocks/>
          </p:cNvGrpSpPr>
          <p:nvPr/>
        </p:nvGrpSpPr>
        <p:grpSpPr bwMode="auto">
          <a:xfrm>
            <a:off x="755650" y="3556000"/>
            <a:ext cx="2946400" cy="1020763"/>
            <a:chOff x="755650" y="2688776"/>
            <a:chExt cx="2945911" cy="1021586"/>
          </a:xfrm>
        </p:grpSpPr>
        <p:sp>
          <p:nvSpPr>
            <p:cNvPr id="29" name="Bent-Up Arrow 28">
              <a:extLst>
                <a:ext uri="{FF2B5EF4-FFF2-40B4-BE49-F238E27FC236}">
                  <a16:creationId xmlns:a16="http://schemas.microsoft.com/office/drawing/2014/main" id="{C04D3287-6FD0-DC4E-9E79-36D12A8054FC}"/>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7" name="Rectangle 29">
              <a:extLst>
                <a:ext uri="{FF2B5EF4-FFF2-40B4-BE49-F238E27FC236}">
                  <a16:creationId xmlns:a16="http://schemas.microsoft.com/office/drawing/2014/main" id="{8EAD0CF2-0D18-AC4B-B305-BC66E88E3FEA}"/>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Add adjectives </a:t>
              </a:r>
            </a:p>
            <a:p>
              <a:pPr algn="ctr" eaLnBrk="1" hangingPunct="1">
                <a:lnSpc>
                  <a:spcPct val="100000"/>
                </a:lnSpc>
                <a:spcBef>
                  <a:spcPct val="0"/>
                </a:spcBef>
                <a:buFontTx/>
                <a:buNone/>
              </a:pPr>
              <a:r>
                <a:rPr lang="en-GB" altLang="en-US" sz="1400" dirty="0">
                  <a:solidFill>
                    <a:schemeClr val="bg1"/>
                  </a:solidFill>
                </a:rPr>
                <a:t>to modify the noun</a:t>
              </a:r>
            </a:p>
          </p:txBody>
        </p:sp>
        <p:sp>
          <p:nvSpPr>
            <p:cNvPr id="31" name="Bent-Up Arrow 30">
              <a:extLst>
                <a:ext uri="{FF2B5EF4-FFF2-40B4-BE49-F238E27FC236}">
                  <a16:creationId xmlns:a16="http://schemas.microsoft.com/office/drawing/2014/main" id="{A1FFA901-20FE-C646-8ABF-484E5F56759A}"/>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2" name="Group 31">
            <a:extLst>
              <a:ext uri="{FF2B5EF4-FFF2-40B4-BE49-F238E27FC236}">
                <a16:creationId xmlns:a16="http://schemas.microsoft.com/office/drawing/2014/main" id="{84E0A7F3-61C2-4B47-9AC4-FADF57D3B3B0}"/>
              </a:ext>
            </a:extLst>
          </p:cNvPr>
          <p:cNvGrpSpPr>
            <a:grpSpLocks/>
          </p:cNvGrpSpPr>
          <p:nvPr/>
        </p:nvGrpSpPr>
        <p:grpSpPr bwMode="auto">
          <a:xfrm>
            <a:off x="755650" y="4652963"/>
            <a:ext cx="2946400" cy="1074737"/>
            <a:chOff x="755650" y="2688776"/>
            <a:chExt cx="2945911" cy="1074338"/>
          </a:xfrm>
        </p:grpSpPr>
        <p:sp>
          <p:nvSpPr>
            <p:cNvPr id="33" name="Bent-Up Arrow 32">
              <a:extLst>
                <a:ext uri="{FF2B5EF4-FFF2-40B4-BE49-F238E27FC236}">
                  <a16:creationId xmlns:a16="http://schemas.microsoft.com/office/drawing/2014/main" id="{ED34BDB3-2ED0-1946-B263-3D57802A70CD}"/>
                </a:ext>
              </a:extLst>
            </p:cNvPr>
            <p:cNvSpPr/>
            <p:nvPr/>
          </p:nvSpPr>
          <p:spPr>
            <a:xfrm rot="5400000">
              <a:off x="2518325" y="2579878"/>
              <a:ext cx="476073"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4" name="Rectangle 33">
              <a:extLst>
                <a:ext uri="{FF2B5EF4-FFF2-40B4-BE49-F238E27FC236}">
                  <a16:creationId xmlns:a16="http://schemas.microsoft.com/office/drawing/2014/main" id="{F5B1E4CA-9BD0-734E-9F17-F3BEB3591797}"/>
                </a:ext>
              </a:extLst>
            </p:cNvPr>
            <p:cNvSpPr>
              <a:spLocks/>
            </p:cNvSpPr>
            <p:nvPr/>
          </p:nvSpPr>
          <p:spPr bwMode="auto">
            <a:xfrm>
              <a:off x="755650" y="2872677"/>
              <a:ext cx="2638181" cy="65798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a:solidFill>
                    <a:schemeClr val="bg1"/>
                  </a:solidFill>
                </a:rPr>
                <a:t>Add a prepositional phrase to give extra details</a:t>
              </a:r>
            </a:p>
          </p:txBody>
        </p:sp>
        <p:sp>
          <p:nvSpPr>
            <p:cNvPr id="35" name="Bent-Up Arrow 34">
              <a:extLst>
                <a:ext uri="{FF2B5EF4-FFF2-40B4-BE49-F238E27FC236}">
                  <a16:creationId xmlns:a16="http://schemas.microsoft.com/office/drawing/2014/main" id="{94EEB8C4-5FED-B040-901A-AEAB215674CB}"/>
                </a:ext>
              </a:extLst>
            </p:cNvPr>
            <p:cNvSpPr/>
            <p:nvPr/>
          </p:nvSpPr>
          <p:spPr>
            <a:xfrm rot="10800000">
              <a:off x="1723864" y="2688776"/>
              <a:ext cx="1853892" cy="298339"/>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0251" name="Picture 3">
            <a:extLst>
              <a:ext uri="{FF2B5EF4-FFF2-40B4-BE49-F238E27FC236}">
                <a16:creationId xmlns:a16="http://schemas.microsoft.com/office/drawing/2014/main" id="{D60481E4-9032-1449-99C8-B157D80309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1354138"/>
            <a:ext cx="184943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2">
            <a:extLst>
              <a:ext uri="{FF2B5EF4-FFF2-40B4-BE49-F238E27FC236}">
                <a16:creationId xmlns:a16="http://schemas.microsoft.com/office/drawing/2014/main" id="{033BD83D-4056-E146-AD83-5478E284F267}"/>
              </a:ext>
            </a:extLst>
          </p:cNvPr>
          <p:cNvPicPr>
            <a:picLocks noChangeAspect="1"/>
          </p:cNvPicPr>
          <p:nvPr/>
        </p:nvPicPr>
        <p:blipFill>
          <a:blip r:embed="rId3">
            <a:extLst>
              <a:ext uri="{28A0092B-C50C-407E-A947-70E740481C1C}">
                <a14:useLocalDpi xmlns:a14="http://schemas.microsoft.com/office/drawing/2010/main" val="0"/>
              </a:ext>
            </a:extLst>
          </a:blip>
          <a:srcRect r="30173"/>
          <a:stretch>
            <a:fillRect/>
          </a:stretch>
        </p:blipFill>
        <p:spPr bwMode="auto">
          <a:xfrm>
            <a:off x="7310438" y="1335088"/>
            <a:ext cx="1393825"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B4C46B-FF63-EC49-B48A-5D06873B89F3}"/>
              </a:ext>
            </a:extLst>
          </p:cNvPr>
          <p:cNvSpPr>
            <a:spLocks/>
          </p:cNvSpPr>
          <p:nvPr/>
        </p:nvSpPr>
        <p:spPr>
          <a:xfrm>
            <a:off x="3578225" y="3270250"/>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a:t>
            </a:r>
            <a:r>
              <a:rPr lang="en-GB" b="1" dirty="0">
                <a:solidFill>
                  <a:srgbClr val="0070C0"/>
                </a:solidFill>
                <a:latin typeface="+mn-lt"/>
              </a:rPr>
              <a:t>pirate</a:t>
            </a:r>
            <a:r>
              <a:rPr lang="en-GB" b="1" dirty="0">
                <a:solidFill>
                  <a:srgbClr val="DE1E5A"/>
                </a:solidFill>
                <a:latin typeface="+mn-lt"/>
              </a:rPr>
              <a:t> </a:t>
            </a:r>
            <a:r>
              <a:rPr lang="en-GB" dirty="0">
                <a:latin typeface="+mn-lt"/>
              </a:rPr>
              <a:t>ship</a:t>
            </a:r>
          </a:p>
        </p:txBody>
      </p:sp>
      <p:sp>
        <p:nvSpPr>
          <p:cNvPr id="11267" name="Title 20">
            <a:extLst>
              <a:ext uri="{FF2B5EF4-FFF2-40B4-BE49-F238E27FC236}">
                <a16:creationId xmlns:a16="http://schemas.microsoft.com/office/drawing/2014/main" id="{29D0FAA0-106A-3941-88A8-95383EEE0353}"/>
              </a:ext>
            </a:extLst>
          </p:cNvPr>
          <p:cNvSpPr>
            <a:spLocks noGrp="1"/>
          </p:cNvSpPr>
          <p:nvPr>
            <p:ph type="title" idx="4294967295"/>
          </p:nvPr>
        </p:nvSpPr>
        <p:spPr>
          <a:xfrm>
            <a:off x="446088" y="468313"/>
            <a:ext cx="8220075" cy="993775"/>
          </a:xfrm>
        </p:spPr>
        <p:txBody>
          <a:bodyPr/>
          <a:lstStyle/>
          <a:p>
            <a:pPr eaLnBrk="1" hangingPunct="1"/>
            <a:r>
              <a:rPr lang="en-GB" altLang="en-US" sz="3600">
                <a:latin typeface="Twinkl" panose="02000000000000000000" pitchFamily="2" charset="77"/>
              </a:rPr>
              <a:t>What Is an Expanded Noun Phrase?</a:t>
            </a:r>
          </a:p>
        </p:txBody>
      </p:sp>
      <p:sp>
        <p:nvSpPr>
          <p:cNvPr id="11268" name="Rectangle 4">
            <a:extLst>
              <a:ext uri="{FF2B5EF4-FFF2-40B4-BE49-F238E27FC236}">
                <a16:creationId xmlns:a16="http://schemas.microsoft.com/office/drawing/2014/main" id="{11FB21EC-3894-4947-BDFC-25A88357DE4C}"/>
              </a:ext>
            </a:extLst>
          </p:cNvPr>
          <p:cNvSpPr>
            <a:spLocks noChangeArrowheads="1"/>
          </p:cNvSpPr>
          <p:nvPr/>
        </p:nvSpPr>
        <p:spPr bwMode="auto">
          <a:xfrm>
            <a:off x="1708150" y="1450975"/>
            <a:ext cx="56975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Following the steps below, how could you expand this noun phrase?</a:t>
            </a:r>
          </a:p>
        </p:txBody>
      </p:sp>
      <p:sp>
        <p:nvSpPr>
          <p:cNvPr id="7" name="Rectangle 6">
            <a:extLst>
              <a:ext uri="{FF2B5EF4-FFF2-40B4-BE49-F238E27FC236}">
                <a16:creationId xmlns:a16="http://schemas.microsoft.com/office/drawing/2014/main" id="{CA137FC1-DD14-C549-810B-3245A71E0A3C}"/>
              </a:ext>
            </a:extLst>
          </p:cNvPr>
          <p:cNvSpPr>
            <a:spLocks/>
          </p:cNvSpPr>
          <p:nvPr/>
        </p:nvSpPr>
        <p:spPr>
          <a:xfrm>
            <a:off x="3578225" y="2309813"/>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 ship</a:t>
            </a:r>
          </a:p>
        </p:txBody>
      </p:sp>
      <p:sp>
        <p:nvSpPr>
          <p:cNvPr id="9" name="Rectangle 8">
            <a:extLst>
              <a:ext uri="{FF2B5EF4-FFF2-40B4-BE49-F238E27FC236}">
                <a16:creationId xmlns:a16="http://schemas.microsoft.com/office/drawing/2014/main" id="{AF9C0A0D-2F5B-974D-A39C-FA243CEC4300}"/>
              </a:ext>
            </a:extLst>
          </p:cNvPr>
          <p:cNvSpPr>
            <a:spLocks/>
          </p:cNvSpPr>
          <p:nvPr/>
        </p:nvSpPr>
        <p:spPr>
          <a:xfrm>
            <a:off x="3578225" y="4230688"/>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a:t>
            </a:r>
            <a:r>
              <a:rPr lang="en-GB" b="1" dirty="0">
                <a:solidFill>
                  <a:srgbClr val="0070C0"/>
                </a:solidFill>
                <a:latin typeface="+mn-lt"/>
              </a:rPr>
              <a:t>enormous, menacing </a:t>
            </a:r>
            <a:r>
              <a:rPr lang="en-GB" dirty="0">
                <a:latin typeface="+mn-lt"/>
              </a:rPr>
              <a:t>pirate ship</a:t>
            </a:r>
          </a:p>
        </p:txBody>
      </p:sp>
      <p:sp>
        <p:nvSpPr>
          <p:cNvPr id="10" name="Rectangle 9">
            <a:extLst>
              <a:ext uri="{FF2B5EF4-FFF2-40B4-BE49-F238E27FC236}">
                <a16:creationId xmlns:a16="http://schemas.microsoft.com/office/drawing/2014/main" id="{1E6407C3-2E57-E04F-9B0C-359C1A84E500}"/>
              </a:ext>
            </a:extLst>
          </p:cNvPr>
          <p:cNvSpPr>
            <a:spLocks/>
          </p:cNvSpPr>
          <p:nvPr/>
        </p:nvSpPr>
        <p:spPr>
          <a:xfrm>
            <a:off x="3578225" y="5191125"/>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enormous, menacing pirate ship </a:t>
            </a:r>
            <a:br>
              <a:rPr lang="en-GB" dirty="0">
                <a:latin typeface="+mn-lt"/>
              </a:rPr>
            </a:br>
            <a:r>
              <a:rPr lang="en-GB" b="1" dirty="0">
                <a:solidFill>
                  <a:srgbClr val="0070C0"/>
                </a:solidFill>
                <a:latin typeface="+mn-lt"/>
              </a:rPr>
              <a:t>on the calm ocean</a:t>
            </a:r>
          </a:p>
        </p:txBody>
      </p:sp>
      <p:grpSp>
        <p:nvGrpSpPr>
          <p:cNvPr id="15" name="Group 14">
            <a:extLst>
              <a:ext uri="{FF2B5EF4-FFF2-40B4-BE49-F238E27FC236}">
                <a16:creationId xmlns:a16="http://schemas.microsoft.com/office/drawing/2014/main" id="{202199FF-51FF-9243-AC97-A7556DEDFD55}"/>
              </a:ext>
            </a:extLst>
          </p:cNvPr>
          <p:cNvGrpSpPr>
            <a:grpSpLocks/>
          </p:cNvGrpSpPr>
          <p:nvPr/>
        </p:nvGrpSpPr>
        <p:grpSpPr bwMode="auto">
          <a:xfrm>
            <a:off x="755650" y="2495550"/>
            <a:ext cx="2946400" cy="1020763"/>
            <a:chOff x="755650" y="2688776"/>
            <a:chExt cx="2945911" cy="1021586"/>
          </a:xfrm>
        </p:grpSpPr>
        <p:sp>
          <p:nvSpPr>
            <p:cNvPr id="17" name="Bent-Up Arrow 16">
              <a:extLst>
                <a:ext uri="{FF2B5EF4-FFF2-40B4-BE49-F238E27FC236}">
                  <a16:creationId xmlns:a16="http://schemas.microsoft.com/office/drawing/2014/main" id="{98F85931-0378-9948-A022-CBD63BE62A93}"/>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83" name="Rectangle 15">
              <a:extLst>
                <a:ext uri="{FF2B5EF4-FFF2-40B4-BE49-F238E27FC236}">
                  <a16:creationId xmlns:a16="http://schemas.microsoft.com/office/drawing/2014/main" id="{F73EB787-7AB9-BF43-A9C3-B6ADFC1E2F49}"/>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Choose a noun </a:t>
              </a:r>
            </a:p>
            <a:p>
              <a:pPr algn="ctr" eaLnBrk="1" hangingPunct="1">
                <a:lnSpc>
                  <a:spcPct val="100000"/>
                </a:lnSpc>
                <a:spcBef>
                  <a:spcPct val="0"/>
                </a:spcBef>
                <a:buFontTx/>
                <a:buNone/>
              </a:pPr>
              <a:r>
                <a:rPr lang="en-GB" altLang="en-US" sz="1400" dirty="0">
                  <a:solidFill>
                    <a:schemeClr val="bg1"/>
                  </a:solidFill>
                </a:rPr>
                <a:t>(and a determiner)</a:t>
              </a:r>
            </a:p>
          </p:txBody>
        </p:sp>
        <p:sp>
          <p:nvSpPr>
            <p:cNvPr id="14" name="Bent-Up Arrow 13">
              <a:extLst>
                <a:ext uri="{FF2B5EF4-FFF2-40B4-BE49-F238E27FC236}">
                  <a16:creationId xmlns:a16="http://schemas.microsoft.com/office/drawing/2014/main" id="{C0BA462D-4D8B-B44A-979F-A89020AFF63D}"/>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8" name="Group 27">
            <a:extLst>
              <a:ext uri="{FF2B5EF4-FFF2-40B4-BE49-F238E27FC236}">
                <a16:creationId xmlns:a16="http://schemas.microsoft.com/office/drawing/2014/main" id="{223A5521-0C00-9C41-9A63-D65E14D1EF45}"/>
              </a:ext>
            </a:extLst>
          </p:cNvPr>
          <p:cNvGrpSpPr>
            <a:grpSpLocks/>
          </p:cNvGrpSpPr>
          <p:nvPr/>
        </p:nvGrpSpPr>
        <p:grpSpPr bwMode="auto">
          <a:xfrm>
            <a:off x="755650" y="3556000"/>
            <a:ext cx="2946400" cy="1020763"/>
            <a:chOff x="755650" y="2688776"/>
            <a:chExt cx="2945911" cy="1021586"/>
          </a:xfrm>
        </p:grpSpPr>
        <p:sp>
          <p:nvSpPr>
            <p:cNvPr id="29" name="Bent-Up Arrow 28">
              <a:extLst>
                <a:ext uri="{FF2B5EF4-FFF2-40B4-BE49-F238E27FC236}">
                  <a16:creationId xmlns:a16="http://schemas.microsoft.com/office/drawing/2014/main" id="{05F0DB93-9E62-0043-8FC6-C7C2ABD6A4E6}"/>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80" name="Rectangle 29">
              <a:extLst>
                <a:ext uri="{FF2B5EF4-FFF2-40B4-BE49-F238E27FC236}">
                  <a16:creationId xmlns:a16="http://schemas.microsoft.com/office/drawing/2014/main" id="{3078FE31-5FDA-8447-8E87-2414A7C98689}"/>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Add adjectives </a:t>
              </a:r>
            </a:p>
            <a:p>
              <a:pPr algn="ctr" eaLnBrk="1" hangingPunct="1">
                <a:lnSpc>
                  <a:spcPct val="100000"/>
                </a:lnSpc>
                <a:spcBef>
                  <a:spcPct val="0"/>
                </a:spcBef>
                <a:buFontTx/>
                <a:buNone/>
              </a:pPr>
              <a:r>
                <a:rPr lang="en-GB" altLang="en-US" sz="1400" dirty="0">
                  <a:solidFill>
                    <a:schemeClr val="bg1"/>
                  </a:solidFill>
                </a:rPr>
                <a:t>to modify the noun</a:t>
              </a:r>
            </a:p>
          </p:txBody>
        </p:sp>
        <p:sp>
          <p:nvSpPr>
            <p:cNvPr id="31" name="Bent-Up Arrow 30">
              <a:extLst>
                <a:ext uri="{FF2B5EF4-FFF2-40B4-BE49-F238E27FC236}">
                  <a16:creationId xmlns:a16="http://schemas.microsoft.com/office/drawing/2014/main" id="{8700A0FA-7E0E-C24E-BCBE-5E0E3D358E2B}"/>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2" name="Group 31">
            <a:extLst>
              <a:ext uri="{FF2B5EF4-FFF2-40B4-BE49-F238E27FC236}">
                <a16:creationId xmlns:a16="http://schemas.microsoft.com/office/drawing/2014/main" id="{EB8FA36C-CAF8-1743-9A16-C38C55D9EE76}"/>
              </a:ext>
            </a:extLst>
          </p:cNvPr>
          <p:cNvGrpSpPr>
            <a:grpSpLocks/>
          </p:cNvGrpSpPr>
          <p:nvPr/>
        </p:nvGrpSpPr>
        <p:grpSpPr bwMode="auto">
          <a:xfrm>
            <a:off x="755650" y="4652963"/>
            <a:ext cx="2946400" cy="1074737"/>
            <a:chOff x="755650" y="2688776"/>
            <a:chExt cx="2945911" cy="1074338"/>
          </a:xfrm>
        </p:grpSpPr>
        <p:sp>
          <p:nvSpPr>
            <p:cNvPr id="33" name="Bent-Up Arrow 32">
              <a:extLst>
                <a:ext uri="{FF2B5EF4-FFF2-40B4-BE49-F238E27FC236}">
                  <a16:creationId xmlns:a16="http://schemas.microsoft.com/office/drawing/2014/main" id="{3E9F64F4-F3E4-4A49-96CF-81AE126CB837}"/>
                </a:ext>
              </a:extLst>
            </p:cNvPr>
            <p:cNvSpPr/>
            <p:nvPr/>
          </p:nvSpPr>
          <p:spPr>
            <a:xfrm rot="5400000">
              <a:off x="2518325" y="2579878"/>
              <a:ext cx="476073"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7" name="Rectangle 33">
              <a:extLst>
                <a:ext uri="{FF2B5EF4-FFF2-40B4-BE49-F238E27FC236}">
                  <a16:creationId xmlns:a16="http://schemas.microsoft.com/office/drawing/2014/main" id="{52DB55D7-9D8D-7842-889D-5CE8DC6F764F}"/>
                </a:ext>
              </a:extLst>
            </p:cNvPr>
            <p:cNvSpPr>
              <a:spLocks/>
            </p:cNvSpPr>
            <p:nvPr/>
          </p:nvSpPr>
          <p:spPr bwMode="auto">
            <a:xfrm>
              <a:off x="755650" y="2872677"/>
              <a:ext cx="2638181" cy="65798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a:solidFill>
                    <a:schemeClr val="bg1"/>
                  </a:solidFill>
                </a:rPr>
                <a:t>Add a prepositional phrase to give extra details</a:t>
              </a:r>
            </a:p>
          </p:txBody>
        </p:sp>
        <p:sp>
          <p:nvSpPr>
            <p:cNvPr id="35" name="Bent-Up Arrow 34">
              <a:extLst>
                <a:ext uri="{FF2B5EF4-FFF2-40B4-BE49-F238E27FC236}">
                  <a16:creationId xmlns:a16="http://schemas.microsoft.com/office/drawing/2014/main" id="{23FA8CA0-CBA1-824B-AB97-5C0753D80A33}"/>
                </a:ext>
              </a:extLst>
            </p:cNvPr>
            <p:cNvSpPr/>
            <p:nvPr/>
          </p:nvSpPr>
          <p:spPr>
            <a:xfrm rot="10800000">
              <a:off x="1723864" y="2688776"/>
              <a:ext cx="1853892" cy="298339"/>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1275" name="Picture 1">
            <a:extLst>
              <a:ext uri="{FF2B5EF4-FFF2-40B4-BE49-F238E27FC236}">
                <a16:creationId xmlns:a16="http://schemas.microsoft.com/office/drawing/2014/main" id="{CF4CFE2E-02AD-B141-A51C-185A1E9460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1781175"/>
            <a:ext cx="237648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4198D1-5F4A-7342-8FD9-DA767A71C66D}"/>
              </a:ext>
            </a:extLst>
          </p:cNvPr>
          <p:cNvSpPr>
            <a:spLocks/>
          </p:cNvSpPr>
          <p:nvPr/>
        </p:nvSpPr>
        <p:spPr>
          <a:xfrm>
            <a:off x="3578225" y="3270250"/>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a:t>
            </a:r>
            <a:r>
              <a:rPr lang="en-GB" b="1" dirty="0">
                <a:solidFill>
                  <a:srgbClr val="0070C0"/>
                </a:solidFill>
                <a:latin typeface="+mn-lt"/>
              </a:rPr>
              <a:t>American</a:t>
            </a:r>
            <a:r>
              <a:rPr lang="en-GB" dirty="0">
                <a:latin typeface="+mn-lt"/>
              </a:rPr>
              <a:t> eagle</a:t>
            </a:r>
          </a:p>
        </p:txBody>
      </p:sp>
      <p:sp>
        <p:nvSpPr>
          <p:cNvPr id="12291" name="Title 20">
            <a:extLst>
              <a:ext uri="{FF2B5EF4-FFF2-40B4-BE49-F238E27FC236}">
                <a16:creationId xmlns:a16="http://schemas.microsoft.com/office/drawing/2014/main" id="{8A89F059-E988-9641-9A2A-34515D2F7F66}"/>
              </a:ext>
            </a:extLst>
          </p:cNvPr>
          <p:cNvSpPr>
            <a:spLocks noGrp="1"/>
          </p:cNvSpPr>
          <p:nvPr>
            <p:ph type="title" idx="4294967295"/>
          </p:nvPr>
        </p:nvSpPr>
        <p:spPr>
          <a:xfrm>
            <a:off x="446088" y="455613"/>
            <a:ext cx="8220075" cy="993775"/>
          </a:xfrm>
        </p:spPr>
        <p:txBody>
          <a:bodyPr/>
          <a:lstStyle/>
          <a:p>
            <a:pPr eaLnBrk="1" hangingPunct="1"/>
            <a:r>
              <a:rPr lang="en-GB" altLang="en-US" sz="3600">
                <a:latin typeface="Twinkl" panose="02000000000000000000" pitchFamily="2" charset="77"/>
              </a:rPr>
              <a:t>What Is an Expanded Noun Phrase?</a:t>
            </a:r>
          </a:p>
        </p:txBody>
      </p:sp>
      <p:sp>
        <p:nvSpPr>
          <p:cNvPr id="12292" name="Rectangle 4">
            <a:extLst>
              <a:ext uri="{FF2B5EF4-FFF2-40B4-BE49-F238E27FC236}">
                <a16:creationId xmlns:a16="http://schemas.microsoft.com/office/drawing/2014/main" id="{4D64993A-88DA-1144-8073-3121A73D2B68}"/>
              </a:ext>
            </a:extLst>
          </p:cNvPr>
          <p:cNvSpPr>
            <a:spLocks noChangeArrowheads="1"/>
          </p:cNvSpPr>
          <p:nvPr/>
        </p:nvSpPr>
        <p:spPr bwMode="auto">
          <a:xfrm>
            <a:off x="3576638" y="1514475"/>
            <a:ext cx="48117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eaLnBrk="1" hangingPunct="1">
              <a:lnSpc>
                <a:spcPct val="100000"/>
              </a:lnSpc>
              <a:spcBef>
                <a:spcPct val="0"/>
              </a:spcBef>
              <a:buFontTx/>
              <a:buNone/>
            </a:pPr>
            <a:r>
              <a:rPr lang="en-GB" altLang="en-US">
                <a:solidFill>
                  <a:schemeClr val="tx1"/>
                </a:solidFill>
              </a:rPr>
              <a:t>Following the steps below, how could you </a:t>
            </a:r>
            <a:br>
              <a:rPr lang="en-GB" altLang="en-US">
                <a:solidFill>
                  <a:schemeClr val="tx1"/>
                </a:solidFill>
              </a:rPr>
            </a:br>
            <a:r>
              <a:rPr lang="en-GB" altLang="en-US">
                <a:solidFill>
                  <a:schemeClr val="tx1"/>
                </a:solidFill>
              </a:rPr>
              <a:t>expand this noun phrase?</a:t>
            </a:r>
          </a:p>
        </p:txBody>
      </p:sp>
      <p:sp>
        <p:nvSpPr>
          <p:cNvPr id="7" name="Rectangle 6">
            <a:extLst>
              <a:ext uri="{FF2B5EF4-FFF2-40B4-BE49-F238E27FC236}">
                <a16:creationId xmlns:a16="http://schemas.microsoft.com/office/drawing/2014/main" id="{E2C16E76-E52B-5043-AB1B-8BEB3122D924}"/>
              </a:ext>
            </a:extLst>
          </p:cNvPr>
          <p:cNvSpPr>
            <a:spLocks/>
          </p:cNvSpPr>
          <p:nvPr/>
        </p:nvSpPr>
        <p:spPr>
          <a:xfrm>
            <a:off x="3578225" y="2309813"/>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eagle</a:t>
            </a:r>
          </a:p>
        </p:txBody>
      </p:sp>
      <p:sp>
        <p:nvSpPr>
          <p:cNvPr id="9" name="Rectangle 8">
            <a:extLst>
              <a:ext uri="{FF2B5EF4-FFF2-40B4-BE49-F238E27FC236}">
                <a16:creationId xmlns:a16="http://schemas.microsoft.com/office/drawing/2014/main" id="{23D5D15E-BFAE-C34A-ADD1-E66BD1CD4F57}"/>
              </a:ext>
            </a:extLst>
          </p:cNvPr>
          <p:cNvSpPr>
            <a:spLocks/>
          </p:cNvSpPr>
          <p:nvPr/>
        </p:nvSpPr>
        <p:spPr>
          <a:xfrm>
            <a:off x="3578225" y="4230688"/>
            <a:ext cx="4810125" cy="796925"/>
          </a:xfrm>
          <a:prstGeom prst="rect">
            <a:avLst/>
          </a:prstGeom>
          <a:solidFill>
            <a:schemeClr val="accent5">
              <a:lumMod val="40000"/>
              <a:lumOff val="6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a:t>
            </a:r>
            <a:r>
              <a:rPr lang="en-GB" b="1" dirty="0">
                <a:solidFill>
                  <a:srgbClr val="0070C0"/>
                </a:solidFill>
                <a:latin typeface="+mn-lt"/>
              </a:rPr>
              <a:t>intimidating, predatory </a:t>
            </a:r>
            <a:r>
              <a:rPr lang="en-GB" dirty="0">
                <a:latin typeface="+mn-lt"/>
              </a:rPr>
              <a:t>American eagle</a:t>
            </a:r>
          </a:p>
        </p:txBody>
      </p:sp>
      <p:sp>
        <p:nvSpPr>
          <p:cNvPr id="10" name="Rectangle 9">
            <a:extLst>
              <a:ext uri="{FF2B5EF4-FFF2-40B4-BE49-F238E27FC236}">
                <a16:creationId xmlns:a16="http://schemas.microsoft.com/office/drawing/2014/main" id="{F5351728-4D09-9941-832F-4786590A4F79}"/>
              </a:ext>
            </a:extLst>
          </p:cNvPr>
          <p:cNvSpPr>
            <a:spLocks/>
          </p:cNvSpPr>
          <p:nvPr/>
        </p:nvSpPr>
        <p:spPr>
          <a:xfrm>
            <a:off x="3578225" y="5191125"/>
            <a:ext cx="4810125" cy="796925"/>
          </a:xfrm>
          <a:prstGeom prst="rect">
            <a:avLst/>
          </a:prstGeom>
          <a:solidFill>
            <a:schemeClr val="accent5">
              <a:lumMod val="60000"/>
              <a:lumOff val="40000"/>
            </a:schemeClr>
          </a:solidFill>
        </p:spPr>
        <p:txBody>
          <a:bodyPr lIns="108000" tIns="108000" rIns="108000" bIns="108000" anchor="ctr"/>
          <a:lstStyle/>
          <a:p>
            <a:pPr algn="ctr" eaLnBrk="1" fontAlgn="auto" hangingPunct="1">
              <a:spcBef>
                <a:spcPts val="0"/>
              </a:spcBef>
              <a:spcAft>
                <a:spcPts val="0"/>
              </a:spcAft>
              <a:defRPr/>
            </a:pPr>
            <a:r>
              <a:rPr lang="en-GB" dirty="0">
                <a:latin typeface="+mn-lt"/>
              </a:rPr>
              <a:t>an intimidating, predatory American eagle </a:t>
            </a:r>
            <a:r>
              <a:rPr lang="en-GB" b="1" dirty="0">
                <a:solidFill>
                  <a:srgbClr val="0070C0"/>
                </a:solidFill>
                <a:latin typeface="+mn-lt"/>
              </a:rPr>
              <a:t>with a wide wingspan</a:t>
            </a:r>
          </a:p>
        </p:txBody>
      </p:sp>
      <p:grpSp>
        <p:nvGrpSpPr>
          <p:cNvPr id="15" name="Group 14">
            <a:extLst>
              <a:ext uri="{FF2B5EF4-FFF2-40B4-BE49-F238E27FC236}">
                <a16:creationId xmlns:a16="http://schemas.microsoft.com/office/drawing/2014/main" id="{B4CCD072-C1E5-8146-A809-778BC0A7E58C}"/>
              </a:ext>
            </a:extLst>
          </p:cNvPr>
          <p:cNvGrpSpPr>
            <a:grpSpLocks/>
          </p:cNvGrpSpPr>
          <p:nvPr/>
        </p:nvGrpSpPr>
        <p:grpSpPr bwMode="auto">
          <a:xfrm>
            <a:off x="755650" y="2495550"/>
            <a:ext cx="2946400" cy="1020763"/>
            <a:chOff x="755650" y="2688776"/>
            <a:chExt cx="2945911" cy="1021586"/>
          </a:xfrm>
        </p:grpSpPr>
        <p:sp>
          <p:nvSpPr>
            <p:cNvPr id="17" name="Bent-Up Arrow 16">
              <a:extLst>
                <a:ext uri="{FF2B5EF4-FFF2-40B4-BE49-F238E27FC236}">
                  <a16:creationId xmlns:a16="http://schemas.microsoft.com/office/drawing/2014/main" id="{76DD288E-F094-BD4F-AE08-51B10795062E}"/>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7" name="Rectangle 15">
              <a:extLst>
                <a:ext uri="{FF2B5EF4-FFF2-40B4-BE49-F238E27FC236}">
                  <a16:creationId xmlns:a16="http://schemas.microsoft.com/office/drawing/2014/main" id="{4F09BFF1-56E5-6D41-BEAC-AB1523B2F12D}"/>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Choose a noun </a:t>
              </a:r>
            </a:p>
            <a:p>
              <a:pPr algn="ctr" eaLnBrk="1" hangingPunct="1">
                <a:lnSpc>
                  <a:spcPct val="100000"/>
                </a:lnSpc>
                <a:spcBef>
                  <a:spcPct val="0"/>
                </a:spcBef>
                <a:buFontTx/>
                <a:buNone/>
              </a:pPr>
              <a:r>
                <a:rPr lang="en-GB" altLang="en-US" sz="1400" dirty="0">
                  <a:solidFill>
                    <a:schemeClr val="bg1"/>
                  </a:solidFill>
                </a:rPr>
                <a:t>(and a determiner)</a:t>
              </a:r>
            </a:p>
          </p:txBody>
        </p:sp>
        <p:sp>
          <p:nvSpPr>
            <p:cNvPr id="14" name="Bent-Up Arrow 13">
              <a:extLst>
                <a:ext uri="{FF2B5EF4-FFF2-40B4-BE49-F238E27FC236}">
                  <a16:creationId xmlns:a16="http://schemas.microsoft.com/office/drawing/2014/main" id="{C6611A85-B545-184E-A33B-95CA024A29DF}"/>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8" name="Group 27">
            <a:extLst>
              <a:ext uri="{FF2B5EF4-FFF2-40B4-BE49-F238E27FC236}">
                <a16:creationId xmlns:a16="http://schemas.microsoft.com/office/drawing/2014/main" id="{001ABDD5-496F-C549-ACBA-59AC3B33FF87}"/>
              </a:ext>
            </a:extLst>
          </p:cNvPr>
          <p:cNvGrpSpPr>
            <a:grpSpLocks/>
          </p:cNvGrpSpPr>
          <p:nvPr/>
        </p:nvGrpSpPr>
        <p:grpSpPr bwMode="auto">
          <a:xfrm>
            <a:off x="755650" y="3556000"/>
            <a:ext cx="2946400" cy="1020763"/>
            <a:chOff x="755650" y="2688776"/>
            <a:chExt cx="2945911" cy="1021586"/>
          </a:xfrm>
        </p:grpSpPr>
        <p:sp>
          <p:nvSpPr>
            <p:cNvPr id="29" name="Bent-Up Arrow 28">
              <a:extLst>
                <a:ext uri="{FF2B5EF4-FFF2-40B4-BE49-F238E27FC236}">
                  <a16:creationId xmlns:a16="http://schemas.microsoft.com/office/drawing/2014/main" id="{8F54C185-AB17-1B4D-A55C-24402C19B158}"/>
                </a:ext>
              </a:extLst>
            </p:cNvPr>
            <p:cNvSpPr/>
            <p:nvPr/>
          </p:nvSpPr>
          <p:spPr>
            <a:xfrm rot="5400000">
              <a:off x="2518045" y="2526846"/>
              <a:ext cx="476634"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4" name="Rectangle 29">
              <a:extLst>
                <a:ext uri="{FF2B5EF4-FFF2-40B4-BE49-F238E27FC236}">
                  <a16:creationId xmlns:a16="http://schemas.microsoft.com/office/drawing/2014/main" id="{CC9ADDBC-29F8-E542-ABD4-897C4E8779B1}"/>
                </a:ext>
              </a:extLst>
            </p:cNvPr>
            <p:cNvSpPr>
              <a:spLocks/>
            </p:cNvSpPr>
            <p:nvPr/>
          </p:nvSpPr>
          <p:spPr bwMode="auto">
            <a:xfrm>
              <a:off x="755650" y="2872677"/>
              <a:ext cx="2638181" cy="50254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dirty="0">
                  <a:solidFill>
                    <a:schemeClr val="bg1"/>
                  </a:solidFill>
                </a:rPr>
                <a:t>Add adjectives </a:t>
              </a:r>
            </a:p>
            <a:p>
              <a:pPr algn="ctr" eaLnBrk="1" hangingPunct="1">
                <a:lnSpc>
                  <a:spcPct val="100000"/>
                </a:lnSpc>
                <a:spcBef>
                  <a:spcPct val="0"/>
                </a:spcBef>
                <a:buFontTx/>
                <a:buNone/>
              </a:pPr>
              <a:r>
                <a:rPr lang="en-GB" altLang="en-US" sz="1400" dirty="0">
                  <a:solidFill>
                    <a:schemeClr val="bg1"/>
                  </a:solidFill>
                </a:rPr>
                <a:t>to modify the noun</a:t>
              </a:r>
            </a:p>
          </p:txBody>
        </p:sp>
        <p:sp>
          <p:nvSpPr>
            <p:cNvPr id="31" name="Bent-Up Arrow 30">
              <a:extLst>
                <a:ext uri="{FF2B5EF4-FFF2-40B4-BE49-F238E27FC236}">
                  <a16:creationId xmlns:a16="http://schemas.microsoft.com/office/drawing/2014/main" id="{2103ECDD-8702-0B4E-AB5C-BD822493472E}"/>
                </a:ext>
              </a:extLst>
            </p:cNvPr>
            <p:cNvSpPr/>
            <p:nvPr/>
          </p:nvSpPr>
          <p:spPr>
            <a:xfrm rot="10800000">
              <a:off x="1723864" y="2688776"/>
              <a:ext cx="1853892" cy="298691"/>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2" name="Group 31">
            <a:extLst>
              <a:ext uri="{FF2B5EF4-FFF2-40B4-BE49-F238E27FC236}">
                <a16:creationId xmlns:a16="http://schemas.microsoft.com/office/drawing/2014/main" id="{AEC6057D-6FCC-B14F-B034-FB1DCFD75342}"/>
              </a:ext>
            </a:extLst>
          </p:cNvPr>
          <p:cNvGrpSpPr>
            <a:grpSpLocks/>
          </p:cNvGrpSpPr>
          <p:nvPr/>
        </p:nvGrpSpPr>
        <p:grpSpPr bwMode="auto">
          <a:xfrm>
            <a:off x="755650" y="4652963"/>
            <a:ext cx="2946400" cy="1074737"/>
            <a:chOff x="755650" y="2688776"/>
            <a:chExt cx="2945911" cy="1074338"/>
          </a:xfrm>
        </p:grpSpPr>
        <p:sp>
          <p:nvSpPr>
            <p:cNvPr id="33" name="Bent-Up Arrow 32">
              <a:extLst>
                <a:ext uri="{FF2B5EF4-FFF2-40B4-BE49-F238E27FC236}">
                  <a16:creationId xmlns:a16="http://schemas.microsoft.com/office/drawing/2014/main" id="{170850F8-3B94-094A-BD90-4C03534A0F76}"/>
                </a:ext>
              </a:extLst>
            </p:cNvPr>
            <p:cNvSpPr/>
            <p:nvPr/>
          </p:nvSpPr>
          <p:spPr>
            <a:xfrm rot="5400000">
              <a:off x="2518325" y="2579878"/>
              <a:ext cx="476073" cy="1890398"/>
            </a:xfrm>
            <a:prstGeom prst="bentUpArrow">
              <a:avLst>
                <a:gd name="adj1" fmla="val 13128"/>
                <a:gd name="adj2" fmla="val 21708"/>
                <a:gd name="adj3" fmla="val 37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1" name="Rectangle 33">
              <a:extLst>
                <a:ext uri="{FF2B5EF4-FFF2-40B4-BE49-F238E27FC236}">
                  <a16:creationId xmlns:a16="http://schemas.microsoft.com/office/drawing/2014/main" id="{96DCF56C-C83B-6B47-89F9-2B37EA8D03C2}"/>
                </a:ext>
              </a:extLst>
            </p:cNvPr>
            <p:cNvSpPr>
              <a:spLocks/>
            </p:cNvSpPr>
            <p:nvPr/>
          </p:nvSpPr>
          <p:spPr bwMode="auto">
            <a:xfrm>
              <a:off x="755650" y="2872677"/>
              <a:ext cx="2638181" cy="65798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sz="1400">
                  <a:solidFill>
                    <a:schemeClr val="bg1"/>
                  </a:solidFill>
                </a:rPr>
                <a:t>Add a prepositional phrase to give extra details</a:t>
              </a:r>
            </a:p>
          </p:txBody>
        </p:sp>
        <p:sp>
          <p:nvSpPr>
            <p:cNvPr id="35" name="Bent-Up Arrow 34">
              <a:extLst>
                <a:ext uri="{FF2B5EF4-FFF2-40B4-BE49-F238E27FC236}">
                  <a16:creationId xmlns:a16="http://schemas.microsoft.com/office/drawing/2014/main" id="{9D2E9C26-2C2B-E545-A9B8-A7F2A12FA137}"/>
                </a:ext>
              </a:extLst>
            </p:cNvPr>
            <p:cNvSpPr/>
            <p:nvPr/>
          </p:nvSpPr>
          <p:spPr>
            <a:xfrm rot="10800000">
              <a:off x="1723864" y="2688776"/>
              <a:ext cx="1853892" cy="298339"/>
            </a:xfrm>
            <a:prstGeom prst="bentUpArrow">
              <a:avLst>
                <a:gd name="adj1" fmla="val 20490"/>
                <a:gd name="adj2" fmla="val 35294"/>
                <a:gd name="adj3"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2299" name="Picture 2">
            <a:extLst>
              <a:ext uri="{FF2B5EF4-FFF2-40B4-BE49-F238E27FC236}">
                <a16:creationId xmlns:a16="http://schemas.microsoft.com/office/drawing/2014/main" id="{E2E12B24-1B32-7B4F-8901-E89C3AA74C9D}"/>
              </a:ext>
            </a:extLst>
          </p:cNvPr>
          <p:cNvPicPr>
            <a:picLocks noChangeAspect="1"/>
          </p:cNvPicPr>
          <p:nvPr/>
        </p:nvPicPr>
        <p:blipFill>
          <a:blip r:embed="rId2">
            <a:extLst>
              <a:ext uri="{28A0092B-C50C-407E-A947-70E740481C1C}">
                <a14:useLocalDpi xmlns:a14="http://schemas.microsoft.com/office/drawing/2010/main" val="0"/>
              </a:ext>
            </a:extLst>
          </a:blip>
          <a:srcRect r="-822"/>
          <a:stretch>
            <a:fillRect/>
          </a:stretch>
        </p:blipFill>
        <p:spPr bwMode="auto">
          <a:xfrm>
            <a:off x="939800" y="1216026"/>
            <a:ext cx="276225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83E926AF-54D0-F84A-9334-9B30EE85C475}"/>
              </a:ext>
            </a:extLst>
          </p:cNvPr>
          <p:cNvSpPr>
            <a:spLocks noGrp="1"/>
          </p:cNvSpPr>
          <p:nvPr>
            <p:ph type="title" idx="4294967295"/>
          </p:nvPr>
        </p:nvSpPr>
        <p:spPr>
          <a:xfrm>
            <a:off x="461963" y="520700"/>
            <a:ext cx="8220075" cy="993775"/>
          </a:xfrm>
        </p:spPr>
        <p:txBody>
          <a:bodyPr/>
          <a:lstStyle/>
          <a:p>
            <a:pPr eaLnBrk="1" hangingPunct="1"/>
            <a:r>
              <a:rPr lang="en-GB" altLang="en-US" sz="3600">
                <a:latin typeface="Twinkl" panose="02000000000000000000" pitchFamily="2" charset="77"/>
              </a:rPr>
              <a:t>The Triple-Decker Sandwich</a:t>
            </a:r>
          </a:p>
        </p:txBody>
      </p:sp>
      <p:sp>
        <p:nvSpPr>
          <p:cNvPr id="13315" name="Rectangle 4">
            <a:extLst>
              <a:ext uri="{FF2B5EF4-FFF2-40B4-BE49-F238E27FC236}">
                <a16:creationId xmlns:a16="http://schemas.microsoft.com/office/drawing/2014/main" id="{6679FC99-D29D-7643-984B-B147AAEB52A3}"/>
              </a:ext>
            </a:extLst>
          </p:cNvPr>
          <p:cNvSpPr>
            <a:spLocks noChangeArrowheads="1"/>
          </p:cNvSpPr>
          <p:nvPr/>
        </p:nvSpPr>
        <p:spPr bwMode="auto">
          <a:xfrm>
            <a:off x="755650" y="1514475"/>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Can you use the three things below to create an expanded noun phrase of your own?</a:t>
            </a:r>
          </a:p>
        </p:txBody>
      </p:sp>
      <p:sp>
        <p:nvSpPr>
          <p:cNvPr id="10" name="Rectangle 9">
            <a:extLst>
              <a:ext uri="{FF2B5EF4-FFF2-40B4-BE49-F238E27FC236}">
                <a16:creationId xmlns:a16="http://schemas.microsoft.com/office/drawing/2014/main" id="{E8F7F8E1-D1A9-7446-ABB5-13DA0DA9D3BC}"/>
              </a:ext>
            </a:extLst>
          </p:cNvPr>
          <p:cNvSpPr>
            <a:spLocks noChangeArrowheads="1"/>
          </p:cNvSpPr>
          <p:nvPr/>
        </p:nvSpPr>
        <p:spPr bwMode="auto">
          <a:xfrm>
            <a:off x="755650" y="5057775"/>
            <a:ext cx="7632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An example could be:</a:t>
            </a:r>
          </a:p>
          <a:p>
            <a:pPr algn="ctr" eaLnBrk="1" hangingPunct="1">
              <a:lnSpc>
                <a:spcPct val="100000"/>
              </a:lnSpc>
              <a:spcBef>
                <a:spcPct val="0"/>
              </a:spcBef>
              <a:spcAft>
                <a:spcPts val="600"/>
              </a:spcAft>
              <a:buFontTx/>
              <a:buNone/>
            </a:pPr>
            <a:r>
              <a:rPr lang="en-GB" altLang="en-US" i="1" dirty="0">
                <a:solidFill>
                  <a:schemeClr val="tx1"/>
                </a:solidFill>
              </a:rPr>
              <a:t>the delicious </a:t>
            </a:r>
            <a:r>
              <a:rPr lang="en-GB" altLang="en-US" b="1" i="1" dirty="0">
                <a:solidFill>
                  <a:srgbClr val="0070C0"/>
                </a:solidFill>
              </a:rPr>
              <a:t>picnic</a:t>
            </a:r>
            <a:r>
              <a:rPr lang="en-GB" altLang="en-US" b="1" i="1" dirty="0">
                <a:solidFill>
                  <a:srgbClr val="DE1E5A"/>
                </a:solidFill>
              </a:rPr>
              <a:t> </a:t>
            </a:r>
            <a:r>
              <a:rPr lang="en-GB" altLang="en-US" i="1" dirty="0">
                <a:solidFill>
                  <a:schemeClr val="tx1"/>
                </a:solidFill>
              </a:rPr>
              <a:t>at the </a:t>
            </a:r>
            <a:r>
              <a:rPr lang="en-GB" altLang="en-US" b="1" i="1" dirty="0">
                <a:solidFill>
                  <a:srgbClr val="0070C0"/>
                </a:solidFill>
              </a:rPr>
              <a:t>wooden table </a:t>
            </a:r>
            <a:r>
              <a:rPr lang="en-GB" altLang="en-US" i="1" dirty="0">
                <a:solidFill>
                  <a:schemeClr val="tx1"/>
                </a:solidFill>
              </a:rPr>
              <a:t>beneath a tall, shady tree</a:t>
            </a:r>
            <a:endParaRPr lang="en-GB" altLang="en-US" b="1" i="1" dirty="0">
              <a:solidFill>
                <a:srgbClr val="0070C0"/>
              </a:solidFill>
            </a:endParaRPr>
          </a:p>
          <a:p>
            <a:pPr algn="ctr" eaLnBrk="1" hangingPunct="1">
              <a:lnSpc>
                <a:spcPct val="100000"/>
              </a:lnSpc>
              <a:spcBef>
                <a:spcPct val="0"/>
              </a:spcBef>
              <a:spcAft>
                <a:spcPts val="600"/>
              </a:spcAft>
              <a:buFontTx/>
              <a:buNone/>
            </a:pPr>
            <a:r>
              <a:rPr lang="en-GB" altLang="en-US" dirty="0">
                <a:solidFill>
                  <a:schemeClr val="tx1"/>
                </a:solidFill>
              </a:rPr>
              <a:t>Did you think of any other examples?</a:t>
            </a:r>
          </a:p>
        </p:txBody>
      </p:sp>
      <p:sp>
        <p:nvSpPr>
          <p:cNvPr id="16" name="Rectangle 15">
            <a:extLst>
              <a:ext uri="{FF2B5EF4-FFF2-40B4-BE49-F238E27FC236}">
                <a16:creationId xmlns:a16="http://schemas.microsoft.com/office/drawing/2014/main" id="{FCD716EF-0DA4-BF40-A6DD-C1F67B9F7B0E}"/>
              </a:ext>
            </a:extLst>
          </p:cNvPr>
          <p:cNvSpPr>
            <a:spLocks/>
          </p:cNvSpPr>
          <p:nvPr/>
        </p:nvSpPr>
        <p:spPr>
          <a:xfrm>
            <a:off x="755650" y="2578100"/>
            <a:ext cx="2427288"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picnic</a:t>
            </a:r>
          </a:p>
        </p:txBody>
      </p:sp>
      <p:sp>
        <p:nvSpPr>
          <p:cNvPr id="17" name="Rectangle 16">
            <a:extLst>
              <a:ext uri="{FF2B5EF4-FFF2-40B4-BE49-F238E27FC236}">
                <a16:creationId xmlns:a16="http://schemas.microsoft.com/office/drawing/2014/main" id="{098D5482-7921-B945-A050-A11B8AC5CEDF}"/>
              </a:ext>
            </a:extLst>
          </p:cNvPr>
          <p:cNvSpPr>
            <a:spLocks/>
          </p:cNvSpPr>
          <p:nvPr/>
        </p:nvSpPr>
        <p:spPr>
          <a:xfrm>
            <a:off x="3359150" y="2578100"/>
            <a:ext cx="2425700"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wooden</a:t>
            </a:r>
          </a:p>
        </p:txBody>
      </p:sp>
      <p:sp>
        <p:nvSpPr>
          <p:cNvPr id="18" name="Rectangle 17">
            <a:extLst>
              <a:ext uri="{FF2B5EF4-FFF2-40B4-BE49-F238E27FC236}">
                <a16:creationId xmlns:a16="http://schemas.microsoft.com/office/drawing/2014/main" id="{E43A33E6-9FBF-E145-A87B-ADA988A22C3C}"/>
              </a:ext>
            </a:extLst>
          </p:cNvPr>
          <p:cNvSpPr>
            <a:spLocks/>
          </p:cNvSpPr>
          <p:nvPr/>
        </p:nvSpPr>
        <p:spPr>
          <a:xfrm>
            <a:off x="5961063" y="2578100"/>
            <a:ext cx="2427287"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table</a:t>
            </a:r>
          </a:p>
        </p:txBody>
      </p:sp>
      <p:pic>
        <p:nvPicPr>
          <p:cNvPr id="19" name="Picture 7">
            <a:extLst>
              <a:ext uri="{FF2B5EF4-FFF2-40B4-BE49-F238E27FC236}">
                <a16:creationId xmlns:a16="http://schemas.microsoft.com/office/drawing/2014/main" id="{5BFDC54E-8B3A-FA4D-96C0-59889A5322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475" y="2913063"/>
            <a:ext cx="21193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BFA05A42-D094-BC40-BA69-83FE85822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2913063"/>
            <a:ext cx="12477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id="{704FB159-1D90-974A-98A4-46D180904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3105150"/>
            <a:ext cx="21050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86DF4C33-0639-4D4F-ABE4-FFF73167515C}"/>
              </a:ext>
            </a:extLst>
          </p:cNvPr>
          <p:cNvSpPr>
            <a:spLocks noGrp="1"/>
          </p:cNvSpPr>
          <p:nvPr>
            <p:ph type="title" idx="4294967295"/>
          </p:nvPr>
        </p:nvSpPr>
        <p:spPr>
          <a:xfrm>
            <a:off x="461963" y="503238"/>
            <a:ext cx="8220075" cy="993775"/>
          </a:xfrm>
        </p:spPr>
        <p:txBody>
          <a:bodyPr/>
          <a:lstStyle/>
          <a:p>
            <a:pPr eaLnBrk="1" hangingPunct="1"/>
            <a:r>
              <a:rPr lang="en-GB" altLang="en-US" sz="3600">
                <a:latin typeface="Twinkl" panose="02000000000000000000" pitchFamily="2" charset="77"/>
              </a:rPr>
              <a:t>The Triple-Decker Sandwich</a:t>
            </a:r>
          </a:p>
        </p:txBody>
      </p:sp>
      <p:sp>
        <p:nvSpPr>
          <p:cNvPr id="14339" name="Rectangle 4">
            <a:extLst>
              <a:ext uri="{FF2B5EF4-FFF2-40B4-BE49-F238E27FC236}">
                <a16:creationId xmlns:a16="http://schemas.microsoft.com/office/drawing/2014/main" id="{F2C90792-15E0-344B-BECE-11F49784505D}"/>
              </a:ext>
            </a:extLst>
          </p:cNvPr>
          <p:cNvSpPr>
            <a:spLocks noChangeArrowheads="1"/>
          </p:cNvSpPr>
          <p:nvPr/>
        </p:nvSpPr>
        <p:spPr bwMode="auto">
          <a:xfrm>
            <a:off x="755650" y="138906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Below are three fantastic additions which could be used to make an expanded noun phrase. Can you use </a:t>
            </a:r>
            <a:r>
              <a:rPr lang="en-GB" altLang="en-US" b="1">
                <a:solidFill>
                  <a:schemeClr val="tx1"/>
                </a:solidFill>
              </a:rPr>
              <a:t>all</a:t>
            </a:r>
            <a:r>
              <a:rPr lang="en-GB" altLang="en-US">
                <a:solidFill>
                  <a:schemeClr val="tx1"/>
                </a:solidFill>
              </a:rPr>
              <a:t> three in one expanded noun phrase which still makes sense?</a:t>
            </a:r>
          </a:p>
        </p:txBody>
      </p:sp>
      <p:sp>
        <p:nvSpPr>
          <p:cNvPr id="4" name="Rectangle 3">
            <a:extLst>
              <a:ext uri="{FF2B5EF4-FFF2-40B4-BE49-F238E27FC236}">
                <a16:creationId xmlns:a16="http://schemas.microsoft.com/office/drawing/2014/main" id="{B61A61BB-9AC5-6B4A-8DE5-F1B671546BCC}"/>
              </a:ext>
            </a:extLst>
          </p:cNvPr>
          <p:cNvSpPr>
            <a:spLocks/>
          </p:cNvSpPr>
          <p:nvPr/>
        </p:nvSpPr>
        <p:spPr>
          <a:xfrm>
            <a:off x="755650" y="2578100"/>
            <a:ext cx="2427288"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rain</a:t>
            </a:r>
          </a:p>
        </p:txBody>
      </p:sp>
      <p:sp>
        <p:nvSpPr>
          <p:cNvPr id="6" name="Rectangle 5">
            <a:extLst>
              <a:ext uri="{FF2B5EF4-FFF2-40B4-BE49-F238E27FC236}">
                <a16:creationId xmlns:a16="http://schemas.microsoft.com/office/drawing/2014/main" id="{85F65573-78A7-2644-9D00-F982498C048D}"/>
              </a:ext>
            </a:extLst>
          </p:cNvPr>
          <p:cNvSpPr>
            <a:spLocks/>
          </p:cNvSpPr>
          <p:nvPr/>
        </p:nvSpPr>
        <p:spPr>
          <a:xfrm>
            <a:off x="3359150" y="2578100"/>
            <a:ext cx="2425700"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traffic lights</a:t>
            </a:r>
          </a:p>
        </p:txBody>
      </p:sp>
      <p:sp>
        <p:nvSpPr>
          <p:cNvPr id="7" name="Rectangle 6">
            <a:extLst>
              <a:ext uri="{FF2B5EF4-FFF2-40B4-BE49-F238E27FC236}">
                <a16:creationId xmlns:a16="http://schemas.microsoft.com/office/drawing/2014/main" id="{914C115D-A436-A74D-B2D3-7AF64CD06C3B}"/>
              </a:ext>
            </a:extLst>
          </p:cNvPr>
          <p:cNvSpPr>
            <a:spLocks/>
          </p:cNvSpPr>
          <p:nvPr/>
        </p:nvSpPr>
        <p:spPr>
          <a:xfrm>
            <a:off x="5961063" y="2578100"/>
            <a:ext cx="2427287" cy="225583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bus</a:t>
            </a:r>
          </a:p>
        </p:txBody>
      </p:sp>
      <p:sp>
        <p:nvSpPr>
          <p:cNvPr id="10" name="Rectangle 9">
            <a:extLst>
              <a:ext uri="{FF2B5EF4-FFF2-40B4-BE49-F238E27FC236}">
                <a16:creationId xmlns:a16="http://schemas.microsoft.com/office/drawing/2014/main" id="{E7B0DC80-8333-8641-8690-56FEEBCB814B}"/>
              </a:ext>
            </a:extLst>
          </p:cNvPr>
          <p:cNvSpPr>
            <a:spLocks noChangeArrowheads="1"/>
          </p:cNvSpPr>
          <p:nvPr/>
        </p:nvSpPr>
        <p:spPr bwMode="auto">
          <a:xfrm>
            <a:off x="755650" y="4948238"/>
            <a:ext cx="76327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An example could be:</a:t>
            </a:r>
          </a:p>
          <a:p>
            <a:pPr algn="ctr" eaLnBrk="1" hangingPunct="1">
              <a:lnSpc>
                <a:spcPct val="100000"/>
              </a:lnSpc>
              <a:spcBef>
                <a:spcPct val="0"/>
              </a:spcBef>
              <a:spcAft>
                <a:spcPts val="600"/>
              </a:spcAft>
              <a:buFontTx/>
              <a:buNone/>
            </a:pPr>
            <a:r>
              <a:rPr lang="en-GB" altLang="en-US" i="1" dirty="0">
                <a:solidFill>
                  <a:schemeClr val="tx1"/>
                </a:solidFill>
              </a:rPr>
              <a:t>the large, impressive </a:t>
            </a:r>
            <a:r>
              <a:rPr lang="en-GB" altLang="en-US" b="1" i="1" dirty="0">
                <a:solidFill>
                  <a:srgbClr val="0070C0"/>
                </a:solidFill>
              </a:rPr>
              <a:t>bus</a:t>
            </a:r>
            <a:r>
              <a:rPr lang="en-GB" altLang="en-US" i="1" dirty="0">
                <a:solidFill>
                  <a:srgbClr val="DE1E5A"/>
                </a:solidFill>
              </a:rPr>
              <a:t> </a:t>
            </a:r>
            <a:r>
              <a:rPr lang="en-GB" altLang="en-US" i="1" dirty="0">
                <a:solidFill>
                  <a:schemeClr val="tx1"/>
                </a:solidFill>
              </a:rPr>
              <a:t>at the </a:t>
            </a:r>
            <a:r>
              <a:rPr lang="en-GB" altLang="en-US" b="1" i="1" dirty="0">
                <a:solidFill>
                  <a:srgbClr val="0070C0"/>
                </a:solidFill>
              </a:rPr>
              <a:t>traffic lights</a:t>
            </a:r>
            <a:r>
              <a:rPr lang="en-GB" altLang="en-US" i="1" dirty="0">
                <a:solidFill>
                  <a:srgbClr val="DE1E5A"/>
                </a:solidFill>
              </a:rPr>
              <a:t> </a:t>
            </a:r>
            <a:r>
              <a:rPr lang="en-GB" altLang="en-US" i="1" dirty="0">
                <a:solidFill>
                  <a:schemeClr val="tx1"/>
                </a:solidFill>
              </a:rPr>
              <a:t>in the </a:t>
            </a:r>
            <a:r>
              <a:rPr lang="en-GB" altLang="en-US" b="1" i="1" dirty="0">
                <a:solidFill>
                  <a:srgbClr val="0070C0"/>
                </a:solidFill>
              </a:rPr>
              <a:t>rain</a:t>
            </a:r>
          </a:p>
          <a:p>
            <a:pPr algn="ctr" eaLnBrk="1" hangingPunct="1">
              <a:lnSpc>
                <a:spcPct val="100000"/>
              </a:lnSpc>
              <a:spcBef>
                <a:spcPct val="0"/>
              </a:spcBef>
              <a:spcAft>
                <a:spcPts val="600"/>
              </a:spcAft>
              <a:buFontTx/>
              <a:buNone/>
            </a:pPr>
            <a:r>
              <a:rPr lang="en-GB" altLang="en-US" dirty="0">
                <a:solidFill>
                  <a:schemeClr val="tx1"/>
                </a:solidFill>
              </a:rPr>
              <a:t>Did you think of any other examples?</a:t>
            </a:r>
          </a:p>
        </p:txBody>
      </p:sp>
      <p:pic>
        <p:nvPicPr>
          <p:cNvPr id="15368" name="Picture 1">
            <a:extLst>
              <a:ext uri="{FF2B5EF4-FFF2-40B4-BE49-F238E27FC236}">
                <a16:creationId xmlns:a16="http://schemas.microsoft.com/office/drawing/2014/main" id="{19870EC9-A6AD-354F-BF36-76F8DC0AD3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100" y="2781300"/>
            <a:ext cx="20843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a:extLst>
              <a:ext uri="{FF2B5EF4-FFF2-40B4-BE49-F238E27FC236}">
                <a16:creationId xmlns:a16="http://schemas.microsoft.com/office/drawing/2014/main" id="{1E50A631-3A8E-2144-BFDB-D1167C5DB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2755900"/>
            <a:ext cx="663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a:extLst>
              <a:ext uri="{FF2B5EF4-FFF2-40B4-BE49-F238E27FC236}">
                <a16:creationId xmlns:a16="http://schemas.microsoft.com/office/drawing/2014/main" id="{053A32B0-1510-0745-BD77-4F761960E3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3173413"/>
            <a:ext cx="21224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500"/>
                                        <p:tgtEl>
                                          <p:spTgt spid="153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fade">
                                      <p:cBhvr>
                                        <p:cTn id="15" dur="500"/>
                                        <p:tgtEl>
                                          <p:spTgt spid="153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fade">
                                      <p:cBhvr>
                                        <p:cTn id="23" dur="500"/>
                                        <p:tgtEl>
                                          <p:spTgt spid="153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C90FBA72-5BB6-3440-A1A8-4B511B97D886}"/>
              </a:ext>
            </a:extLst>
          </p:cNvPr>
          <p:cNvSpPr>
            <a:spLocks noGrp="1"/>
          </p:cNvSpPr>
          <p:nvPr>
            <p:ph type="title" idx="4294967295"/>
          </p:nvPr>
        </p:nvSpPr>
        <p:spPr>
          <a:xfrm>
            <a:off x="461963" y="520700"/>
            <a:ext cx="8220075" cy="993775"/>
          </a:xfrm>
        </p:spPr>
        <p:txBody>
          <a:bodyPr/>
          <a:lstStyle/>
          <a:p>
            <a:pPr eaLnBrk="1" hangingPunct="1"/>
            <a:r>
              <a:rPr lang="en-GB" altLang="en-US" sz="3600">
                <a:latin typeface="Twinkl" panose="02000000000000000000" pitchFamily="2" charset="77"/>
              </a:rPr>
              <a:t>How Could We Expand It?</a:t>
            </a:r>
          </a:p>
        </p:txBody>
      </p:sp>
      <p:sp>
        <p:nvSpPr>
          <p:cNvPr id="15363" name="Rectangle 4">
            <a:extLst>
              <a:ext uri="{FF2B5EF4-FFF2-40B4-BE49-F238E27FC236}">
                <a16:creationId xmlns:a16="http://schemas.microsoft.com/office/drawing/2014/main" id="{AA7B7CEA-63D8-9340-AB04-F30DADF46FF1}"/>
              </a:ext>
            </a:extLst>
          </p:cNvPr>
          <p:cNvSpPr>
            <a:spLocks noChangeArrowheads="1"/>
          </p:cNvSpPr>
          <p:nvPr/>
        </p:nvSpPr>
        <p:spPr bwMode="auto">
          <a:xfrm>
            <a:off x="755650" y="15144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buFontTx/>
              <a:buNone/>
            </a:pPr>
            <a:r>
              <a:rPr lang="en-GB" altLang="en-US">
                <a:solidFill>
                  <a:schemeClr val="tx1"/>
                </a:solidFill>
              </a:rPr>
              <a:t>To expand a noun phrase, you can use nouns and adjectives to modify the original noun and prepositional phrases to add extra detail. List some ideas of how you may be able to expand this noun phrase:</a:t>
            </a:r>
          </a:p>
        </p:txBody>
      </p:sp>
      <p:sp>
        <p:nvSpPr>
          <p:cNvPr id="6" name="Rectangle 5">
            <a:extLst>
              <a:ext uri="{FF2B5EF4-FFF2-40B4-BE49-F238E27FC236}">
                <a16:creationId xmlns:a16="http://schemas.microsoft.com/office/drawing/2014/main" id="{910B8CD2-2B37-2343-8A3F-5849B00B559D}"/>
              </a:ext>
            </a:extLst>
          </p:cNvPr>
          <p:cNvSpPr>
            <a:spLocks/>
          </p:cNvSpPr>
          <p:nvPr/>
        </p:nvSpPr>
        <p:spPr>
          <a:xfrm>
            <a:off x="755650" y="2578100"/>
            <a:ext cx="7632700" cy="2935288"/>
          </a:xfrm>
          <a:prstGeom prst="rect">
            <a:avLst/>
          </a:prstGeom>
          <a:solidFill>
            <a:srgbClr val="92D050"/>
          </a:solidFill>
        </p:spPr>
        <p:txBody>
          <a:bodyPr lIns="108000" tIns="108000" rIns="108000" bIns="108000" anchor="b"/>
          <a:lstStyle/>
          <a:p>
            <a:pPr algn="ctr" eaLnBrk="1" fontAlgn="auto" hangingPunct="1">
              <a:spcBef>
                <a:spcPts val="0"/>
              </a:spcBef>
              <a:spcAft>
                <a:spcPts val="0"/>
              </a:spcAft>
              <a:defRPr/>
            </a:pPr>
            <a:r>
              <a:rPr lang="en-GB" dirty="0">
                <a:latin typeface="+mn-lt"/>
              </a:rPr>
              <a:t>the bear</a:t>
            </a:r>
          </a:p>
        </p:txBody>
      </p:sp>
      <p:sp>
        <p:nvSpPr>
          <p:cNvPr id="10" name="Rectangle 9">
            <a:extLst>
              <a:ext uri="{FF2B5EF4-FFF2-40B4-BE49-F238E27FC236}">
                <a16:creationId xmlns:a16="http://schemas.microsoft.com/office/drawing/2014/main" id="{50A92E3B-D7D7-344F-8147-107B9C22B28D}"/>
              </a:ext>
            </a:extLst>
          </p:cNvPr>
          <p:cNvSpPr>
            <a:spLocks noChangeArrowheads="1"/>
          </p:cNvSpPr>
          <p:nvPr/>
        </p:nvSpPr>
        <p:spPr bwMode="auto">
          <a:xfrm>
            <a:off x="755650" y="56705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77"/>
                <a:ea typeface="Sassoon Infant Rg" panose="02000503030000020003" pitchFamily="2" charset="0"/>
                <a:cs typeface="Sassoon Infant Rg" panose="02000503030000020003" pitchFamily="2" charset="0"/>
              </a:defRPr>
            </a:lvl9pPr>
          </a:lstStyle>
          <a:p>
            <a:pPr algn="ctr" eaLnBrk="1" hangingPunct="1">
              <a:lnSpc>
                <a:spcPct val="100000"/>
              </a:lnSpc>
              <a:spcBef>
                <a:spcPct val="0"/>
              </a:spcBef>
              <a:spcAft>
                <a:spcPts val="600"/>
              </a:spcAft>
              <a:buFontTx/>
              <a:buNone/>
            </a:pPr>
            <a:r>
              <a:rPr lang="en-GB" altLang="en-US">
                <a:solidFill>
                  <a:schemeClr val="tx1"/>
                </a:solidFill>
              </a:rPr>
              <a:t>Write down as many expanded noun phrases as you can think of. </a:t>
            </a:r>
          </a:p>
        </p:txBody>
      </p:sp>
      <p:pic>
        <p:nvPicPr>
          <p:cNvPr id="2" name="Picture 1">
            <a:extLst>
              <a:ext uri="{FF2B5EF4-FFF2-40B4-BE49-F238E27FC236}">
                <a16:creationId xmlns:a16="http://schemas.microsoft.com/office/drawing/2014/main" id="{E0FCCDA9-56A1-1F4D-B13A-CF84D69D81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530179" y="2785241"/>
            <a:ext cx="2083642" cy="220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TotalTime>
  <Words>765</Words>
  <Application>Microsoft Office PowerPoint</Application>
  <PresentationFormat>On-screen Show (4:3)</PresentationFormat>
  <Paragraphs>107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What Is an Expanded Noun Phrase?</vt:lpstr>
      <vt:lpstr>What Is an Expanded Noun Phrase?</vt:lpstr>
      <vt:lpstr>What Is an Expanded Noun Phrase?</vt:lpstr>
      <vt:lpstr>What Is an Expanded Noun Phrase?</vt:lpstr>
      <vt:lpstr>What Is an Expanded Noun Phrase?</vt:lpstr>
      <vt:lpstr>The Triple-Decker Sandwich</vt:lpstr>
      <vt:lpstr>The Triple-Decker Sandwich</vt:lpstr>
      <vt:lpstr>How Could We Expand It?</vt:lpstr>
      <vt:lpstr>How Could We Expand It?</vt:lpstr>
      <vt:lpstr>They Have Been Matched!</vt:lpstr>
      <vt:lpstr>Expand That Noun Phrase!</vt:lpstr>
      <vt:lpstr>Expand That Noun Phrase!</vt:lpstr>
      <vt:lpstr>Expand That Noun Phrase!</vt:lpstr>
      <vt:lpstr>Beetle Drive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Ashton Leung</dc:creator>
  <cp:lastModifiedBy>Katy Gaunt</cp:lastModifiedBy>
  <cp:revision>130</cp:revision>
  <dcterms:created xsi:type="dcterms:W3CDTF">2017-08-10T09:05:55Z</dcterms:created>
  <dcterms:modified xsi:type="dcterms:W3CDTF">2024-05-19T09:01:25Z</dcterms:modified>
</cp:coreProperties>
</file>