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68" r:id="rId4"/>
    <p:sldId id="269" r:id="rId5"/>
    <p:sldId id="280" r:id="rId6"/>
    <p:sldId id="270" r:id="rId7"/>
    <p:sldId id="271" r:id="rId8"/>
    <p:sldId id="272" r:id="rId9"/>
    <p:sldId id="273" r:id="rId10"/>
    <p:sldId id="274" r:id="rId11"/>
    <p:sldId id="275" r:id="rId12"/>
    <p:sldId id="276" r:id="rId13"/>
    <p:sldId id="277" r:id="rId14"/>
    <p:sldId id="279" r:id="rId15"/>
    <p:sldId id="278" r:id="rId16"/>
    <p:sldId id="267"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Twinkl" panose="020B060402020202020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BC0105"/>
    <a:srgbClr val="FFFFFF"/>
    <a:srgbClr val="18A0DB"/>
    <a:srgbClr val="4DB1E3"/>
    <a:srgbClr val="80C1EB"/>
    <a:srgbClr val="ACDDFC"/>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4" autoAdjust="0"/>
    <p:restoredTop sz="94660"/>
  </p:normalViewPr>
  <p:slideViewPr>
    <p:cSldViewPr snapToGrid="0" showGuides="1">
      <p:cViewPr varScale="1">
        <p:scale>
          <a:sx n="110" d="100"/>
          <a:sy n="110" d="100"/>
        </p:scale>
        <p:origin x="1392"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25/09/2023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25/09/2023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954107"/>
          </a:xfrm>
          <a:prstGeom prst="rect">
            <a:avLst/>
          </a:prstGeom>
        </p:spPr>
        <p:txBody>
          <a:bodyPr wrap="square">
            <a:spAutoFit/>
          </a:bodyPr>
          <a:lstStyle/>
          <a:p>
            <a:pPr algn="ctr"/>
            <a:r>
              <a:rPr lang="en-US" sz="2800" b="1" dirty="0"/>
              <a:t>use time conjunctions and adverbials, e.g. ‘after that, ‘before lunch’, ‘until sunset’.</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4616481"/>
            <a:ext cx="7632699" cy="1200329"/>
          </a:xfrm>
          <a:prstGeom prst="rect">
            <a:avLst/>
          </a:prstGeom>
        </p:spPr>
        <p:txBody>
          <a:bodyPr wrap="square">
            <a:spAutoFit/>
          </a:bodyPr>
          <a:lstStyle/>
          <a:p>
            <a:r>
              <a:rPr lang="en-GB" dirty="0"/>
              <a:t>Later, we will organise a lavish funeral for father that will last for days, with plenty of music as he would have wanted.</a:t>
            </a:r>
          </a:p>
          <a:p>
            <a:r>
              <a:rPr lang="en-GB" dirty="0"/>
              <a:t>After hearing the news of my father’s death, I overheard the members of the court discussing what is to happen.</a:t>
            </a:r>
          </a:p>
        </p:txBody>
      </p:sp>
      <p:sp>
        <p:nvSpPr>
          <p:cNvPr id="4" name="Rectangle 3">
            <a:extLst>
              <a:ext uri="{FF2B5EF4-FFF2-40B4-BE49-F238E27FC236}">
                <a16:creationId xmlns:a16="http://schemas.microsoft.com/office/drawing/2014/main" id="{E03DE49A-0AD4-4962-8D0D-B50A6E0CE979}"/>
              </a:ext>
            </a:extLst>
          </p:cNvPr>
          <p:cNvSpPr/>
          <p:nvPr/>
        </p:nvSpPr>
        <p:spPr>
          <a:xfrm>
            <a:off x="755650" y="2358393"/>
            <a:ext cx="7632698" cy="2031325"/>
          </a:xfrm>
          <a:prstGeom prst="rect">
            <a:avLst/>
          </a:prstGeom>
        </p:spPr>
        <p:txBody>
          <a:bodyPr wrap="square">
            <a:spAutoFit/>
          </a:bodyPr>
          <a:lstStyle/>
          <a:p>
            <a:pPr marL="285750" indent="-285750">
              <a:buFont typeface="Arial" panose="020B0604020202020204" pitchFamily="34" charset="0"/>
              <a:buChar char="•"/>
            </a:pPr>
            <a:r>
              <a:rPr lang="en-US" dirty="0"/>
              <a:t>A diary is usually describing lots of events. To make sense of when these events happened, it is helpful to include time conjunctions and adverbials.</a:t>
            </a:r>
          </a:p>
          <a:p>
            <a:pPr marL="285750" indent="-285750">
              <a:buFont typeface="Arial" panose="020B0604020202020204" pitchFamily="34" charset="0"/>
              <a:buChar char="•"/>
            </a:pPr>
            <a:r>
              <a:rPr lang="en-US" dirty="0"/>
              <a:t>If we just use one word such as ‘then’ to link the events in our diary it can get very boring!</a:t>
            </a:r>
          </a:p>
          <a:p>
            <a:pPr marL="285750" indent="-285750">
              <a:buFont typeface="Arial" panose="020B0604020202020204" pitchFamily="34" charset="0"/>
              <a:buChar char="•"/>
            </a:pPr>
            <a:r>
              <a:rPr lang="en-US" dirty="0"/>
              <a:t>Look at the example below. Can you identify the time conjunctions and adverbials that have been used?</a:t>
            </a:r>
            <a:endParaRPr lang="en-GB" dirty="0"/>
          </a:p>
        </p:txBody>
      </p:sp>
      <p:sp>
        <p:nvSpPr>
          <p:cNvPr id="6" name="Rectangle 5">
            <a:extLst>
              <a:ext uri="{FF2B5EF4-FFF2-40B4-BE49-F238E27FC236}">
                <a16:creationId xmlns:a16="http://schemas.microsoft.com/office/drawing/2014/main" id="{C262FC9C-9E1D-48D4-A4AA-61B5FD5C9E7D}"/>
              </a:ext>
            </a:extLst>
          </p:cNvPr>
          <p:cNvSpPr/>
          <p:nvPr/>
        </p:nvSpPr>
        <p:spPr>
          <a:xfrm>
            <a:off x="740409" y="4616481"/>
            <a:ext cx="7632699" cy="1200329"/>
          </a:xfrm>
          <a:prstGeom prst="rect">
            <a:avLst/>
          </a:prstGeom>
        </p:spPr>
        <p:txBody>
          <a:bodyPr wrap="square">
            <a:spAutoFit/>
          </a:bodyPr>
          <a:lstStyle/>
          <a:p>
            <a:r>
              <a:rPr lang="en-GB" b="1" dirty="0"/>
              <a:t>Later</a:t>
            </a:r>
            <a:r>
              <a:rPr lang="en-GB" dirty="0"/>
              <a:t>,</a:t>
            </a:r>
            <a:r>
              <a:rPr lang="en-GB" b="1" dirty="0"/>
              <a:t> </a:t>
            </a:r>
            <a:r>
              <a:rPr lang="en-GB" dirty="0"/>
              <a:t>we will organise a lavish funeral for father that will last for days, with plenty of music as he would have wanted.</a:t>
            </a:r>
          </a:p>
          <a:p>
            <a:r>
              <a:rPr lang="en-GB" b="1" dirty="0"/>
              <a:t>After hearing the news of my father’s death</a:t>
            </a:r>
            <a:r>
              <a:rPr lang="en-GB" dirty="0"/>
              <a:t>, I overheard the members of the court discussing what is to happen.</a:t>
            </a:r>
          </a:p>
        </p:txBody>
      </p:sp>
    </p:spTree>
    <p:extLst>
      <p:ext uri="{BB962C8B-B14F-4D97-AF65-F5344CB8AC3E}">
        <p14:creationId xmlns:p14="http://schemas.microsoft.com/office/powerpoint/2010/main" val="8403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E87420-91C3-4DBA-B7B1-051B447E161E}"/>
              </a:ext>
            </a:extLst>
          </p:cNvPr>
          <p:cNvSpPr/>
          <p:nvPr/>
        </p:nvSpPr>
        <p:spPr>
          <a:xfrm>
            <a:off x="755651" y="1477314"/>
            <a:ext cx="7632699" cy="3416320"/>
          </a:xfrm>
          <a:prstGeom prst="rect">
            <a:avLst/>
          </a:prstGeom>
        </p:spPr>
        <p:txBody>
          <a:bodyPr wrap="square">
            <a:spAutoFit/>
          </a:bodyPr>
          <a:lstStyle/>
          <a:p>
            <a:r>
              <a:rPr lang="en-GB" dirty="0"/>
              <a:t>Which features can you see in the following example?</a:t>
            </a:r>
          </a:p>
          <a:p>
            <a:endParaRPr lang="en-GB" dirty="0"/>
          </a:p>
          <a:p>
            <a:r>
              <a:rPr lang="en-GB" dirty="0"/>
              <a:t>Dear Diary,					Mon 31</a:t>
            </a:r>
            <a:r>
              <a:rPr lang="en-GB" baseline="30000" dirty="0"/>
              <a:t>st</a:t>
            </a:r>
            <a:r>
              <a:rPr lang="en-GB" dirty="0"/>
              <a:t> October</a:t>
            </a:r>
          </a:p>
          <a:p>
            <a:endParaRPr lang="en-GB" dirty="0"/>
          </a:p>
          <a:p>
            <a:r>
              <a:rPr lang="en-GB" dirty="0"/>
              <a:t>Yesterday started as usual but changed very suddenly. As soon as I entered the kitchen, I knew something was wrong. </a:t>
            </a:r>
          </a:p>
          <a:p>
            <a:endParaRPr lang="en-GB" dirty="0"/>
          </a:p>
          <a:p>
            <a:endParaRPr lang="en-GB" dirty="0"/>
          </a:p>
          <a:p>
            <a:r>
              <a:rPr lang="en-GB" dirty="0"/>
              <a:t>My witch was nowhere to be seen. My food was not in the bowl and the door was wide open. I began to feel anxious as I noticed the broom and wand were missing…</a:t>
            </a:r>
          </a:p>
          <a:p>
            <a:endParaRPr lang="en-GB" dirty="0"/>
          </a:p>
        </p:txBody>
      </p:sp>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4" name="Rectangle 3">
            <a:extLst>
              <a:ext uri="{FF2B5EF4-FFF2-40B4-BE49-F238E27FC236}">
                <a16:creationId xmlns:a16="http://schemas.microsoft.com/office/drawing/2014/main" id="{20DB3664-3B13-4B9E-8205-96755B3ACABF}"/>
              </a:ext>
            </a:extLst>
          </p:cNvPr>
          <p:cNvSpPr/>
          <p:nvPr/>
        </p:nvSpPr>
        <p:spPr>
          <a:xfrm>
            <a:off x="747658" y="1473201"/>
            <a:ext cx="7632699" cy="3139321"/>
          </a:xfrm>
          <a:prstGeom prst="rect">
            <a:avLst/>
          </a:prstGeom>
        </p:spPr>
        <p:txBody>
          <a:bodyPr wrap="square">
            <a:spAutoFit/>
          </a:bodyPr>
          <a:lstStyle/>
          <a:p>
            <a:endParaRPr lang="en-GB" dirty="0"/>
          </a:p>
          <a:p>
            <a:endParaRPr lang="en-GB" dirty="0"/>
          </a:p>
          <a:p>
            <a:r>
              <a:rPr lang="en-GB" dirty="0"/>
              <a:t>Dear Diary,					</a:t>
            </a:r>
            <a:r>
              <a:rPr lang="en-GB" b="1" dirty="0">
                <a:solidFill>
                  <a:srgbClr val="92D050"/>
                </a:solidFill>
              </a:rPr>
              <a:t>Mon 31</a:t>
            </a:r>
            <a:r>
              <a:rPr lang="en-GB" b="1" baseline="30000" dirty="0">
                <a:solidFill>
                  <a:srgbClr val="92D050"/>
                </a:solidFill>
              </a:rPr>
              <a:t>st</a:t>
            </a:r>
            <a:r>
              <a:rPr lang="en-GB" b="1" dirty="0">
                <a:solidFill>
                  <a:srgbClr val="92D050"/>
                </a:solidFill>
              </a:rPr>
              <a:t> October</a:t>
            </a:r>
          </a:p>
          <a:p>
            <a:endParaRPr lang="en-GB" dirty="0"/>
          </a:p>
          <a:p>
            <a:r>
              <a:rPr lang="en-GB" b="1" dirty="0">
                <a:solidFill>
                  <a:schemeClr val="accent5"/>
                </a:solidFill>
              </a:rPr>
              <a:t>Yesterday</a:t>
            </a:r>
            <a:r>
              <a:rPr lang="en-GB" b="1" dirty="0"/>
              <a:t> </a:t>
            </a:r>
            <a:r>
              <a:rPr lang="en-GB" b="1" dirty="0">
                <a:solidFill>
                  <a:schemeClr val="accent6"/>
                </a:solidFill>
              </a:rPr>
              <a:t>started</a:t>
            </a:r>
            <a:r>
              <a:rPr lang="en-GB" b="1" dirty="0"/>
              <a:t> </a:t>
            </a:r>
            <a:r>
              <a:rPr lang="en-GB" dirty="0"/>
              <a:t>as usual but </a:t>
            </a:r>
            <a:r>
              <a:rPr lang="en-GB" b="1" dirty="0">
                <a:solidFill>
                  <a:schemeClr val="accent6"/>
                </a:solidFill>
              </a:rPr>
              <a:t>changed</a:t>
            </a:r>
            <a:r>
              <a:rPr lang="en-GB" dirty="0"/>
              <a:t> very suddenly. </a:t>
            </a:r>
            <a:r>
              <a:rPr lang="en-GB" b="1" dirty="0">
                <a:solidFill>
                  <a:srgbClr val="00B0F0"/>
                </a:solidFill>
              </a:rPr>
              <a:t>As soon as </a:t>
            </a:r>
            <a:r>
              <a:rPr lang="en-GB" dirty="0"/>
              <a:t>I </a:t>
            </a:r>
            <a:r>
              <a:rPr lang="en-GB" b="1" dirty="0">
                <a:solidFill>
                  <a:schemeClr val="accent6"/>
                </a:solidFill>
              </a:rPr>
              <a:t>entered</a:t>
            </a:r>
            <a:r>
              <a:rPr lang="en-GB" dirty="0"/>
              <a:t> the kitchen, I </a:t>
            </a:r>
            <a:r>
              <a:rPr lang="en-GB" b="1" dirty="0">
                <a:solidFill>
                  <a:schemeClr val="accent6"/>
                </a:solidFill>
              </a:rPr>
              <a:t>knew</a:t>
            </a:r>
            <a:r>
              <a:rPr lang="en-GB" dirty="0"/>
              <a:t> something was wrong. </a:t>
            </a:r>
          </a:p>
          <a:p>
            <a:endParaRPr lang="en-GB" dirty="0"/>
          </a:p>
          <a:p>
            <a:endParaRPr lang="en-GB" dirty="0"/>
          </a:p>
          <a:p>
            <a:r>
              <a:rPr lang="en-GB" dirty="0"/>
              <a:t>My </a:t>
            </a:r>
            <a:r>
              <a:rPr lang="en-GB" b="1" dirty="0">
                <a:solidFill>
                  <a:schemeClr val="accent6"/>
                </a:solidFill>
              </a:rPr>
              <a:t>witch</a:t>
            </a:r>
            <a:r>
              <a:rPr lang="en-GB" dirty="0"/>
              <a:t> was nowhere to be seen. My food </a:t>
            </a:r>
            <a:r>
              <a:rPr lang="en-GB" b="1" dirty="0">
                <a:solidFill>
                  <a:schemeClr val="accent6"/>
                </a:solidFill>
              </a:rPr>
              <a:t>was</a:t>
            </a:r>
            <a:r>
              <a:rPr lang="en-GB" dirty="0"/>
              <a:t> not in the bowl and the door </a:t>
            </a:r>
            <a:r>
              <a:rPr lang="en-GB" b="1" dirty="0">
                <a:solidFill>
                  <a:schemeClr val="accent6"/>
                </a:solidFill>
              </a:rPr>
              <a:t>was</a:t>
            </a:r>
            <a:r>
              <a:rPr lang="en-GB" dirty="0"/>
              <a:t> wide open. I </a:t>
            </a:r>
            <a:r>
              <a:rPr lang="en-GB" b="1" dirty="0">
                <a:solidFill>
                  <a:schemeClr val="accent6"/>
                </a:solidFill>
              </a:rPr>
              <a:t>began</a:t>
            </a:r>
            <a:r>
              <a:rPr lang="en-GB" dirty="0"/>
              <a:t> to </a:t>
            </a:r>
            <a:r>
              <a:rPr lang="en-GB" b="1" dirty="0">
                <a:solidFill>
                  <a:srgbClr val="DE1E5A"/>
                </a:solidFill>
              </a:rPr>
              <a:t>feel anxious </a:t>
            </a:r>
            <a:r>
              <a:rPr lang="en-GB" dirty="0"/>
              <a:t>as I </a:t>
            </a:r>
            <a:r>
              <a:rPr lang="en-GB" b="1" dirty="0">
                <a:solidFill>
                  <a:schemeClr val="accent6"/>
                </a:solidFill>
              </a:rPr>
              <a:t>noticed</a:t>
            </a:r>
            <a:r>
              <a:rPr lang="en-GB" dirty="0"/>
              <a:t> the broom and wand </a:t>
            </a:r>
            <a:r>
              <a:rPr lang="en-GB" b="1" dirty="0">
                <a:solidFill>
                  <a:schemeClr val="accent6"/>
                </a:solidFill>
              </a:rPr>
              <a:t>were</a:t>
            </a:r>
            <a:r>
              <a:rPr lang="en-GB" dirty="0"/>
              <a:t> missing…</a:t>
            </a:r>
          </a:p>
        </p:txBody>
      </p:sp>
      <p:sp>
        <p:nvSpPr>
          <p:cNvPr id="2" name="Oval 1">
            <a:extLst>
              <a:ext uri="{FF2B5EF4-FFF2-40B4-BE49-F238E27FC236}">
                <a16:creationId xmlns:a16="http://schemas.microsoft.com/office/drawing/2014/main" id="{98F724C8-70D0-4CCD-9CCB-BA7FC51D1BC1}"/>
              </a:ext>
            </a:extLst>
          </p:cNvPr>
          <p:cNvSpPr/>
          <p:nvPr/>
        </p:nvSpPr>
        <p:spPr>
          <a:xfrm>
            <a:off x="2843868" y="2885813"/>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CEAC86D-57F3-4463-B0B0-EB60A4EF2F69}"/>
              </a:ext>
            </a:extLst>
          </p:cNvPr>
          <p:cNvSpPr/>
          <p:nvPr/>
        </p:nvSpPr>
        <p:spPr>
          <a:xfrm>
            <a:off x="7617203" y="3156649"/>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740E478-AEAB-419C-BE1F-8E371D075873}"/>
              </a:ext>
            </a:extLst>
          </p:cNvPr>
          <p:cNvSpPr/>
          <p:nvPr/>
        </p:nvSpPr>
        <p:spPr>
          <a:xfrm>
            <a:off x="822120"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F9DC76A-3C3B-41D5-8B49-C193F1349B85}"/>
              </a:ext>
            </a:extLst>
          </p:cNvPr>
          <p:cNvSpPr/>
          <p:nvPr/>
        </p:nvSpPr>
        <p:spPr>
          <a:xfrm>
            <a:off x="4391636"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02BE07-91C0-430B-BD51-A31E0A65EF8C}"/>
              </a:ext>
            </a:extLst>
          </p:cNvPr>
          <p:cNvSpPr/>
          <p:nvPr/>
        </p:nvSpPr>
        <p:spPr>
          <a:xfrm>
            <a:off x="2919369"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1542F4D-6308-45F6-8190-D1763CB83881}"/>
              </a:ext>
            </a:extLst>
          </p:cNvPr>
          <p:cNvSpPr/>
          <p:nvPr/>
        </p:nvSpPr>
        <p:spPr>
          <a:xfrm>
            <a:off x="5637400"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32B8F2E9-D190-443F-AEB8-1706EDF7590D}"/>
              </a:ext>
            </a:extLst>
          </p:cNvPr>
          <p:cNvSpPr/>
          <p:nvPr/>
        </p:nvSpPr>
        <p:spPr>
          <a:xfrm>
            <a:off x="760416" y="2550253"/>
            <a:ext cx="7561464" cy="62078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264EBD6-1028-4727-8A9D-03A9F44A94B2}"/>
              </a:ext>
            </a:extLst>
          </p:cNvPr>
          <p:cNvSpPr/>
          <p:nvPr/>
        </p:nvSpPr>
        <p:spPr>
          <a:xfrm>
            <a:off x="3851034" y="1939353"/>
            <a:ext cx="1494320" cy="369332"/>
          </a:xfrm>
          <a:prstGeom prst="rect">
            <a:avLst/>
          </a:prstGeom>
        </p:spPr>
        <p:txBody>
          <a:bodyPr wrap="none">
            <a:spAutoFit/>
          </a:bodyPr>
          <a:lstStyle/>
          <a:p>
            <a:r>
              <a:rPr lang="en-GB" b="1" dirty="0">
                <a:solidFill>
                  <a:schemeClr val="accent3"/>
                </a:solidFill>
              </a:rPr>
              <a:t>introduction</a:t>
            </a:r>
          </a:p>
        </p:txBody>
      </p:sp>
      <p:sp>
        <p:nvSpPr>
          <p:cNvPr id="15" name="Rectangle 14">
            <a:extLst>
              <a:ext uri="{FF2B5EF4-FFF2-40B4-BE49-F238E27FC236}">
                <a16:creationId xmlns:a16="http://schemas.microsoft.com/office/drawing/2014/main" id="{FE1E4795-B639-4796-B9BD-A22874A5AD17}"/>
              </a:ext>
            </a:extLst>
          </p:cNvPr>
          <p:cNvSpPr/>
          <p:nvPr/>
        </p:nvSpPr>
        <p:spPr>
          <a:xfrm>
            <a:off x="7363631" y="2196168"/>
            <a:ext cx="646331" cy="369332"/>
          </a:xfrm>
          <a:prstGeom prst="rect">
            <a:avLst/>
          </a:prstGeom>
        </p:spPr>
        <p:txBody>
          <a:bodyPr wrap="none">
            <a:spAutoFit/>
          </a:bodyPr>
          <a:lstStyle/>
          <a:p>
            <a:r>
              <a:rPr lang="en-GB" b="1" dirty="0">
                <a:solidFill>
                  <a:srgbClr val="92D050"/>
                </a:solidFill>
              </a:rPr>
              <a:t>date</a:t>
            </a:r>
          </a:p>
        </p:txBody>
      </p:sp>
      <p:sp>
        <p:nvSpPr>
          <p:cNvPr id="16" name="Rectangle 15">
            <a:extLst>
              <a:ext uri="{FF2B5EF4-FFF2-40B4-BE49-F238E27FC236}">
                <a16:creationId xmlns:a16="http://schemas.microsoft.com/office/drawing/2014/main" id="{C75044FF-9DED-46C8-B6DB-BFB9481F7AB4}"/>
              </a:ext>
            </a:extLst>
          </p:cNvPr>
          <p:cNvSpPr/>
          <p:nvPr/>
        </p:nvSpPr>
        <p:spPr>
          <a:xfrm>
            <a:off x="4510167" y="3744997"/>
            <a:ext cx="990977" cy="369332"/>
          </a:xfrm>
          <a:prstGeom prst="rect">
            <a:avLst/>
          </a:prstGeom>
        </p:spPr>
        <p:txBody>
          <a:bodyPr wrap="none">
            <a:spAutoFit/>
          </a:bodyPr>
          <a:lstStyle/>
          <a:p>
            <a:r>
              <a:rPr lang="en-GB" b="1" dirty="0">
                <a:solidFill>
                  <a:srgbClr val="DE1E5A"/>
                </a:solidFill>
              </a:rPr>
              <a:t>feelings</a:t>
            </a:r>
          </a:p>
        </p:txBody>
      </p:sp>
      <p:sp>
        <p:nvSpPr>
          <p:cNvPr id="17" name="Rectangle 16">
            <a:extLst>
              <a:ext uri="{FF2B5EF4-FFF2-40B4-BE49-F238E27FC236}">
                <a16:creationId xmlns:a16="http://schemas.microsoft.com/office/drawing/2014/main" id="{41D003B1-8E27-44AC-9829-058601186E1A}"/>
              </a:ext>
            </a:extLst>
          </p:cNvPr>
          <p:cNvSpPr/>
          <p:nvPr/>
        </p:nvSpPr>
        <p:spPr>
          <a:xfrm>
            <a:off x="1533539" y="4575038"/>
            <a:ext cx="1249060" cy="369332"/>
          </a:xfrm>
          <a:prstGeom prst="rect">
            <a:avLst/>
          </a:prstGeom>
        </p:spPr>
        <p:txBody>
          <a:bodyPr wrap="none">
            <a:spAutoFit/>
          </a:bodyPr>
          <a:lstStyle/>
          <a:p>
            <a:r>
              <a:rPr lang="en-GB" b="1" dirty="0">
                <a:solidFill>
                  <a:schemeClr val="accent6"/>
                </a:solidFill>
              </a:rPr>
              <a:t>past tense</a:t>
            </a:r>
          </a:p>
        </p:txBody>
      </p:sp>
      <p:sp>
        <p:nvSpPr>
          <p:cNvPr id="18" name="Rectangle 17">
            <a:extLst>
              <a:ext uri="{FF2B5EF4-FFF2-40B4-BE49-F238E27FC236}">
                <a16:creationId xmlns:a16="http://schemas.microsoft.com/office/drawing/2014/main" id="{91817F0C-207B-48DA-A9A1-6C9492AF2856}"/>
              </a:ext>
            </a:extLst>
          </p:cNvPr>
          <p:cNvSpPr/>
          <p:nvPr/>
        </p:nvSpPr>
        <p:spPr>
          <a:xfrm>
            <a:off x="5780013" y="4281981"/>
            <a:ext cx="1396536" cy="369332"/>
          </a:xfrm>
          <a:prstGeom prst="rect">
            <a:avLst/>
          </a:prstGeom>
        </p:spPr>
        <p:txBody>
          <a:bodyPr wrap="none">
            <a:spAutoFit/>
          </a:bodyPr>
          <a:lstStyle/>
          <a:p>
            <a:r>
              <a:rPr lang="en-GB" b="1" dirty="0">
                <a:solidFill>
                  <a:schemeClr val="accent5"/>
                </a:solidFill>
              </a:rPr>
              <a:t>first person</a:t>
            </a:r>
          </a:p>
        </p:txBody>
      </p:sp>
      <p:sp>
        <p:nvSpPr>
          <p:cNvPr id="19" name="Rectangle 18">
            <a:extLst>
              <a:ext uri="{FF2B5EF4-FFF2-40B4-BE49-F238E27FC236}">
                <a16:creationId xmlns:a16="http://schemas.microsoft.com/office/drawing/2014/main" id="{7C865EA4-53E8-4726-8ABF-1085645FC520}"/>
              </a:ext>
            </a:extLst>
          </p:cNvPr>
          <p:cNvSpPr/>
          <p:nvPr/>
        </p:nvSpPr>
        <p:spPr>
          <a:xfrm>
            <a:off x="822120" y="2334981"/>
            <a:ext cx="3289683" cy="338554"/>
          </a:xfrm>
          <a:prstGeom prst="rect">
            <a:avLst/>
          </a:prstGeom>
        </p:spPr>
        <p:txBody>
          <a:bodyPr wrap="none">
            <a:spAutoFit/>
          </a:bodyPr>
          <a:lstStyle/>
          <a:p>
            <a:pPr algn="ctr"/>
            <a:r>
              <a:rPr lang="en-GB" sz="1600" b="1" dirty="0">
                <a:solidFill>
                  <a:schemeClr val="accent5"/>
                </a:solidFill>
              </a:rPr>
              <a:t>time conjunctions and adverbials</a:t>
            </a:r>
          </a:p>
        </p:txBody>
      </p:sp>
      <p:cxnSp>
        <p:nvCxnSpPr>
          <p:cNvPr id="20" name="Straight Connector 19">
            <a:extLst>
              <a:ext uri="{FF2B5EF4-FFF2-40B4-BE49-F238E27FC236}">
                <a16:creationId xmlns:a16="http://schemas.microsoft.com/office/drawing/2014/main" id="{8980B5D0-8865-4B5F-A823-22818B7AF48A}"/>
              </a:ext>
            </a:extLst>
          </p:cNvPr>
          <p:cNvCxnSpPr/>
          <p:nvPr/>
        </p:nvCxnSpPr>
        <p:spPr>
          <a:xfrm flipV="1">
            <a:off x="1780369" y="2671821"/>
            <a:ext cx="878941" cy="52718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33C4CD06-8A31-4EB7-A0FC-32D4706ADD1A}"/>
              </a:ext>
            </a:extLst>
          </p:cNvPr>
          <p:cNvCxnSpPr/>
          <p:nvPr/>
        </p:nvCxnSpPr>
        <p:spPr>
          <a:xfrm flipH="1">
            <a:off x="4183038" y="2320287"/>
            <a:ext cx="92973" cy="229966"/>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2D3E79FF-914C-40B6-B918-C5709C1ED532}"/>
              </a:ext>
            </a:extLst>
          </p:cNvPr>
          <p:cNvCxnSpPr/>
          <p:nvPr/>
        </p:nvCxnSpPr>
        <p:spPr>
          <a:xfrm flipH="1">
            <a:off x="7176549" y="1879573"/>
            <a:ext cx="187082" cy="199459"/>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7180DF84-FC8A-4024-80BD-637499C62093}"/>
              </a:ext>
            </a:extLst>
          </p:cNvPr>
          <p:cNvCxnSpPr>
            <a:stCxn id="12" idx="5"/>
          </p:cNvCxnSpPr>
          <p:nvPr/>
        </p:nvCxnSpPr>
        <p:spPr>
          <a:xfrm>
            <a:off x="5880856" y="4222633"/>
            <a:ext cx="293441" cy="147026"/>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86F682F9-A461-490D-BB8E-06AB853F2DE9}"/>
              </a:ext>
            </a:extLst>
          </p:cNvPr>
          <p:cNvCxnSpPr>
            <a:cxnSpLocks/>
          </p:cNvCxnSpPr>
          <p:nvPr/>
        </p:nvCxnSpPr>
        <p:spPr>
          <a:xfrm flipH="1" flipV="1">
            <a:off x="4375832" y="3689192"/>
            <a:ext cx="222362" cy="173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734160-9C33-4AA2-AA74-16C5D1C10D5D}"/>
              </a:ext>
            </a:extLst>
          </p:cNvPr>
          <p:cNvCxnSpPr>
            <a:cxnSpLocks/>
          </p:cNvCxnSpPr>
          <p:nvPr/>
        </p:nvCxnSpPr>
        <p:spPr>
          <a:xfrm flipH="1" flipV="1">
            <a:off x="1814512" y="4504460"/>
            <a:ext cx="73819" cy="17579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318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2" grpId="0" animBg="1"/>
      <p:bldP spid="6" grpId="0" animBg="1"/>
      <p:bldP spid="7" grpId="0" animBg="1"/>
      <p:bldP spid="9" grpId="0" animBg="1"/>
      <p:bldP spid="11" grpId="0" animBg="1"/>
      <p:bldP spid="12" grpId="0" animBg="1"/>
      <p:bldP spid="5" grpId="0" animBg="1"/>
      <p:bldP spid="13"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r>
              <a:rPr lang="en-GB" dirty="0"/>
              <a:t>Use the </a:t>
            </a:r>
            <a:r>
              <a:rPr lang="en-GB" b="1" dirty="0"/>
              <a:t>Differentiated Diary Examples </a:t>
            </a:r>
            <a:r>
              <a:rPr lang="en-GB" dirty="0"/>
              <a:t>to find the features of diaries using the </a:t>
            </a:r>
            <a:r>
              <a:rPr lang="en-GB" b="1" dirty="0"/>
              <a:t>Diary Writing Checklist</a:t>
            </a:r>
            <a:r>
              <a:rPr lang="en-GB" dirty="0"/>
              <a:t> to help you.</a:t>
            </a:r>
          </a:p>
        </p:txBody>
      </p:sp>
      <p:pic>
        <p:nvPicPr>
          <p:cNvPr id="7" name="Picture 6">
            <a:extLst>
              <a:ext uri="{FF2B5EF4-FFF2-40B4-BE49-F238E27FC236}">
                <a16:creationId xmlns:a16="http://schemas.microsoft.com/office/drawing/2014/main" id="{EB4E3B55-BE3C-4D14-A20E-E302B7429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37" y="2194562"/>
            <a:ext cx="2583125" cy="3655447"/>
          </a:xfrm>
          <a:prstGeom prst="rect">
            <a:avLst/>
          </a:prstGeom>
          <a:ln>
            <a:solidFill>
              <a:schemeClr val="tx1"/>
            </a:solidFill>
          </a:ln>
        </p:spPr>
      </p:pic>
    </p:spTree>
    <p:extLst>
      <p:ext uri="{BB962C8B-B14F-4D97-AF65-F5344CB8AC3E}">
        <p14:creationId xmlns:p14="http://schemas.microsoft.com/office/powerpoint/2010/main" val="119060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Write a diary</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2031325"/>
          </a:xfrm>
          <a:prstGeom prst="rect">
            <a:avLst/>
          </a:prstGeom>
        </p:spPr>
        <p:txBody>
          <a:bodyPr wrap="square">
            <a:spAutoFit/>
          </a:bodyPr>
          <a:lstStyle/>
          <a:p>
            <a:r>
              <a:rPr lang="en-GB" dirty="0"/>
              <a:t>Now it’s your turn!</a:t>
            </a:r>
          </a:p>
          <a:p>
            <a:endParaRPr lang="en-GB" dirty="0"/>
          </a:p>
          <a:p>
            <a:r>
              <a:rPr lang="en-GB" dirty="0"/>
              <a:t>Using the </a:t>
            </a:r>
            <a:r>
              <a:rPr lang="en-GB" b="1" dirty="0"/>
              <a:t>Differentiated Diary Writing Activity Sheets</a:t>
            </a:r>
            <a:r>
              <a:rPr lang="en-GB" dirty="0"/>
              <a:t>, plan and write a diary from the point of view of an animal. Don’t forget to include everything on the </a:t>
            </a:r>
            <a:r>
              <a:rPr lang="en-GB" b="1" dirty="0"/>
              <a:t>Diary Writing Checklist</a:t>
            </a:r>
            <a:r>
              <a:rPr lang="en-GB" dirty="0"/>
              <a:t>.</a:t>
            </a:r>
          </a:p>
          <a:p>
            <a:endParaRPr lang="en-GB" dirty="0"/>
          </a:p>
          <a:p>
            <a:r>
              <a:rPr lang="en-GB" dirty="0"/>
              <a:t>Will you be… </a:t>
            </a:r>
          </a:p>
        </p:txBody>
      </p:sp>
      <p:pic>
        <p:nvPicPr>
          <p:cNvPr id="4" name="Picture 3">
            <a:extLst>
              <a:ext uri="{FF2B5EF4-FFF2-40B4-BE49-F238E27FC236}">
                <a16:creationId xmlns:a16="http://schemas.microsoft.com/office/drawing/2014/main" id="{D1B1E55D-38E2-48B3-88FF-C33771F9D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2157" y="4745311"/>
            <a:ext cx="743260" cy="1139566"/>
          </a:xfrm>
          <a:prstGeom prst="rect">
            <a:avLst/>
          </a:prstGeom>
        </p:spPr>
      </p:pic>
      <p:pic>
        <p:nvPicPr>
          <p:cNvPr id="6" name="Picture 5">
            <a:extLst>
              <a:ext uri="{FF2B5EF4-FFF2-40B4-BE49-F238E27FC236}">
                <a16:creationId xmlns:a16="http://schemas.microsoft.com/office/drawing/2014/main" id="{2FA51C33-2612-4A2C-BBA3-973EF7F77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360" y="4211273"/>
            <a:ext cx="1017043" cy="735006"/>
          </a:xfrm>
          <a:prstGeom prst="rect">
            <a:avLst/>
          </a:prstGeom>
        </p:spPr>
      </p:pic>
      <p:pic>
        <p:nvPicPr>
          <p:cNvPr id="8" name="Picture 7">
            <a:extLst>
              <a:ext uri="{FF2B5EF4-FFF2-40B4-BE49-F238E27FC236}">
                <a16:creationId xmlns:a16="http://schemas.microsoft.com/office/drawing/2014/main" id="{C22C23DE-4AEE-4F36-8747-E0281B973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721" y="3379241"/>
            <a:ext cx="1066975" cy="732701"/>
          </a:xfrm>
          <a:prstGeom prst="rect">
            <a:avLst/>
          </a:prstGeom>
        </p:spPr>
      </p:pic>
      <p:sp>
        <p:nvSpPr>
          <p:cNvPr id="10" name="Rectangle 9">
            <a:extLst>
              <a:ext uri="{FF2B5EF4-FFF2-40B4-BE49-F238E27FC236}">
                <a16:creationId xmlns:a16="http://schemas.microsoft.com/office/drawing/2014/main" id="{0F02C438-7216-47AC-81D1-B9AA7D4DCEB7}"/>
              </a:ext>
            </a:extLst>
          </p:cNvPr>
          <p:cNvSpPr/>
          <p:nvPr/>
        </p:nvSpPr>
        <p:spPr>
          <a:xfrm>
            <a:off x="730029" y="3742610"/>
            <a:ext cx="1673856" cy="369332"/>
          </a:xfrm>
          <a:prstGeom prst="rect">
            <a:avLst/>
          </a:prstGeom>
        </p:spPr>
        <p:txBody>
          <a:bodyPr wrap="none">
            <a:spAutoFit/>
          </a:bodyPr>
          <a:lstStyle/>
          <a:p>
            <a:r>
              <a:rPr lang="en-GB" dirty="0"/>
              <a:t>a witch’s cat? </a:t>
            </a:r>
          </a:p>
        </p:txBody>
      </p:sp>
      <p:sp>
        <p:nvSpPr>
          <p:cNvPr id="11" name="Rectangle 10">
            <a:extLst>
              <a:ext uri="{FF2B5EF4-FFF2-40B4-BE49-F238E27FC236}">
                <a16:creationId xmlns:a16="http://schemas.microsoft.com/office/drawing/2014/main" id="{6864D2D0-DE3E-49EC-B4A7-DD66A308574D}"/>
              </a:ext>
            </a:extLst>
          </p:cNvPr>
          <p:cNvSpPr/>
          <p:nvPr/>
        </p:nvSpPr>
        <p:spPr>
          <a:xfrm>
            <a:off x="4329195" y="3721427"/>
            <a:ext cx="1609736" cy="369332"/>
          </a:xfrm>
          <a:prstGeom prst="rect">
            <a:avLst/>
          </a:prstGeom>
        </p:spPr>
        <p:txBody>
          <a:bodyPr wrap="none">
            <a:spAutoFit/>
          </a:bodyPr>
          <a:lstStyle/>
          <a:p>
            <a:r>
              <a:rPr lang="en-GB" dirty="0"/>
              <a:t>a safari lion? </a:t>
            </a:r>
          </a:p>
        </p:txBody>
      </p:sp>
      <p:sp>
        <p:nvSpPr>
          <p:cNvPr id="12" name="Rectangle 11">
            <a:extLst>
              <a:ext uri="{FF2B5EF4-FFF2-40B4-BE49-F238E27FC236}">
                <a16:creationId xmlns:a16="http://schemas.microsoft.com/office/drawing/2014/main" id="{F4DD4550-C48D-440A-9008-32E645B9FD64}"/>
              </a:ext>
            </a:extLst>
          </p:cNvPr>
          <p:cNvSpPr/>
          <p:nvPr/>
        </p:nvSpPr>
        <p:spPr>
          <a:xfrm>
            <a:off x="755649" y="4416801"/>
            <a:ext cx="2031325" cy="369332"/>
          </a:xfrm>
          <a:prstGeom prst="rect">
            <a:avLst/>
          </a:prstGeom>
        </p:spPr>
        <p:txBody>
          <a:bodyPr wrap="none">
            <a:spAutoFit/>
          </a:bodyPr>
          <a:lstStyle/>
          <a:p>
            <a:r>
              <a:rPr lang="en-GB" dirty="0"/>
              <a:t>your own pet?	</a:t>
            </a:r>
          </a:p>
        </p:txBody>
      </p:sp>
      <p:sp>
        <p:nvSpPr>
          <p:cNvPr id="13" name="Rectangle 12">
            <a:extLst>
              <a:ext uri="{FF2B5EF4-FFF2-40B4-BE49-F238E27FC236}">
                <a16:creationId xmlns:a16="http://schemas.microsoft.com/office/drawing/2014/main" id="{08D6EC61-3AF5-4279-A88A-0BE500192356}"/>
              </a:ext>
            </a:extLst>
          </p:cNvPr>
          <p:cNvSpPr/>
          <p:nvPr/>
        </p:nvSpPr>
        <p:spPr>
          <a:xfrm>
            <a:off x="3852823" y="4416801"/>
            <a:ext cx="2249334" cy="369332"/>
          </a:xfrm>
          <a:prstGeom prst="rect">
            <a:avLst/>
          </a:prstGeom>
        </p:spPr>
        <p:txBody>
          <a:bodyPr wrap="none">
            <a:spAutoFit/>
          </a:bodyPr>
          <a:lstStyle/>
          <a:p>
            <a:r>
              <a:rPr lang="en-GB" dirty="0"/>
              <a:t>a farmyard animal?</a:t>
            </a:r>
          </a:p>
        </p:txBody>
      </p:sp>
      <p:sp>
        <p:nvSpPr>
          <p:cNvPr id="14" name="Rectangle 13">
            <a:extLst>
              <a:ext uri="{FF2B5EF4-FFF2-40B4-BE49-F238E27FC236}">
                <a16:creationId xmlns:a16="http://schemas.microsoft.com/office/drawing/2014/main" id="{1EC2D368-463F-4A2C-A422-CCF72AB9710F}"/>
              </a:ext>
            </a:extLst>
          </p:cNvPr>
          <p:cNvSpPr/>
          <p:nvPr/>
        </p:nvSpPr>
        <p:spPr>
          <a:xfrm>
            <a:off x="746331" y="5090517"/>
            <a:ext cx="2398413" cy="369332"/>
          </a:xfrm>
          <a:prstGeom prst="rect">
            <a:avLst/>
          </a:prstGeom>
        </p:spPr>
        <p:txBody>
          <a:bodyPr wrap="none">
            <a:spAutoFit/>
          </a:bodyPr>
          <a:lstStyle/>
          <a:p>
            <a:r>
              <a:rPr lang="en-GB" dirty="0"/>
              <a:t>a rainforest creature?</a:t>
            </a:r>
          </a:p>
        </p:txBody>
      </p:sp>
      <p:sp>
        <p:nvSpPr>
          <p:cNvPr id="15" name="Rectangle 14">
            <a:extLst>
              <a:ext uri="{FF2B5EF4-FFF2-40B4-BE49-F238E27FC236}">
                <a16:creationId xmlns:a16="http://schemas.microsoft.com/office/drawing/2014/main" id="{6095FD6D-5CD8-4743-B544-A5AE198FF376}"/>
              </a:ext>
            </a:extLst>
          </p:cNvPr>
          <p:cNvSpPr/>
          <p:nvPr/>
        </p:nvSpPr>
        <p:spPr>
          <a:xfrm>
            <a:off x="4226603" y="5090993"/>
            <a:ext cx="1814920" cy="369332"/>
          </a:xfrm>
          <a:prstGeom prst="rect">
            <a:avLst/>
          </a:prstGeom>
        </p:spPr>
        <p:txBody>
          <a:bodyPr wrap="none">
            <a:spAutoFit/>
          </a:bodyPr>
          <a:lstStyle/>
          <a:p>
            <a:r>
              <a:rPr lang="en-GB" dirty="0"/>
              <a:t>a polar animal?</a:t>
            </a:r>
          </a:p>
        </p:txBody>
      </p:sp>
      <p:pic>
        <p:nvPicPr>
          <p:cNvPr id="17" name="Picture 16">
            <a:extLst>
              <a:ext uri="{FF2B5EF4-FFF2-40B4-BE49-F238E27FC236}">
                <a16:creationId xmlns:a16="http://schemas.microsoft.com/office/drawing/2014/main" id="{2349A11C-15F2-4378-B364-85D105886D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23381">
            <a:off x="3008776" y="5221993"/>
            <a:ext cx="913544" cy="1016512"/>
          </a:xfrm>
          <a:prstGeom prst="rect">
            <a:avLst/>
          </a:prstGeom>
        </p:spPr>
      </p:pic>
      <p:pic>
        <p:nvPicPr>
          <p:cNvPr id="19" name="Picture 18">
            <a:extLst>
              <a:ext uri="{FF2B5EF4-FFF2-40B4-BE49-F238E27FC236}">
                <a16:creationId xmlns:a16="http://schemas.microsoft.com/office/drawing/2014/main" id="{F37F534A-5E63-4C51-8D88-F37A6191D3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6918" y="4411848"/>
            <a:ext cx="874259" cy="666925"/>
          </a:xfrm>
          <a:prstGeom prst="rect">
            <a:avLst/>
          </a:prstGeom>
        </p:spPr>
      </p:pic>
      <p:pic>
        <p:nvPicPr>
          <p:cNvPr id="22" name="Picture 21">
            <a:extLst>
              <a:ext uri="{FF2B5EF4-FFF2-40B4-BE49-F238E27FC236}">
                <a16:creationId xmlns:a16="http://schemas.microsoft.com/office/drawing/2014/main" id="{B77D2459-79B2-4C8B-9ED7-1D64DE1A94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1969" y="3472716"/>
            <a:ext cx="772142" cy="821065"/>
          </a:xfrm>
          <a:prstGeom prst="rect">
            <a:avLst/>
          </a:prstGeom>
        </p:spPr>
      </p:pic>
    </p:spTree>
    <p:extLst>
      <p:ext uri="{BB962C8B-B14F-4D97-AF65-F5344CB8AC3E}">
        <p14:creationId xmlns:p14="http://schemas.microsoft.com/office/powerpoint/2010/main" val="172205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Write a diary</a:t>
            </a:r>
            <a:endParaRPr lang="en-GB" sz="3600" dirty="0">
              <a:solidFill>
                <a:schemeClr val="tx1"/>
              </a:solidFill>
              <a:latin typeface="+mn-lt"/>
            </a:endParaRPr>
          </a:p>
        </p:txBody>
      </p:sp>
      <p:pic>
        <p:nvPicPr>
          <p:cNvPr id="16" name="Picture 15">
            <a:extLst>
              <a:ext uri="{FF2B5EF4-FFF2-40B4-BE49-F238E27FC236}">
                <a16:creationId xmlns:a16="http://schemas.microsoft.com/office/drawing/2014/main" id="{F1A54BB8-F2EC-4E73-AACB-594A16926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37" y="1692813"/>
            <a:ext cx="2583125" cy="3655448"/>
          </a:xfrm>
          <a:prstGeom prst="rect">
            <a:avLst/>
          </a:prstGeom>
          <a:ln>
            <a:solidFill>
              <a:schemeClr val="tx1"/>
            </a:solidFill>
          </a:ln>
        </p:spPr>
      </p:pic>
    </p:spTree>
    <p:extLst>
      <p:ext uri="{BB962C8B-B14F-4D97-AF65-F5344CB8AC3E}">
        <p14:creationId xmlns:p14="http://schemas.microsoft.com/office/powerpoint/2010/main" val="38762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Check List</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r>
              <a:rPr lang="en-US" dirty="0"/>
              <a:t>Can you remember all the things you need to do to write a fantastic diary entry?</a:t>
            </a:r>
          </a:p>
        </p:txBody>
      </p:sp>
      <p:sp>
        <p:nvSpPr>
          <p:cNvPr id="2" name="Rectangle 1">
            <a:extLst>
              <a:ext uri="{FF2B5EF4-FFF2-40B4-BE49-F238E27FC236}">
                <a16:creationId xmlns:a16="http://schemas.microsoft.com/office/drawing/2014/main" id="{511F5DE5-64BF-4F87-9E20-4A2FD268B314}"/>
              </a:ext>
            </a:extLst>
          </p:cNvPr>
          <p:cNvSpPr/>
          <p:nvPr/>
        </p:nvSpPr>
        <p:spPr>
          <a:xfrm>
            <a:off x="755650" y="2107179"/>
            <a:ext cx="2412840" cy="369332"/>
          </a:xfrm>
          <a:prstGeom prst="rect">
            <a:avLst/>
          </a:prstGeom>
        </p:spPr>
        <p:txBody>
          <a:bodyPr wrap="none">
            <a:spAutoFit/>
          </a:bodyPr>
          <a:lstStyle/>
          <a:p>
            <a:r>
              <a:rPr lang="en-US" b="1" dirty="0"/>
              <a:t>Diary writing must...</a:t>
            </a:r>
          </a:p>
        </p:txBody>
      </p:sp>
      <p:sp>
        <p:nvSpPr>
          <p:cNvPr id="7" name="Rectangle 6">
            <a:extLst>
              <a:ext uri="{FF2B5EF4-FFF2-40B4-BE49-F238E27FC236}">
                <a16:creationId xmlns:a16="http://schemas.microsoft.com/office/drawing/2014/main" id="{53D4A6CE-39E8-4053-8355-43B9D91E568D}"/>
              </a:ext>
            </a:extLst>
          </p:cNvPr>
          <p:cNvSpPr/>
          <p:nvPr/>
        </p:nvSpPr>
        <p:spPr>
          <a:xfrm>
            <a:off x="755650" y="3022330"/>
            <a:ext cx="2661306" cy="369332"/>
          </a:xfrm>
          <a:prstGeom prst="rect">
            <a:avLst/>
          </a:prstGeom>
        </p:spPr>
        <p:txBody>
          <a:bodyPr wrap="none">
            <a:spAutoFit/>
          </a:bodyPr>
          <a:lstStyle/>
          <a:p>
            <a:r>
              <a:rPr lang="en-US" dirty="0"/>
              <a:t>write in the first person.</a:t>
            </a:r>
          </a:p>
        </p:txBody>
      </p:sp>
      <p:sp>
        <p:nvSpPr>
          <p:cNvPr id="9" name="Rectangle 8">
            <a:extLst>
              <a:ext uri="{FF2B5EF4-FFF2-40B4-BE49-F238E27FC236}">
                <a16:creationId xmlns:a16="http://schemas.microsoft.com/office/drawing/2014/main" id="{E57841F0-4451-4187-BF5C-38F7DE33EDA4}"/>
              </a:ext>
            </a:extLst>
          </p:cNvPr>
          <p:cNvSpPr/>
          <p:nvPr/>
        </p:nvSpPr>
        <p:spPr>
          <a:xfrm>
            <a:off x="769356" y="3212997"/>
            <a:ext cx="4572000" cy="646331"/>
          </a:xfrm>
          <a:prstGeom prst="rect">
            <a:avLst/>
          </a:prstGeom>
        </p:spPr>
        <p:txBody>
          <a:bodyPr>
            <a:spAutoFit/>
          </a:bodyPr>
          <a:lstStyle/>
          <a:p>
            <a:endParaRPr lang="en-US" dirty="0"/>
          </a:p>
          <a:p>
            <a:r>
              <a:rPr lang="en-US" dirty="0"/>
              <a:t>use past tense for main events.</a:t>
            </a:r>
          </a:p>
        </p:txBody>
      </p:sp>
      <p:sp>
        <p:nvSpPr>
          <p:cNvPr id="16" name="Rectangle 15">
            <a:extLst>
              <a:ext uri="{FF2B5EF4-FFF2-40B4-BE49-F238E27FC236}">
                <a16:creationId xmlns:a16="http://schemas.microsoft.com/office/drawing/2014/main" id="{B3560754-6B5C-4586-AA3D-A783123D53D4}"/>
              </a:ext>
            </a:extLst>
          </p:cNvPr>
          <p:cNvSpPr/>
          <p:nvPr/>
        </p:nvSpPr>
        <p:spPr>
          <a:xfrm>
            <a:off x="769356" y="3920443"/>
            <a:ext cx="4278735" cy="369332"/>
          </a:xfrm>
          <a:prstGeom prst="rect">
            <a:avLst/>
          </a:prstGeom>
        </p:spPr>
        <p:txBody>
          <a:bodyPr wrap="none">
            <a:spAutoFit/>
          </a:bodyPr>
          <a:lstStyle/>
          <a:p>
            <a:r>
              <a:rPr lang="en-US" dirty="0"/>
              <a:t>include an introduction to set the scene.</a:t>
            </a:r>
          </a:p>
        </p:txBody>
      </p:sp>
      <p:sp>
        <p:nvSpPr>
          <p:cNvPr id="18" name="Rectangle 17">
            <a:extLst>
              <a:ext uri="{FF2B5EF4-FFF2-40B4-BE49-F238E27FC236}">
                <a16:creationId xmlns:a16="http://schemas.microsoft.com/office/drawing/2014/main" id="{D280259E-30D3-43D0-B93C-1A325BB18B75}"/>
              </a:ext>
            </a:extLst>
          </p:cNvPr>
          <p:cNvSpPr/>
          <p:nvPr/>
        </p:nvSpPr>
        <p:spPr>
          <a:xfrm>
            <a:off x="769356" y="4369961"/>
            <a:ext cx="3597460" cy="369332"/>
          </a:xfrm>
          <a:prstGeom prst="rect">
            <a:avLst/>
          </a:prstGeom>
        </p:spPr>
        <p:txBody>
          <a:bodyPr wrap="none">
            <a:spAutoFit/>
          </a:bodyPr>
          <a:lstStyle/>
          <a:p>
            <a:r>
              <a:rPr lang="en-US" dirty="0"/>
              <a:t>tell events in chronological order.</a:t>
            </a:r>
          </a:p>
        </p:txBody>
      </p:sp>
      <p:sp>
        <p:nvSpPr>
          <p:cNvPr id="20" name="Rectangle 19">
            <a:extLst>
              <a:ext uri="{FF2B5EF4-FFF2-40B4-BE49-F238E27FC236}">
                <a16:creationId xmlns:a16="http://schemas.microsoft.com/office/drawing/2014/main" id="{C692E7CE-19DD-4E66-A7EF-EFB8A6BCF658}"/>
              </a:ext>
            </a:extLst>
          </p:cNvPr>
          <p:cNvSpPr/>
          <p:nvPr/>
        </p:nvSpPr>
        <p:spPr>
          <a:xfrm>
            <a:off x="755649" y="4818557"/>
            <a:ext cx="4270721" cy="369332"/>
          </a:xfrm>
          <a:prstGeom prst="rect">
            <a:avLst/>
          </a:prstGeom>
        </p:spPr>
        <p:txBody>
          <a:bodyPr wrap="none">
            <a:spAutoFit/>
          </a:bodyPr>
          <a:lstStyle/>
          <a:p>
            <a:r>
              <a:rPr lang="en-US" dirty="0">
                <a:sym typeface="Wingdings"/>
              </a:rPr>
              <a:t>include personal emotions and </a:t>
            </a:r>
            <a:r>
              <a:rPr lang="en-US" dirty="0"/>
              <a:t>feelings. </a:t>
            </a:r>
          </a:p>
        </p:txBody>
      </p:sp>
      <p:sp>
        <p:nvSpPr>
          <p:cNvPr id="23" name="Rectangle 22">
            <a:extLst>
              <a:ext uri="{FF2B5EF4-FFF2-40B4-BE49-F238E27FC236}">
                <a16:creationId xmlns:a16="http://schemas.microsoft.com/office/drawing/2014/main" id="{1CEF134C-21DE-461C-9B30-0E3070B6777F}"/>
              </a:ext>
            </a:extLst>
          </p:cNvPr>
          <p:cNvSpPr/>
          <p:nvPr/>
        </p:nvSpPr>
        <p:spPr>
          <a:xfrm>
            <a:off x="755650" y="5325305"/>
            <a:ext cx="4794939" cy="646331"/>
          </a:xfrm>
          <a:prstGeom prst="rect">
            <a:avLst/>
          </a:prstGeom>
        </p:spPr>
        <p:txBody>
          <a:bodyPr wrap="square">
            <a:spAutoFit/>
          </a:bodyPr>
          <a:lstStyle/>
          <a:p>
            <a:r>
              <a:rPr lang="en-US" dirty="0"/>
              <a:t>use time conjunctions and adverbials, e.g. ‘after that’, ‘before lunch’, ‘until sunset’.</a:t>
            </a:r>
            <a:endParaRPr lang="en-GB" dirty="0"/>
          </a:p>
        </p:txBody>
      </p:sp>
      <p:sp>
        <p:nvSpPr>
          <p:cNvPr id="24" name="Rectangle 23">
            <a:extLst>
              <a:ext uri="{FF2B5EF4-FFF2-40B4-BE49-F238E27FC236}">
                <a16:creationId xmlns:a16="http://schemas.microsoft.com/office/drawing/2014/main" id="{30B747CA-A3F9-42D8-8EB5-DA21C2F4D4AA}"/>
              </a:ext>
            </a:extLst>
          </p:cNvPr>
          <p:cNvSpPr/>
          <p:nvPr/>
        </p:nvSpPr>
        <p:spPr>
          <a:xfrm>
            <a:off x="755650" y="2597475"/>
            <a:ext cx="3246402" cy="369332"/>
          </a:xfrm>
          <a:prstGeom prst="rect">
            <a:avLst/>
          </a:prstGeom>
        </p:spPr>
        <p:txBody>
          <a:bodyPr wrap="none">
            <a:spAutoFit/>
          </a:bodyPr>
          <a:lstStyle/>
          <a:p>
            <a:r>
              <a:rPr lang="en-US" dirty="0"/>
              <a:t>include the date and/or time. </a:t>
            </a:r>
            <a:endParaRPr lang="en-US" dirty="0">
              <a:sym typeface="Wingdings"/>
            </a:endParaRPr>
          </a:p>
        </p:txBody>
      </p:sp>
      <p:pic>
        <p:nvPicPr>
          <p:cNvPr id="26" name="Picture 25">
            <a:extLst>
              <a:ext uri="{FF2B5EF4-FFF2-40B4-BE49-F238E27FC236}">
                <a16:creationId xmlns:a16="http://schemas.microsoft.com/office/drawing/2014/main" id="{9E48694E-10CC-417C-B0BF-2A09F05A1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862" y="2389872"/>
            <a:ext cx="1226923" cy="932855"/>
          </a:xfrm>
          <a:prstGeom prst="rect">
            <a:avLst/>
          </a:prstGeom>
        </p:spPr>
      </p:pic>
      <p:pic>
        <p:nvPicPr>
          <p:cNvPr id="28" name="Picture 27">
            <a:extLst>
              <a:ext uri="{FF2B5EF4-FFF2-40B4-BE49-F238E27FC236}">
                <a16:creationId xmlns:a16="http://schemas.microsoft.com/office/drawing/2014/main" id="{8E835BDE-A2F7-4539-80E4-9D0E55318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925" y="3593067"/>
            <a:ext cx="1226923" cy="1225490"/>
          </a:xfrm>
          <a:prstGeom prst="rect">
            <a:avLst/>
          </a:prstGeom>
        </p:spPr>
      </p:pic>
      <p:pic>
        <p:nvPicPr>
          <p:cNvPr id="30" name="Picture 29">
            <a:extLst>
              <a:ext uri="{FF2B5EF4-FFF2-40B4-BE49-F238E27FC236}">
                <a16:creationId xmlns:a16="http://schemas.microsoft.com/office/drawing/2014/main" id="{1E353E5F-4928-44F5-B571-970F0C719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514" y="5003223"/>
            <a:ext cx="2164360" cy="1399032"/>
          </a:xfrm>
          <a:prstGeom prst="rect">
            <a:avLst/>
          </a:prstGeom>
        </p:spPr>
      </p:pic>
      <p:sp>
        <p:nvSpPr>
          <p:cNvPr id="15" name="Rectangle 14">
            <a:extLst>
              <a:ext uri="{FF2B5EF4-FFF2-40B4-BE49-F238E27FC236}">
                <a16:creationId xmlns:a16="http://schemas.microsoft.com/office/drawing/2014/main" id="{AADC85A7-BB1D-41D4-81C1-410E24BAFAA0}"/>
              </a:ext>
            </a:extLst>
          </p:cNvPr>
          <p:cNvSpPr/>
          <p:nvPr/>
        </p:nvSpPr>
        <p:spPr>
          <a:xfrm>
            <a:off x="3796467" y="2637107"/>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7" name="Rectangle 16">
            <a:extLst>
              <a:ext uri="{FF2B5EF4-FFF2-40B4-BE49-F238E27FC236}">
                <a16:creationId xmlns:a16="http://schemas.microsoft.com/office/drawing/2014/main" id="{15BCE515-03C6-48FB-AA24-E30963953A27}"/>
              </a:ext>
            </a:extLst>
          </p:cNvPr>
          <p:cNvSpPr/>
          <p:nvPr/>
        </p:nvSpPr>
        <p:spPr>
          <a:xfrm>
            <a:off x="3256333" y="3046071"/>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9" name="Rectangle 18">
            <a:extLst>
              <a:ext uri="{FF2B5EF4-FFF2-40B4-BE49-F238E27FC236}">
                <a16:creationId xmlns:a16="http://schemas.microsoft.com/office/drawing/2014/main" id="{1868B46E-0EC4-41C9-9022-D23880780356}"/>
              </a:ext>
            </a:extLst>
          </p:cNvPr>
          <p:cNvSpPr/>
          <p:nvPr/>
        </p:nvSpPr>
        <p:spPr>
          <a:xfrm>
            <a:off x="3910674" y="35110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2" name="Rectangle 21">
            <a:extLst>
              <a:ext uri="{FF2B5EF4-FFF2-40B4-BE49-F238E27FC236}">
                <a16:creationId xmlns:a16="http://schemas.microsoft.com/office/drawing/2014/main" id="{F708E14E-3202-47BB-888B-209110AE71F2}"/>
              </a:ext>
            </a:extLst>
          </p:cNvPr>
          <p:cNvSpPr/>
          <p:nvPr/>
        </p:nvSpPr>
        <p:spPr>
          <a:xfrm>
            <a:off x="4865188" y="39712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5" name="Rectangle 24">
            <a:extLst>
              <a:ext uri="{FF2B5EF4-FFF2-40B4-BE49-F238E27FC236}">
                <a16:creationId xmlns:a16="http://schemas.microsoft.com/office/drawing/2014/main" id="{C3D2EF44-68CF-4BED-9B7E-0E8AD00B642B}"/>
              </a:ext>
            </a:extLst>
          </p:cNvPr>
          <p:cNvSpPr/>
          <p:nvPr/>
        </p:nvSpPr>
        <p:spPr>
          <a:xfrm>
            <a:off x="4276480" y="4388110"/>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7" name="Rectangle 26">
            <a:extLst>
              <a:ext uri="{FF2B5EF4-FFF2-40B4-BE49-F238E27FC236}">
                <a16:creationId xmlns:a16="http://schemas.microsoft.com/office/drawing/2014/main" id="{BC8841D2-1AE4-4E10-A5DE-07F4A5327CE5}"/>
              </a:ext>
            </a:extLst>
          </p:cNvPr>
          <p:cNvSpPr/>
          <p:nvPr/>
        </p:nvSpPr>
        <p:spPr>
          <a:xfrm>
            <a:off x="4814489" y="48440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9" name="Rectangle 28">
            <a:extLst>
              <a:ext uri="{FF2B5EF4-FFF2-40B4-BE49-F238E27FC236}">
                <a16:creationId xmlns:a16="http://schemas.microsoft.com/office/drawing/2014/main" id="{1740DB0E-F3E6-4689-93C5-8231B675A5BA}"/>
              </a:ext>
            </a:extLst>
          </p:cNvPr>
          <p:cNvSpPr/>
          <p:nvPr/>
        </p:nvSpPr>
        <p:spPr>
          <a:xfrm>
            <a:off x="5078843" y="53374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Tree>
    <p:extLst>
      <p:ext uri="{BB962C8B-B14F-4D97-AF65-F5344CB8AC3E}">
        <p14:creationId xmlns:p14="http://schemas.microsoft.com/office/powerpoint/2010/main" val="33445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8" grpId="0"/>
      <p:bldP spid="20" grpId="0"/>
      <p:bldP spid="23" grpId="0"/>
      <p:bldP spid="24" grpId="0"/>
      <p:bldP spid="15" grpId="0"/>
      <p:bldP spid="17" grpId="0"/>
      <p:bldP spid="19" grpId="0"/>
      <p:bldP spid="22" grpId="0"/>
      <p:bldP spid="25"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Writing a Diary Entry</a:t>
            </a:r>
            <a:endParaRPr lang="en-GB" sz="3600" dirty="0">
              <a:solidFill>
                <a:schemeClr val="tx1"/>
              </a:solidFill>
              <a:latin typeface="+mn-lt"/>
            </a:endParaRPr>
          </a:p>
        </p:txBody>
      </p:sp>
      <p:sp>
        <p:nvSpPr>
          <p:cNvPr id="5" name="Rectangle 4"/>
          <p:cNvSpPr/>
          <p:nvPr/>
        </p:nvSpPr>
        <p:spPr>
          <a:xfrm>
            <a:off x="755650" y="1513946"/>
            <a:ext cx="7632700" cy="1384995"/>
          </a:xfrm>
          <a:prstGeom prst="rect">
            <a:avLst/>
          </a:prstGeom>
        </p:spPr>
        <p:txBody>
          <a:bodyPr wrap="square" lIns="0" tIns="0" rIns="0" bIns="0">
            <a:spAutoFit/>
          </a:bodyPr>
          <a:lstStyle/>
          <a:p>
            <a:pPr algn="ctr"/>
            <a:r>
              <a:rPr lang="en-US" dirty="0"/>
              <a:t>When you write a diary entry you are writing about a day in the life of a real person or character. The diary entry needs to sound as if the person or character has written it so it needs to be written from their point of view. It also needs to be exciting and interesting to read. To get this right, just follow a few easy steps...</a:t>
            </a:r>
          </a:p>
        </p:txBody>
      </p:sp>
      <p:pic>
        <p:nvPicPr>
          <p:cNvPr id="8" name="Picture 7">
            <a:extLst>
              <a:ext uri="{FF2B5EF4-FFF2-40B4-BE49-F238E27FC236}">
                <a16:creationId xmlns:a16="http://schemas.microsoft.com/office/drawing/2014/main" id="{695CA3C3-BD44-4FE9-A8D2-A932FB12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72" y="3313389"/>
            <a:ext cx="4781725" cy="309088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3800BA-B8B2-4A0B-8B39-3EB812F42F03}"/>
              </a:ext>
            </a:extLst>
          </p:cNvPr>
          <p:cNvSpPr/>
          <p:nvPr/>
        </p:nvSpPr>
        <p:spPr>
          <a:xfrm>
            <a:off x="3214284" y="1773354"/>
            <a:ext cx="4077049" cy="5539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include the date and/or time</a:t>
            </a:r>
            <a:endParaRPr lang="en-GB" dirty="0">
              <a:solidFill>
                <a:schemeClr val="tx1"/>
              </a:solidFill>
            </a:endParaRPr>
          </a:p>
        </p:txBody>
      </p:sp>
      <p:sp>
        <p:nvSpPr>
          <p:cNvPr id="10" name="Oval 9">
            <a:extLst>
              <a:ext uri="{FF2B5EF4-FFF2-40B4-BE49-F238E27FC236}">
                <a16:creationId xmlns:a16="http://schemas.microsoft.com/office/drawing/2014/main" id="{7AD90344-7E9A-4181-8E18-EE4D460D6689}"/>
              </a:ext>
            </a:extLst>
          </p:cNvPr>
          <p:cNvSpPr/>
          <p:nvPr/>
        </p:nvSpPr>
        <p:spPr>
          <a:xfrm>
            <a:off x="2123760" y="1345639"/>
            <a:ext cx="1409427" cy="1409427"/>
          </a:xfrm>
          <a:prstGeom prst="ellipse">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5" name="Rectangle 4"/>
          <p:cNvSpPr/>
          <p:nvPr/>
        </p:nvSpPr>
        <p:spPr>
          <a:xfrm>
            <a:off x="755650" y="2527244"/>
            <a:ext cx="7632700" cy="553998"/>
          </a:xfrm>
          <a:prstGeom prst="rect">
            <a:avLst/>
          </a:prstGeom>
        </p:spPr>
        <p:txBody>
          <a:bodyPr wrap="square" lIns="0" tIns="0" rIns="0" bIns="0">
            <a:spAutoFit/>
          </a:bodyPr>
          <a:lstStyle/>
          <a:p>
            <a:endParaRPr lang="en-GB" b="1" dirty="0"/>
          </a:p>
          <a:p>
            <a:pPr marL="285750" indent="-285750" algn="ctr">
              <a:buFont typeface="Arial" panose="020B0604020202020204" pitchFamily="34" charset="0"/>
              <a:buChar char="•"/>
            </a:pPr>
            <a:r>
              <a:rPr lang="en-GB" dirty="0"/>
              <a:t>The date or time can be written at the top of the page like this...</a:t>
            </a:r>
            <a:endParaRPr lang="en-US" dirty="0"/>
          </a:p>
        </p:txBody>
      </p:sp>
      <p:sp>
        <p:nvSpPr>
          <p:cNvPr id="6" name="Rectangle 5">
            <a:extLst>
              <a:ext uri="{FF2B5EF4-FFF2-40B4-BE49-F238E27FC236}">
                <a16:creationId xmlns:a16="http://schemas.microsoft.com/office/drawing/2014/main" id="{9FF3BA67-E53D-439C-88BB-6EBCBAE645B5}"/>
              </a:ext>
            </a:extLst>
          </p:cNvPr>
          <p:cNvSpPr/>
          <p:nvPr/>
        </p:nvSpPr>
        <p:spPr>
          <a:xfrm>
            <a:off x="755650" y="5200729"/>
            <a:ext cx="7632700" cy="1107996"/>
          </a:xfrm>
          <a:prstGeom prst="rect">
            <a:avLst/>
          </a:prstGeom>
        </p:spPr>
        <p:txBody>
          <a:bodyPr wrap="square" lIns="0" tIns="0" rIns="0" bIns="0">
            <a:spAutoFit/>
          </a:bodyPr>
          <a:lstStyle/>
          <a:p>
            <a:r>
              <a:rPr lang="en-GB" dirty="0"/>
              <a:t>Over the past months, I have been watching my crew members in the freezing temperatures…</a:t>
            </a:r>
          </a:p>
          <a:p>
            <a:r>
              <a:rPr lang="en-US" dirty="0"/>
              <a:t>It is important because it tells the reader exactly when the diary is being written.</a:t>
            </a:r>
          </a:p>
        </p:txBody>
      </p:sp>
      <p:pic>
        <p:nvPicPr>
          <p:cNvPr id="7" name="Picture 6">
            <a:extLst>
              <a:ext uri="{FF2B5EF4-FFF2-40B4-BE49-F238E27FC236}">
                <a16:creationId xmlns:a16="http://schemas.microsoft.com/office/drawing/2014/main" id="{5A6072F3-C73B-4D64-8115-E84616ABF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336" y="1635787"/>
            <a:ext cx="935948" cy="711620"/>
          </a:xfrm>
          <a:prstGeom prst="rect">
            <a:avLst/>
          </a:prstGeom>
        </p:spPr>
      </p:pic>
      <p:pic>
        <p:nvPicPr>
          <p:cNvPr id="3" name="Picture 2">
            <a:extLst>
              <a:ext uri="{FF2B5EF4-FFF2-40B4-BE49-F238E27FC236}">
                <a16:creationId xmlns:a16="http://schemas.microsoft.com/office/drawing/2014/main" id="{3A09950D-5379-4C38-8AF0-51A774939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474" y="1902791"/>
            <a:ext cx="554646" cy="553998"/>
          </a:xfrm>
          <a:prstGeom prst="rect">
            <a:avLst/>
          </a:prstGeom>
        </p:spPr>
      </p:pic>
      <p:pic>
        <p:nvPicPr>
          <p:cNvPr id="15" name="Picture 14">
            <a:extLst>
              <a:ext uri="{FF2B5EF4-FFF2-40B4-BE49-F238E27FC236}">
                <a16:creationId xmlns:a16="http://schemas.microsoft.com/office/drawing/2014/main" id="{D768006E-0AAD-4D5F-9798-B856A460CCD1}"/>
              </a:ext>
            </a:extLst>
          </p:cNvPr>
          <p:cNvPicPr>
            <a:picLocks noChangeAspect="1"/>
          </p:cNvPicPr>
          <p:nvPr/>
        </p:nvPicPr>
        <p:blipFill rotWithShape="1">
          <a:blip r:embed="rId4"/>
          <a:srcRect l="26418" t="35598" r="24925" b="47678"/>
          <a:stretch/>
        </p:blipFill>
        <p:spPr>
          <a:xfrm>
            <a:off x="2347415" y="3429000"/>
            <a:ext cx="4449170" cy="859809"/>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id="{8C2439B1-DB2D-4407-A9EC-DA1E1E5380E0}"/>
              </a:ext>
            </a:extLst>
          </p:cNvPr>
          <p:cNvCxnSpPr>
            <a:cxnSpLocks/>
          </p:cNvCxnSpPr>
          <p:nvPr/>
        </p:nvCxnSpPr>
        <p:spPr>
          <a:xfrm flipH="1">
            <a:off x="6367244" y="3115430"/>
            <a:ext cx="100668" cy="254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445BC92F-E7FC-4C4B-B43E-CDABD1A7386B}"/>
              </a:ext>
            </a:extLst>
          </p:cNvPr>
          <p:cNvSpPr/>
          <p:nvPr/>
        </p:nvSpPr>
        <p:spPr>
          <a:xfrm>
            <a:off x="680149" y="4466894"/>
            <a:ext cx="7632700" cy="646331"/>
          </a:xfrm>
          <a:prstGeom prst="rect">
            <a:avLst/>
          </a:prstGeom>
        </p:spPr>
        <p:txBody>
          <a:bodyPr wrap="square">
            <a:spAutoFit/>
          </a:bodyPr>
          <a:lstStyle/>
          <a:p>
            <a:pPr marL="285750" indent="-285750" algn="ctr">
              <a:buFont typeface="Arial" panose="020B0604020202020204" pitchFamily="34" charset="0"/>
              <a:buChar char="•"/>
            </a:pPr>
            <a:r>
              <a:rPr lang="en-GB" dirty="0"/>
              <a:t>or it can be included in the first few sentences of a diary entry </a:t>
            </a:r>
            <a:br>
              <a:rPr lang="en-GB" dirty="0"/>
            </a:br>
            <a:r>
              <a:rPr lang="en-GB" dirty="0"/>
              <a:t>like this...</a:t>
            </a:r>
          </a:p>
        </p:txBody>
      </p:sp>
      <p:sp>
        <p:nvSpPr>
          <p:cNvPr id="23" name="Rectangle 22">
            <a:extLst>
              <a:ext uri="{FF2B5EF4-FFF2-40B4-BE49-F238E27FC236}">
                <a16:creationId xmlns:a16="http://schemas.microsoft.com/office/drawing/2014/main" id="{B6EE094B-2413-4BD5-850F-718C51EB54DA}"/>
              </a:ext>
            </a:extLst>
          </p:cNvPr>
          <p:cNvSpPr/>
          <p:nvPr/>
        </p:nvSpPr>
        <p:spPr>
          <a:xfrm>
            <a:off x="750885" y="5194761"/>
            <a:ext cx="7632700" cy="1107996"/>
          </a:xfrm>
          <a:prstGeom prst="rect">
            <a:avLst/>
          </a:prstGeom>
        </p:spPr>
        <p:txBody>
          <a:bodyPr wrap="square" lIns="0" tIns="0" rIns="0" bIns="0">
            <a:spAutoFit/>
          </a:bodyPr>
          <a:lstStyle/>
          <a:p>
            <a:r>
              <a:rPr lang="en-GB" b="1" dirty="0"/>
              <a:t>Over the past months</a:t>
            </a:r>
            <a:r>
              <a:rPr lang="en-GB" dirty="0"/>
              <a:t>, I have been watching my crew members in the freezing temperatures…</a:t>
            </a:r>
          </a:p>
          <a:p>
            <a:r>
              <a:rPr lang="en-US" dirty="0"/>
              <a:t>It is important because it tells the reader exactly </a:t>
            </a:r>
            <a:r>
              <a:rPr lang="en-US" b="1" dirty="0"/>
              <a:t>when</a:t>
            </a:r>
            <a:r>
              <a:rPr lang="en-US" dirty="0"/>
              <a:t> the diary is being written.</a:t>
            </a:r>
          </a:p>
        </p:txBody>
      </p:sp>
    </p:spTree>
    <p:extLst>
      <p:ext uri="{BB962C8B-B14F-4D97-AF65-F5344CB8AC3E}">
        <p14:creationId xmlns:p14="http://schemas.microsoft.com/office/powerpoint/2010/main" val="2814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6" grpId="0"/>
      <p:bldP spid="6" grpId="1"/>
      <p:bldP spid="18"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4" name="Rectangle 3">
            <a:extLst>
              <a:ext uri="{FF2B5EF4-FFF2-40B4-BE49-F238E27FC236}">
                <a16:creationId xmlns:a16="http://schemas.microsoft.com/office/drawing/2014/main" id="{09310FFD-C09B-4110-BEAA-B2F566B57098}"/>
              </a:ext>
            </a:extLst>
          </p:cNvPr>
          <p:cNvSpPr/>
          <p:nvPr/>
        </p:nvSpPr>
        <p:spPr>
          <a:xfrm>
            <a:off x="746684" y="2802127"/>
            <a:ext cx="7483782" cy="2062103"/>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a:t>
            </a:r>
            <a:r>
              <a:rPr lang="en-US" b="1" dirty="0"/>
              <a:t>‘I’, ‘my’, ‘we’ </a:t>
            </a:r>
            <a:r>
              <a:rPr lang="en-US" dirty="0"/>
              <a:t>and</a:t>
            </a:r>
            <a:r>
              <a:rPr lang="en-US" b="1" dirty="0"/>
              <a:t> ‘our’.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These words are special because they tell us the diary is being written </a:t>
            </a:r>
            <a:r>
              <a:rPr lang="en-US" b="1" dirty="0"/>
              <a:t>by</a:t>
            </a:r>
            <a:r>
              <a:rPr lang="en-US" dirty="0"/>
              <a:t> someone and they are talking about </a:t>
            </a:r>
            <a:r>
              <a:rPr lang="en-US" b="1" dirty="0"/>
              <a:t>themselves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a:t>
            </a:r>
            <a:r>
              <a:rPr lang="en-US" sz="2000" b="1" dirty="0"/>
              <a:t>first person</a:t>
            </a:r>
            <a:r>
              <a:rPr lang="en-US" sz="2000" dirty="0"/>
              <a:t>’?</a:t>
            </a:r>
          </a:p>
        </p:txBody>
      </p:sp>
      <p:sp>
        <p:nvSpPr>
          <p:cNvPr id="5" name="Rectangle 4">
            <a:extLst>
              <a:ext uri="{FF2B5EF4-FFF2-40B4-BE49-F238E27FC236}">
                <a16:creationId xmlns:a16="http://schemas.microsoft.com/office/drawing/2014/main" id="{7B452C74-F3B2-4508-8511-D4989073A280}"/>
              </a:ext>
            </a:extLst>
          </p:cNvPr>
          <p:cNvSpPr/>
          <p:nvPr/>
        </p:nvSpPr>
        <p:spPr>
          <a:xfrm>
            <a:off x="746684" y="2801889"/>
            <a:ext cx="7632699" cy="2369880"/>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‘I’, ‘my’, ‘we’ and ‘our’.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words are special because they tell us the diary is being written by someone and they are talking about themselves.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‘first person’?</a:t>
            </a:r>
          </a:p>
          <a:p>
            <a:endParaRPr lang="en-US" sz="2000" dirty="0"/>
          </a:p>
        </p:txBody>
      </p:sp>
    </p:spTree>
    <p:extLst>
      <p:ext uri="{BB962C8B-B14F-4D97-AF65-F5344CB8AC3E}">
        <p14:creationId xmlns:p14="http://schemas.microsoft.com/office/powerpoint/2010/main" val="9420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43B522-0FC9-4F84-9B73-846833AE4BEB}"/>
              </a:ext>
            </a:extLst>
          </p:cNvPr>
          <p:cNvSpPr/>
          <p:nvPr/>
        </p:nvSpPr>
        <p:spPr>
          <a:xfrm>
            <a:off x="755650" y="2399751"/>
            <a:ext cx="7499350" cy="2585323"/>
          </a:xfrm>
          <a:prstGeom prst="rect">
            <a:avLst/>
          </a:prstGeom>
        </p:spPr>
        <p:txBody>
          <a:bodyPr wrap="square">
            <a:spAutoFit/>
          </a:bodyPr>
          <a:lstStyle/>
          <a:p>
            <a:r>
              <a:rPr lang="en-GB" dirty="0"/>
              <a:t>As I looked down from our lofty home, I noticed a group of humans. They seemed to be holding loud, bright monsters with sharp, glistening teeth that were tearing our trees from the ground. </a:t>
            </a:r>
          </a:p>
          <a:p>
            <a:endParaRPr lang="en-GB" dirty="0"/>
          </a:p>
          <a:p>
            <a:endParaRPr lang="en-GB" dirty="0"/>
          </a:p>
          <a:p>
            <a:br>
              <a:rPr lang="en-GB" dirty="0"/>
            </a:br>
            <a:r>
              <a:rPr lang="en-GB" dirty="0"/>
              <a:t>As she looked down from their lofty home, she noticed a group of humans. They seemed to be holding loud, bright monsters with sharp, glistening teeth that were tearing their trees from the ground. </a:t>
            </a:r>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3" name="Rectangle 2">
            <a:extLst>
              <a:ext uri="{FF2B5EF4-FFF2-40B4-BE49-F238E27FC236}">
                <a16:creationId xmlns:a16="http://schemas.microsoft.com/office/drawing/2014/main" id="{C67F3276-7351-4B9D-8F58-8CD12CBC06AD}"/>
              </a:ext>
            </a:extLst>
          </p:cNvPr>
          <p:cNvSpPr/>
          <p:nvPr/>
        </p:nvSpPr>
        <p:spPr>
          <a:xfrm>
            <a:off x="755650" y="2399133"/>
            <a:ext cx="7632700" cy="2862322"/>
          </a:xfrm>
          <a:prstGeom prst="rect">
            <a:avLst/>
          </a:prstGeom>
        </p:spPr>
        <p:txBody>
          <a:bodyPr wrap="square">
            <a:spAutoFit/>
          </a:bodyPr>
          <a:lstStyle/>
          <a:p>
            <a:r>
              <a:rPr lang="en-GB" dirty="0"/>
              <a:t>As </a:t>
            </a:r>
            <a:r>
              <a:rPr lang="en-GB" b="1" dirty="0"/>
              <a:t>I </a:t>
            </a:r>
            <a:r>
              <a:rPr lang="en-GB" dirty="0"/>
              <a:t>looked down from </a:t>
            </a:r>
            <a:r>
              <a:rPr lang="en-GB" b="1" dirty="0"/>
              <a:t>our</a:t>
            </a:r>
            <a:r>
              <a:rPr lang="en-GB" dirty="0"/>
              <a:t> lofty home, </a:t>
            </a:r>
            <a:r>
              <a:rPr lang="en-GB" b="1" dirty="0"/>
              <a:t>I</a:t>
            </a:r>
            <a:r>
              <a:rPr lang="en-GB" dirty="0"/>
              <a:t> noticed a group of humans. They seemed to be holding loud, bright monsters with sharp, glistening teeth that were tearing </a:t>
            </a:r>
            <a:r>
              <a:rPr lang="en-GB" b="1" dirty="0"/>
              <a:t>our</a:t>
            </a:r>
            <a:r>
              <a:rPr lang="en-GB" dirty="0"/>
              <a:t> trees from the ground. </a:t>
            </a:r>
          </a:p>
          <a:p>
            <a:endParaRPr lang="en-GB" dirty="0"/>
          </a:p>
          <a:p>
            <a:endParaRPr lang="en-GB" dirty="0"/>
          </a:p>
          <a:p>
            <a:br>
              <a:rPr lang="en-GB" dirty="0"/>
            </a:br>
            <a:r>
              <a:rPr lang="en-GB" dirty="0"/>
              <a:t>As </a:t>
            </a:r>
            <a:r>
              <a:rPr lang="en-GB" b="1" dirty="0"/>
              <a:t>she </a:t>
            </a:r>
            <a:r>
              <a:rPr lang="en-GB" dirty="0"/>
              <a:t>looked down from </a:t>
            </a:r>
            <a:r>
              <a:rPr lang="en-GB" b="1" dirty="0"/>
              <a:t>their </a:t>
            </a:r>
            <a:r>
              <a:rPr lang="en-GB" dirty="0"/>
              <a:t>lofty home, </a:t>
            </a:r>
            <a:r>
              <a:rPr lang="en-GB" b="1" dirty="0"/>
              <a:t>she </a:t>
            </a:r>
            <a:r>
              <a:rPr lang="en-GB" dirty="0"/>
              <a:t>noticed a group of humans. They seemed to be holding loud, bright monsters with sharp, glistening teeth that were tearing </a:t>
            </a:r>
            <a:r>
              <a:rPr lang="en-GB" b="1" dirty="0"/>
              <a:t>their </a:t>
            </a:r>
            <a:r>
              <a:rPr lang="en-GB" dirty="0"/>
              <a:t>trees from the ground. </a:t>
            </a:r>
            <a:br>
              <a:rPr lang="en-GB" dirty="0"/>
            </a:br>
            <a:endParaRPr lang="en-US" b="1" dirty="0">
              <a:solidFill>
                <a:schemeClr val="accent4"/>
              </a:solidFill>
            </a:endParaRPr>
          </a:p>
        </p:txBody>
      </p:sp>
      <p:sp>
        <p:nvSpPr>
          <p:cNvPr id="6" name="Rectangle 5">
            <a:extLst>
              <a:ext uri="{FF2B5EF4-FFF2-40B4-BE49-F238E27FC236}">
                <a16:creationId xmlns:a16="http://schemas.microsoft.com/office/drawing/2014/main" id="{2F4088EA-FC25-4337-A68E-7086EE7562B2}"/>
              </a:ext>
            </a:extLst>
          </p:cNvPr>
          <p:cNvSpPr/>
          <p:nvPr/>
        </p:nvSpPr>
        <p:spPr>
          <a:xfrm>
            <a:off x="755650" y="3306631"/>
            <a:ext cx="1435008" cy="369332"/>
          </a:xfrm>
          <a:prstGeom prst="rect">
            <a:avLst/>
          </a:prstGeom>
        </p:spPr>
        <p:txBody>
          <a:bodyPr wrap="none">
            <a:spAutoFit/>
          </a:bodyPr>
          <a:lstStyle/>
          <a:p>
            <a:r>
              <a:rPr lang="en-US" b="1" dirty="0">
                <a:solidFill>
                  <a:schemeClr val="accent4"/>
                </a:solidFill>
              </a:rPr>
              <a:t>First person</a:t>
            </a:r>
          </a:p>
        </p:txBody>
      </p:sp>
      <p:sp>
        <p:nvSpPr>
          <p:cNvPr id="7" name="Rectangle 6">
            <a:extLst>
              <a:ext uri="{FF2B5EF4-FFF2-40B4-BE49-F238E27FC236}">
                <a16:creationId xmlns:a16="http://schemas.microsoft.com/office/drawing/2014/main" id="{305AD043-7713-4AD1-8206-A9395FF41923}"/>
              </a:ext>
            </a:extLst>
          </p:cNvPr>
          <p:cNvSpPr/>
          <p:nvPr/>
        </p:nvSpPr>
        <p:spPr>
          <a:xfrm>
            <a:off x="755650" y="4988729"/>
            <a:ext cx="1837362" cy="369332"/>
          </a:xfrm>
          <a:prstGeom prst="rect">
            <a:avLst/>
          </a:prstGeom>
        </p:spPr>
        <p:txBody>
          <a:bodyPr wrap="none">
            <a:spAutoFit/>
          </a:bodyPr>
          <a:lstStyle/>
          <a:p>
            <a:r>
              <a:rPr lang="en-US" b="1" dirty="0">
                <a:solidFill>
                  <a:schemeClr val="accent4"/>
                </a:solidFill>
              </a:rPr>
              <a:t>Not first person</a:t>
            </a:r>
            <a:endParaRPr lang="en-GB" dirty="0"/>
          </a:p>
        </p:txBody>
      </p:sp>
    </p:spTree>
    <p:extLst>
      <p:ext uri="{BB962C8B-B14F-4D97-AF65-F5344CB8AC3E}">
        <p14:creationId xmlns:p14="http://schemas.microsoft.com/office/powerpoint/2010/main" val="28340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use past tense for the main events.</a:t>
            </a:r>
          </a:p>
        </p:txBody>
      </p:sp>
      <p:pic>
        <p:nvPicPr>
          <p:cNvPr id="4" name="Picture 3">
            <a:extLst>
              <a:ext uri="{FF2B5EF4-FFF2-40B4-BE49-F238E27FC236}">
                <a16:creationId xmlns:a16="http://schemas.microsoft.com/office/drawing/2014/main" id="{DBAA31C6-9553-4E48-A8C6-DAA992453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25" y="4532288"/>
            <a:ext cx="1756769" cy="1335707"/>
          </a:xfrm>
          <a:prstGeom prst="rect">
            <a:avLst/>
          </a:prstGeom>
        </p:spPr>
      </p:pic>
      <p:sp>
        <p:nvSpPr>
          <p:cNvPr id="3" name="Rectangle 2">
            <a:extLst>
              <a:ext uri="{FF2B5EF4-FFF2-40B4-BE49-F238E27FC236}">
                <a16:creationId xmlns:a16="http://schemas.microsoft.com/office/drawing/2014/main" id="{5029581A-2B37-4643-843C-CE1CB2E6CB62}"/>
              </a:ext>
            </a:extLst>
          </p:cNvPr>
          <p:cNvSpPr/>
          <p:nvPr/>
        </p:nvSpPr>
        <p:spPr>
          <a:xfrm>
            <a:off x="755650" y="1811756"/>
            <a:ext cx="7632700" cy="3016210"/>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sz="1600" dirty="0"/>
          </a:p>
          <a:p>
            <a:r>
              <a:rPr lang="en-GB" dirty="0"/>
              <a:t>Two days ago, something dreadful </a:t>
            </a:r>
            <a:r>
              <a:rPr lang="en-GB" b="1" dirty="0"/>
              <a:t>happened</a:t>
            </a:r>
            <a:r>
              <a:rPr lang="en-GB" dirty="0"/>
              <a:t> – ‘Endurance’ became </a:t>
            </a:r>
            <a:r>
              <a:rPr lang="en-GB" b="1" dirty="0"/>
              <a:t>stuck</a:t>
            </a:r>
            <a:r>
              <a:rPr lang="en-GB" dirty="0"/>
              <a:t> in a large sheet of floating ice (an ice floe) following risky conditions crossing the Weddell Sea. </a:t>
            </a:r>
          </a:p>
          <a:p>
            <a:endParaRPr lang="en-GB" dirty="0"/>
          </a:p>
          <a:p>
            <a:r>
              <a:rPr lang="en-GB" dirty="0"/>
              <a:t>Today, something dreadful </a:t>
            </a:r>
            <a:r>
              <a:rPr lang="en-GB" b="1" dirty="0"/>
              <a:t>will</a:t>
            </a:r>
            <a:r>
              <a:rPr lang="en-GB" dirty="0"/>
              <a:t> </a:t>
            </a:r>
            <a:r>
              <a:rPr lang="en-GB" b="1" dirty="0"/>
              <a:t>happen</a:t>
            </a:r>
            <a:r>
              <a:rPr lang="en-GB" dirty="0"/>
              <a:t> – ‘Endurance’ </a:t>
            </a:r>
            <a:r>
              <a:rPr lang="en-GB" b="1" dirty="0"/>
              <a:t>will</a:t>
            </a:r>
            <a:r>
              <a:rPr lang="en-GB" dirty="0"/>
              <a:t> </a:t>
            </a:r>
            <a:r>
              <a:rPr lang="en-GB" b="1" dirty="0"/>
              <a:t>stick </a:t>
            </a:r>
            <a:r>
              <a:rPr lang="en-GB" dirty="0"/>
              <a:t>in a large sheet of floating ice (an ice floe) following risky conditions crossing the Weddell Sea. </a:t>
            </a:r>
            <a:endParaRPr lang="en-US" b="1" dirty="0">
              <a:solidFill>
                <a:schemeClr val="accent4"/>
              </a:solidFill>
            </a:endParaRPr>
          </a:p>
        </p:txBody>
      </p:sp>
      <p:sp>
        <p:nvSpPr>
          <p:cNvPr id="6" name="Rectangle 5">
            <a:extLst>
              <a:ext uri="{FF2B5EF4-FFF2-40B4-BE49-F238E27FC236}">
                <a16:creationId xmlns:a16="http://schemas.microsoft.com/office/drawing/2014/main" id="{BFA43635-E251-4A7E-BD2D-A12961CC482A}"/>
              </a:ext>
            </a:extLst>
          </p:cNvPr>
          <p:cNvSpPr/>
          <p:nvPr/>
        </p:nvSpPr>
        <p:spPr>
          <a:xfrm>
            <a:off x="755650" y="1811756"/>
            <a:ext cx="7632700" cy="3139321"/>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dirty="0"/>
          </a:p>
          <a:p>
            <a:r>
              <a:rPr lang="en-GB" dirty="0"/>
              <a:t>Two days ago, something dreadful happened – ‘Endurance’ became stuck in a large sheet of floating ice (an ice floe) following risky conditions crossing the Weddell Sea. </a:t>
            </a:r>
          </a:p>
          <a:p>
            <a:endParaRPr lang="en-GB" dirty="0"/>
          </a:p>
          <a:p>
            <a:r>
              <a:rPr lang="en-GB" dirty="0"/>
              <a:t>Today, something dreadful will happen – ‘Endurance’ will stick in a large sheet of floating ice (an ice floe) following risky conditions crossing the Weddell Sea. </a:t>
            </a:r>
            <a:endParaRPr lang="en-US" dirty="0">
              <a:solidFill>
                <a:schemeClr val="accent4"/>
              </a:solidFill>
            </a:endParaRPr>
          </a:p>
        </p:txBody>
      </p:sp>
      <p:sp>
        <p:nvSpPr>
          <p:cNvPr id="5" name="Rectangle 4">
            <a:extLst>
              <a:ext uri="{FF2B5EF4-FFF2-40B4-BE49-F238E27FC236}">
                <a16:creationId xmlns:a16="http://schemas.microsoft.com/office/drawing/2014/main" id="{4028E6E9-7EC1-4FDC-9373-0F1A4FF016B6}"/>
              </a:ext>
            </a:extLst>
          </p:cNvPr>
          <p:cNvSpPr/>
          <p:nvPr/>
        </p:nvSpPr>
        <p:spPr>
          <a:xfrm>
            <a:off x="2471434" y="4436701"/>
            <a:ext cx="1483098" cy="369332"/>
          </a:xfrm>
          <a:prstGeom prst="rect">
            <a:avLst/>
          </a:prstGeom>
        </p:spPr>
        <p:txBody>
          <a:bodyPr wrap="none">
            <a:spAutoFit/>
          </a:bodyPr>
          <a:lstStyle/>
          <a:p>
            <a:r>
              <a:rPr lang="en-GB" b="1" dirty="0">
                <a:solidFill>
                  <a:schemeClr val="accent4"/>
                </a:solidFill>
              </a:rPr>
              <a:t>Future tense</a:t>
            </a:r>
            <a:endParaRPr lang="en-GB" dirty="0"/>
          </a:p>
        </p:txBody>
      </p:sp>
      <p:sp>
        <p:nvSpPr>
          <p:cNvPr id="7" name="Rectangle 6">
            <a:extLst>
              <a:ext uri="{FF2B5EF4-FFF2-40B4-BE49-F238E27FC236}">
                <a16:creationId xmlns:a16="http://schemas.microsoft.com/office/drawing/2014/main" id="{9537CAB6-E6ED-4643-856F-78243F060CDD}"/>
              </a:ext>
            </a:extLst>
          </p:cNvPr>
          <p:cNvSpPr/>
          <p:nvPr/>
        </p:nvSpPr>
        <p:spPr>
          <a:xfrm>
            <a:off x="3364733" y="3336639"/>
            <a:ext cx="1263487" cy="369332"/>
          </a:xfrm>
          <a:prstGeom prst="rect">
            <a:avLst/>
          </a:prstGeom>
        </p:spPr>
        <p:txBody>
          <a:bodyPr wrap="none">
            <a:spAutoFit/>
          </a:bodyPr>
          <a:lstStyle/>
          <a:p>
            <a:r>
              <a:rPr lang="en-GB" b="1" dirty="0">
                <a:solidFill>
                  <a:schemeClr val="accent4"/>
                </a:solidFill>
              </a:rPr>
              <a:t>Past tense</a:t>
            </a:r>
          </a:p>
        </p:txBody>
      </p:sp>
    </p:spTree>
    <p:extLst>
      <p:ext uri="{BB962C8B-B14F-4D97-AF65-F5344CB8AC3E}">
        <p14:creationId xmlns:p14="http://schemas.microsoft.com/office/powerpoint/2010/main" val="3912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an introduction to set the scene.</a:t>
            </a:r>
          </a:p>
        </p:txBody>
      </p:sp>
      <p:sp>
        <p:nvSpPr>
          <p:cNvPr id="3" name="Rectangle 2">
            <a:extLst>
              <a:ext uri="{FF2B5EF4-FFF2-40B4-BE49-F238E27FC236}">
                <a16:creationId xmlns:a16="http://schemas.microsoft.com/office/drawing/2014/main" id="{9BEB9630-19E1-4FAB-9711-F872986C95CB}"/>
              </a:ext>
            </a:extLst>
          </p:cNvPr>
          <p:cNvSpPr/>
          <p:nvPr/>
        </p:nvSpPr>
        <p:spPr>
          <a:xfrm>
            <a:off x="1392573"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chemeClr val="tx1"/>
                </a:solidFill>
                <a:latin typeface="Twinkl" pitchFamily="2" charset="0"/>
                <a:ea typeface="Calibri" panose="020F0502020204030204" pitchFamily="34" charset="0"/>
                <a:cs typeface="Times New Roman" panose="02020603050405020304" pitchFamily="18" charset="0"/>
              </a:rPr>
              <a:t> </a:t>
            </a:r>
            <a:endParaRPr lang="en-GB" sz="1400" dirty="0">
              <a:solidFill>
                <a:schemeClr val="tx1"/>
              </a:solidFill>
            </a:endParaRPr>
          </a:p>
        </p:txBody>
      </p:sp>
      <p:sp>
        <p:nvSpPr>
          <p:cNvPr id="6" name="Rectangle 5">
            <a:extLst>
              <a:ext uri="{FF2B5EF4-FFF2-40B4-BE49-F238E27FC236}">
                <a16:creationId xmlns:a16="http://schemas.microsoft.com/office/drawing/2014/main" id="{766593F9-ACA7-4339-80D9-7B79E109F373}"/>
              </a:ext>
            </a:extLst>
          </p:cNvPr>
          <p:cNvSpPr/>
          <p:nvPr/>
        </p:nvSpPr>
        <p:spPr>
          <a:xfrm>
            <a:off x="4823671"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dirty="0">
                <a:solidFill>
                  <a:schemeClr val="tx1"/>
                </a:solidFill>
                <a:latin typeface="Twinkl" pitchFamily="2" charset="0"/>
                <a:ea typeface="Calibri" panose="020F0502020204030204" pitchFamily="34" charset="0"/>
                <a:cs typeface="Times New Roman" panose="02020603050405020304" pitchFamily="18" charset="0"/>
              </a:rPr>
              <a:t>For now I must catch up on eating and sleeping and hope that they do not return tomorrow.</a:t>
            </a:r>
            <a:endPar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4A2875B-3490-447C-A11B-BA098B45B42E}"/>
              </a:ext>
            </a:extLst>
          </p:cNvPr>
          <p:cNvSpPr/>
          <p:nvPr/>
        </p:nvSpPr>
        <p:spPr>
          <a:xfrm>
            <a:off x="755650" y="1700743"/>
            <a:ext cx="7632700" cy="1477328"/>
          </a:xfrm>
          <a:prstGeom prst="rect">
            <a:avLst/>
          </a:prstGeom>
        </p:spPr>
        <p:txBody>
          <a:bodyPr wrap="square">
            <a:spAutoFit/>
          </a:bodyPr>
          <a:lstStyle/>
          <a:p>
            <a:pPr marL="285750" indent="-285750">
              <a:buFont typeface="Arial" panose="020B0604020202020204" pitchFamily="34" charset="0"/>
              <a:buChar char="•"/>
            </a:pPr>
            <a:r>
              <a:rPr lang="en-US" dirty="0"/>
              <a:t>It is important to set the scene when writing a diary to ensure that it is clear what you are writing about. </a:t>
            </a:r>
          </a:p>
          <a:p>
            <a:pPr marL="285750" indent="-285750">
              <a:buFont typeface="Arial" panose="020B0604020202020204" pitchFamily="34" charset="0"/>
              <a:buChar char="•"/>
            </a:pPr>
            <a:r>
              <a:rPr lang="en-US" dirty="0"/>
              <a:t>You might answer the questions who, what, where or when.</a:t>
            </a:r>
          </a:p>
          <a:p>
            <a:pPr marL="285750" indent="-285750">
              <a:buFont typeface="Arial" panose="020B0604020202020204" pitchFamily="34" charset="0"/>
              <a:buChar char="•"/>
            </a:pPr>
            <a:r>
              <a:rPr lang="en-US" dirty="0"/>
              <a:t>Which of the following extracts is an introduction? How do you know?</a:t>
            </a:r>
            <a:endParaRPr lang="en-US" b="1" dirty="0">
              <a:solidFill>
                <a:schemeClr val="accent4"/>
              </a:solidFill>
            </a:endParaRPr>
          </a:p>
        </p:txBody>
      </p:sp>
      <p:sp>
        <p:nvSpPr>
          <p:cNvPr id="7" name="Rectangle 6">
            <a:extLst>
              <a:ext uri="{FF2B5EF4-FFF2-40B4-BE49-F238E27FC236}">
                <a16:creationId xmlns:a16="http://schemas.microsoft.com/office/drawing/2014/main" id="{9C3DBC0E-C8AF-4DB5-AE99-42B2A70548A9}"/>
              </a:ext>
            </a:extLst>
          </p:cNvPr>
          <p:cNvSpPr/>
          <p:nvPr/>
        </p:nvSpPr>
        <p:spPr>
          <a:xfrm>
            <a:off x="1392573" y="3741486"/>
            <a:ext cx="2927758" cy="139257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rgbClr val="FFFFFF"/>
                </a:solidFill>
                <a:latin typeface="Twinkl" pitchFamily="2" charset="0"/>
                <a:ea typeface="Calibri" panose="020F0502020204030204" pitchFamily="34" charset="0"/>
                <a:cs typeface="Times New Roman" panose="02020603050405020304" pitchFamily="18" charset="0"/>
              </a:rPr>
              <a:t> </a:t>
            </a:r>
            <a:endParaRPr lang="en-GB" sz="1400" dirty="0">
              <a:solidFill>
                <a:srgbClr val="FFFFFF"/>
              </a:solidFill>
            </a:endParaRPr>
          </a:p>
        </p:txBody>
      </p:sp>
    </p:spTree>
    <p:extLst>
      <p:ext uri="{BB962C8B-B14F-4D97-AF65-F5344CB8AC3E}">
        <p14:creationId xmlns:p14="http://schemas.microsoft.com/office/powerpoint/2010/main" val="35914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tell events in chronological order.</a:t>
            </a:r>
          </a:p>
        </p:txBody>
      </p:sp>
      <p:sp>
        <p:nvSpPr>
          <p:cNvPr id="4" name="Rectangle 3">
            <a:extLst>
              <a:ext uri="{FF2B5EF4-FFF2-40B4-BE49-F238E27FC236}">
                <a16:creationId xmlns:a16="http://schemas.microsoft.com/office/drawing/2014/main" id="{491BE696-4016-4971-B628-C6F906108382}"/>
              </a:ext>
            </a:extLst>
          </p:cNvPr>
          <p:cNvSpPr/>
          <p:nvPr/>
        </p:nvSpPr>
        <p:spPr>
          <a:xfrm>
            <a:off x="755650" y="3244334"/>
            <a:ext cx="1805302" cy="369332"/>
          </a:xfrm>
          <a:prstGeom prst="rect">
            <a:avLst/>
          </a:prstGeom>
        </p:spPr>
        <p:txBody>
          <a:bodyPr wrap="none">
            <a:spAutoFit/>
          </a:bodyPr>
          <a:lstStyle/>
          <a:p>
            <a:r>
              <a:rPr lang="en-US" dirty="0"/>
              <a:t>I ate breakfast. </a:t>
            </a:r>
          </a:p>
        </p:txBody>
      </p:sp>
      <p:sp>
        <p:nvSpPr>
          <p:cNvPr id="5" name="Rectangle 4">
            <a:extLst>
              <a:ext uri="{FF2B5EF4-FFF2-40B4-BE49-F238E27FC236}">
                <a16:creationId xmlns:a16="http://schemas.microsoft.com/office/drawing/2014/main" id="{297A86E7-DA14-4EAB-82CA-21D497C8C73F}"/>
              </a:ext>
            </a:extLst>
          </p:cNvPr>
          <p:cNvSpPr/>
          <p:nvPr/>
        </p:nvSpPr>
        <p:spPr>
          <a:xfrm>
            <a:off x="755650" y="3657595"/>
            <a:ext cx="4192173" cy="369332"/>
          </a:xfrm>
          <a:prstGeom prst="rect">
            <a:avLst/>
          </a:prstGeom>
        </p:spPr>
        <p:txBody>
          <a:bodyPr wrap="none">
            <a:spAutoFit/>
          </a:bodyPr>
          <a:lstStyle/>
          <a:p>
            <a:r>
              <a:rPr lang="en-US" dirty="0"/>
              <a:t>We visited the most amazing museum. </a:t>
            </a:r>
            <a:endParaRPr lang="en-US" b="1" dirty="0">
              <a:solidFill>
                <a:srgbClr val="FF0000"/>
              </a:solidFill>
            </a:endParaRPr>
          </a:p>
        </p:txBody>
      </p:sp>
      <p:sp>
        <p:nvSpPr>
          <p:cNvPr id="7" name="Rectangle 6">
            <a:extLst>
              <a:ext uri="{FF2B5EF4-FFF2-40B4-BE49-F238E27FC236}">
                <a16:creationId xmlns:a16="http://schemas.microsoft.com/office/drawing/2014/main" id="{BDAAE565-705F-446C-993E-96B420855371}"/>
              </a:ext>
            </a:extLst>
          </p:cNvPr>
          <p:cNvSpPr/>
          <p:nvPr/>
        </p:nvSpPr>
        <p:spPr>
          <a:xfrm>
            <a:off x="4689419" y="368276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id="{B4B63258-1A45-4DFB-B44D-B519C07AA2C4}"/>
              </a:ext>
            </a:extLst>
          </p:cNvPr>
          <p:cNvSpPr/>
          <p:nvPr/>
        </p:nvSpPr>
        <p:spPr>
          <a:xfrm>
            <a:off x="2397285" y="3244334"/>
            <a:ext cx="327334" cy="369332"/>
          </a:xfrm>
          <a:prstGeom prst="rect">
            <a:avLst/>
          </a:prstGeom>
        </p:spPr>
        <p:txBody>
          <a:bodyPr wrap="none">
            <a:spAutoFit/>
          </a:bodyPr>
          <a:lstStyle/>
          <a:p>
            <a:r>
              <a:rPr lang="en-US" b="1" dirty="0">
                <a:solidFill>
                  <a:srgbClr val="FF0000"/>
                </a:solidFill>
              </a:rPr>
              <a:t>X</a:t>
            </a:r>
            <a:endParaRPr lang="en-GB" dirty="0"/>
          </a:p>
        </p:txBody>
      </p:sp>
      <p:sp>
        <p:nvSpPr>
          <p:cNvPr id="9" name="Rectangle 8">
            <a:extLst>
              <a:ext uri="{FF2B5EF4-FFF2-40B4-BE49-F238E27FC236}">
                <a16:creationId xmlns:a16="http://schemas.microsoft.com/office/drawing/2014/main" id="{766F100A-DFF3-4BEB-A1DC-A8D3B8D9AB42}"/>
              </a:ext>
            </a:extLst>
          </p:cNvPr>
          <p:cNvSpPr/>
          <p:nvPr/>
        </p:nvSpPr>
        <p:spPr>
          <a:xfrm>
            <a:off x="728801" y="4052089"/>
            <a:ext cx="2632452" cy="369332"/>
          </a:xfrm>
          <a:prstGeom prst="rect">
            <a:avLst/>
          </a:prstGeom>
        </p:spPr>
        <p:txBody>
          <a:bodyPr wrap="none">
            <a:spAutoFit/>
          </a:bodyPr>
          <a:lstStyle/>
          <a:p>
            <a:r>
              <a:rPr lang="en-US" dirty="0"/>
              <a:t>An exhibit came to life! </a:t>
            </a:r>
            <a:endParaRPr lang="en-GB" dirty="0"/>
          </a:p>
        </p:txBody>
      </p:sp>
      <p:sp>
        <p:nvSpPr>
          <p:cNvPr id="13" name="Rectangle 12">
            <a:extLst>
              <a:ext uri="{FF2B5EF4-FFF2-40B4-BE49-F238E27FC236}">
                <a16:creationId xmlns:a16="http://schemas.microsoft.com/office/drawing/2014/main" id="{BAE3D22E-A8A6-4E8E-ACA8-798D5D42CCEB}"/>
              </a:ext>
            </a:extLst>
          </p:cNvPr>
          <p:cNvSpPr/>
          <p:nvPr/>
        </p:nvSpPr>
        <p:spPr>
          <a:xfrm>
            <a:off x="3145844" y="405208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id="{8F73ACAC-D29E-41D4-B8A0-C5F6D43CE32D}"/>
              </a:ext>
            </a:extLst>
          </p:cNvPr>
          <p:cNvSpPr/>
          <p:nvPr/>
        </p:nvSpPr>
        <p:spPr>
          <a:xfrm>
            <a:off x="728801" y="4461372"/>
            <a:ext cx="3650358" cy="369332"/>
          </a:xfrm>
          <a:prstGeom prst="rect">
            <a:avLst/>
          </a:prstGeom>
        </p:spPr>
        <p:txBody>
          <a:bodyPr wrap="none">
            <a:spAutoFit/>
          </a:bodyPr>
          <a:lstStyle/>
          <a:p>
            <a:r>
              <a:rPr lang="en-US" dirty="0"/>
              <a:t>We had to evacuate the museum. </a:t>
            </a:r>
            <a:endParaRPr lang="en-GB" dirty="0"/>
          </a:p>
        </p:txBody>
      </p:sp>
      <p:sp>
        <p:nvSpPr>
          <p:cNvPr id="15" name="Rectangle 14">
            <a:extLst>
              <a:ext uri="{FF2B5EF4-FFF2-40B4-BE49-F238E27FC236}">
                <a16:creationId xmlns:a16="http://schemas.microsoft.com/office/drawing/2014/main" id="{5FCC3A07-55CB-4856-87A6-2EA9BA0DF285}"/>
              </a:ext>
            </a:extLst>
          </p:cNvPr>
          <p:cNvSpPr/>
          <p:nvPr/>
        </p:nvSpPr>
        <p:spPr>
          <a:xfrm>
            <a:off x="4148363" y="45013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4" name="Rectangle 13">
            <a:extLst>
              <a:ext uri="{FF2B5EF4-FFF2-40B4-BE49-F238E27FC236}">
                <a16:creationId xmlns:a16="http://schemas.microsoft.com/office/drawing/2014/main" id="{9D5995C7-2A98-46D5-B843-638F1EE3C21B}"/>
              </a:ext>
            </a:extLst>
          </p:cNvPr>
          <p:cNvSpPr/>
          <p:nvPr/>
        </p:nvSpPr>
        <p:spPr>
          <a:xfrm>
            <a:off x="728801" y="4862266"/>
            <a:ext cx="1518364" cy="369332"/>
          </a:xfrm>
          <a:prstGeom prst="rect">
            <a:avLst/>
          </a:prstGeom>
        </p:spPr>
        <p:txBody>
          <a:bodyPr wrap="none">
            <a:spAutoFit/>
          </a:bodyPr>
          <a:lstStyle/>
          <a:p>
            <a:r>
              <a:rPr lang="en-US" dirty="0"/>
              <a:t>I had a nap. </a:t>
            </a:r>
            <a:endParaRPr lang="en-GB" dirty="0"/>
          </a:p>
        </p:txBody>
      </p:sp>
      <p:sp>
        <p:nvSpPr>
          <p:cNvPr id="17" name="Rectangle 16">
            <a:extLst>
              <a:ext uri="{FF2B5EF4-FFF2-40B4-BE49-F238E27FC236}">
                <a16:creationId xmlns:a16="http://schemas.microsoft.com/office/drawing/2014/main" id="{A32FCFA4-9820-4A00-AB79-DF4E6B334F45}"/>
              </a:ext>
            </a:extLst>
          </p:cNvPr>
          <p:cNvSpPr/>
          <p:nvPr/>
        </p:nvSpPr>
        <p:spPr>
          <a:xfrm>
            <a:off x="2045027" y="49071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6" name="Rectangle 15">
            <a:extLst>
              <a:ext uri="{FF2B5EF4-FFF2-40B4-BE49-F238E27FC236}">
                <a16:creationId xmlns:a16="http://schemas.microsoft.com/office/drawing/2014/main" id="{60DBDDF1-21A3-48AE-87AE-943C5B0EC69B}"/>
              </a:ext>
            </a:extLst>
          </p:cNvPr>
          <p:cNvSpPr/>
          <p:nvPr/>
        </p:nvSpPr>
        <p:spPr>
          <a:xfrm>
            <a:off x="728800" y="5446494"/>
            <a:ext cx="7659549" cy="646331"/>
          </a:xfrm>
          <a:prstGeom prst="rect">
            <a:avLst/>
          </a:prstGeom>
        </p:spPr>
        <p:txBody>
          <a:bodyPr wrap="square">
            <a:spAutoFit/>
          </a:bodyPr>
          <a:lstStyle/>
          <a:p>
            <a:r>
              <a:rPr lang="en-US" b="1" dirty="0">
                <a:solidFill>
                  <a:srgbClr val="0070C0"/>
                </a:solidFill>
              </a:rPr>
              <a:t>You might choose to include information about breakfast and having a nap if it is relevant or unusual.</a:t>
            </a:r>
            <a:endParaRPr lang="en-US" dirty="0">
              <a:solidFill>
                <a:srgbClr val="0070C0"/>
              </a:solidFill>
            </a:endParaRPr>
          </a:p>
        </p:txBody>
      </p:sp>
      <p:pic>
        <p:nvPicPr>
          <p:cNvPr id="19" name="Picture 18">
            <a:extLst>
              <a:ext uri="{FF2B5EF4-FFF2-40B4-BE49-F238E27FC236}">
                <a16:creationId xmlns:a16="http://schemas.microsoft.com/office/drawing/2014/main" id="{5B981D5E-E0D2-43F9-B648-0AD6DFF20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814" y="3526287"/>
            <a:ext cx="1707307" cy="1705311"/>
          </a:xfrm>
          <a:prstGeom prst="rect">
            <a:avLst/>
          </a:prstGeom>
        </p:spPr>
      </p:pic>
      <p:sp>
        <p:nvSpPr>
          <p:cNvPr id="3" name="Rectangle 2">
            <a:extLst>
              <a:ext uri="{FF2B5EF4-FFF2-40B4-BE49-F238E27FC236}">
                <a16:creationId xmlns:a16="http://schemas.microsoft.com/office/drawing/2014/main" id="{ED75E3EF-A8FD-432F-8409-DA951F3A52C1}"/>
              </a:ext>
            </a:extLst>
          </p:cNvPr>
          <p:cNvSpPr/>
          <p:nvPr/>
        </p:nvSpPr>
        <p:spPr>
          <a:xfrm>
            <a:off x="728800" y="1710013"/>
            <a:ext cx="7659550" cy="1200329"/>
          </a:xfrm>
          <a:prstGeom prst="rect">
            <a:avLst/>
          </a:prstGeom>
        </p:spPr>
        <p:txBody>
          <a:bodyPr wrap="square">
            <a:spAutoFit/>
          </a:bodyPr>
          <a:lstStyle/>
          <a:p>
            <a:pPr marL="285750" indent="-285750">
              <a:buFont typeface="Arial" panose="020B0604020202020204" pitchFamily="34" charset="0"/>
              <a:buChar char="•"/>
            </a:pPr>
            <a:r>
              <a:rPr lang="en-US" dirty="0"/>
              <a:t>In a diary we usually write about the events of our day in the order they happened.</a:t>
            </a:r>
          </a:p>
          <a:p>
            <a:pPr marL="285750" indent="-285750">
              <a:buFont typeface="Arial" panose="020B0604020202020204" pitchFamily="34" charset="0"/>
              <a:buChar char="•"/>
            </a:pPr>
            <a:r>
              <a:rPr lang="en-US" dirty="0"/>
              <a:t>We only include the most important or interesting events.</a:t>
            </a:r>
          </a:p>
          <a:p>
            <a:pPr marL="285750" indent="-285750">
              <a:buFont typeface="Arial" panose="020B0604020202020204" pitchFamily="34" charset="0"/>
              <a:buChar char="•"/>
            </a:pPr>
            <a:r>
              <a:rPr lang="en-US" dirty="0"/>
              <a:t>Which of these would you include in a diary?</a:t>
            </a:r>
          </a:p>
        </p:txBody>
      </p:sp>
    </p:spTree>
    <p:extLst>
      <p:ext uri="{BB962C8B-B14F-4D97-AF65-F5344CB8AC3E}">
        <p14:creationId xmlns:p14="http://schemas.microsoft.com/office/powerpoint/2010/main" val="26248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3" grpId="0"/>
      <p:bldP spid="10" grpId="0"/>
      <p:bldP spid="15" grpId="0"/>
      <p:bldP spid="14" grpId="0"/>
      <p:bldP spid="17" grpId="0"/>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personal emotions and feelings.</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nervous</a:t>
            </a:r>
            <a:r>
              <a:rPr lang="en-GB" dirty="0">
                <a:solidFill>
                  <a:schemeClr val="accent1"/>
                </a:solidFill>
              </a:rPr>
              <a:t> </a:t>
            </a:r>
            <a:r>
              <a:rPr lang="en-GB" dirty="0"/>
              <a:t>about ruling it, I would rather do so alone. </a:t>
            </a:r>
          </a:p>
          <a:p>
            <a:endParaRPr lang="en-GB" i="1" dirty="0"/>
          </a:p>
          <a:p>
            <a:r>
              <a:rPr lang="en-GB" dirty="0"/>
              <a:t>Yesterday, feeling relieved, we reached the island of South Georgia and then completed a day long trek to find a whaling station…</a:t>
            </a:r>
          </a:p>
        </p:txBody>
      </p:sp>
      <p:sp>
        <p:nvSpPr>
          <p:cNvPr id="4" name="Rectangle 3">
            <a:extLst>
              <a:ext uri="{FF2B5EF4-FFF2-40B4-BE49-F238E27FC236}">
                <a16:creationId xmlns:a16="http://schemas.microsoft.com/office/drawing/2014/main" id="{27423697-497A-40D5-9941-9EFA7230EF50}"/>
              </a:ext>
            </a:extLst>
          </p:cNvPr>
          <p:cNvSpPr/>
          <p:nvPr/>
        </p:nvSpPr>
        <p:spPr>
          <a:xfrm>
            <a:off x="755650" y="1812696"/>
            <a:ext cx="7632700" cy="1754326"/>
          </a:xfrm>
          <a:prstGeom prst="rect">
            <a:avLst/>
          </a:prstGeom>
        </p:spPr>
        <p:txBody>
          <a:bodyPr wrap="square">
            <a:spAutoFit/>
          </a:bodyPr>
          <a:lstStyle/>
          <a:p>
            <a:pPr marL="285750" indent="-285750">
              <a:buFont typeface="Arial" panose="020B0604020202020204" pitchFamily="34" charset="0"/>
              <a:buChar char="•"/>
            </a:pPr>
            <a:r>
              <a:rPr lang="en-US" dirty="0"/>
              <a:t>A diary is usually a secret place to write the truth about how you feel about what has happened to you in the day.</a:t>
            </a:r>
          </a:p>
          <a:p>
            <a:pPr marL="285750" indent="-285750">
              <a:buFont typeface="Arial" panose="020B0604020202020204" pitchFamily="34" charset="0"/>
              <a:buChar char="•"/>
            </a:pPr>
            <a:r>
              <a:rPr lang="en-US" dirty="0"/>
              <a:t>In a diary you might include feelings, hopes or fears that you wouldn’t want anyone to know about.</a:t>
            </a:r>
          </a:p>
          <a:p>
            <a:pPr marL="285750" indent="-285750">
              <a:buFont typeface="Arial" panose="020B0604020202020204" pitchFamily="34" charset="0"/>
              <a:buChar char="•"/>
            </a:pPr>
            <a:r>
              <a:rPr lang="en-US" dirty="0"/>
              <a:t>Look at the examples below. Where have these diary writers described their feelings?</a:t>
            </a:r>
            <a:endParaRPr lang="en-US" sz="1600" dirty="0"/>
          </a:p>
        </p:txBody>
      </p:sp>
      <p:sp>
        <p:nvSpPr>
          <p:cNvPr id="6" name="Rectangle 5">
            <a:extLst>
              <a:ext uri="{FF2B5EF4-FFF2-40B4-BE49-F238E27FC236}">
                <a16:creationId xmlns:a16="http://schemas.microsoft.com/office/drawing/2014/main" id="{BAA530EF-A5E7-490B-ADFF-A3024D5FDC82}"/>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a:t>
            </a:r>
            <a:r>
              <a:rPr lang="en-GB" b="1" dirty="0"/>
              <a:t>nervous</a:t>
            </a:r>
            <a:r>
              <a:rPr lang="en-GB" dirty="0">
                <a:solidFill>
                  <a:schemeClr val="accent1"/>
                </a:solidFill>
              </a:rPr>
              <a:t> </a:t>
            </a:r>
            <a:r>
              <a:rPr lang="en-GB" dirty="0"/>
              <a:t>about ruling it, </a:t>
            </a:r>
            <a:r>
              <a:rPr lang="en-GB" b="1" dirty="0"/>
              <a:t>I would rather do so alone</a:t>
            </a:r>
            <a:r>
              <a:rPr lang="en-GB" dirty="0"/>
              <a:t>. </a:t>
            </a:r>
          </a:p>
          <a:p>
            <a:endParaRPr lang="en-GB" i="1" dirty="0"/>
          </a:p>
          <a:p>
            <a:r>
              <a:rPr lang="en-GB" dirty="0"/>
              <a:t>Yesterday, </a:t>
            </a:r>
            <a:r>
              <a:rPr lang="en-GB" b="1" dirty="0"/>
              <a:t>feeling relieved</a:t>
            </a:r>
            <a:r>
              <a:rPr lang="en-GB" dirty="0"/>
              <a:t>, we reached the island of South Georgia and then completed a day long trek to find a whaling station…</a:t>
            </a:r>
          </a:p>
        </p:txBody>
      </p:sp>
    </p:spTree>
    <p:extLst>
      <p:ext uri="{BB962C8B-B14F-4D97-AF65-F5344CB8AC3E}">
        <p14:creationId xmlns:p14="http://schemas.microsoft.com/office/powerpoint/2010/main" val="38756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186</TotalTime>
  <Words>1675</Words>
  <Application>Microsoft Office PowerPoint</Application>
  <PresentationFormat>On-screen Show (4:3)</PresentationFormat>
  <Paragraphs>151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Twinkl</vt:lpstr>
      <vt:lpstr>Calibri</vt:lpstr>
      <vt:lpstr>Office Theme</vt:lpstr>
      <vt:lpstr>PowerPoint Presentation</vt:lpstr>
      <vt:lpstr>Writing a Diary Entry</vt:lpstr>
      <vt:lpstr>Diary Writing Must…</vt:lpstr>
      <vt:lpstr>Diary Writing Must…</vt:lpstr>
      <vt:lpstr>Diary Writing Must…</vt:lpstr>
      <vt:lpstr>Diary Writing Must…</vt:lpstr>
      <vt:lpstr>Diary Writing Must…</vt:lpstr>
      <vt:lpstr>Diary Writing Must…</vt:lpstr>
      <vt:lpstr>Diary Writing Must…</vt:lpstr>
      <vt:lpstr>Diary Writing Must…</vt:lpstr>
      <vt:lpstr>Find the features</vt:lpstr>
      <vt:lpstr>Find the features</vt:lpstr>
      <vt:lpstr>Write a diary</vt:lpstr>
      <vt:lpstr>Write a diary</vt:lpstr>
      <vt:lpstr>Diary Writing Check 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Oldfield</dc:creator>
  <cp:lastModifiedBy>TECH SHOP</cp:lastModifiedBy>
  <cp:revision>17</cp:revision>
  <dcterms:created xsi:type="dcterms:W3CDTF">2018-10-10T14:29:17Z</dcterms:created>
  <dcterms:modified xsi:type="dcterms:W3CDTF">2023-09-25T08:01:25Z</dcterms:modified>
</cp:coreProperties>
</file>