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2"/>
  </p:sldMasterIdLst>
  <p:notesMasterIdLst>
    <p:notesMasterId r:id="rId14"/>
  </p:notesMasterIdLst>
  <p:sldIdLst>
    <p:sldId id="256" r:id="rId3"/>
    <p:sldId id="259" r:id="rId4"/>
    <p:sldId id="258" r:id="rId5"/>
    <p:sldId id="260" r:id="rId6"/>
    <p:sldId id="261" r:id="rId7"/>
    <p:sldId id="263" r:id="rId8"/>
    <p:sldId id="264" r:id="rId9"/>
    <p:sldId id="265" r:id="rId10"/>
    <p:sldId id="266" r:id="rId11"/>
    <p:sldId id="267" r:id="rId12"/>
    <p:sldId id="269" r:id="rId13"/>
  </p:sldIdLst>
  <p:sldSz cx="9144000" cy="6858000" type="screen4x3"/>
  <p:notesSz cx="6858000" cy="91440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E623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22" autoAdjust="0"/>
    <p:restoredTop sz="94660"/>
  </p:normalViewPr>
  <p:slideViewPr>
    <p:cSldViewPr>
      <p:cViewPr varScale="1">
        <p:scale>
          <a:sx n="63" d="100"/>
          <a:sy n="63" d="100"/>
        </p:scale>
        <p:origin x="1396" y="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CA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DB9F1D-B996-4BA0-9039-613E6AF2E072}" type="datetimeFigureOut">
              <a:rPr lang="fr-FR" smtClean="0"/>
              <a:pPr/>
              <a:t>31/10/2023</a:t>
            </a:fld>
            <a:endParaRPr lang="fr-CA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CA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7CA053-64A5-468B-A4AC-F179676E72A7}" type="slidenum">
              <a:rPr lang="fr-CA" smtClean="0"/>
              <a:pPr/>
              <a:t>‹#›</a:t>
            </a:fld>
            <a:endParaRPr lang="fr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r-CA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1D72F5-4AE0-4F91-84F6-6991E5097B28}" type="datetimeFigureOut">
              <a:rPr lang="fr-FR"/>
              <a:pPr>
                <a:defRPr/>
              </a:pPr>
              <a:t>31/10/2023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FEE943-70E4-4D3E-825C-4798AC1A2B57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166A6B-ED90-47A0-950D-EB3F0A3126B0}" type="datetimeFigureOut">
              <a:rPr lang="fr-FR"/>
              <a:pPr>
                <a:defRPr/>
              </a:pPr>
              <a:t>31/10/2023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CBBB40-65F0-4BF8-8D3D-1B302F8A3BAB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77C806-A72D-4184-8CE5-0A37A3C18176}" type="datetimeFigureOut">
              <a:rPr lang="fr-FR"/>
              <a:pPr>
                <a:defRPr/>
              </a:pPr>
              <a:t>31/10/2023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693CD3-4225-4A12-B5AE-87BC6FCDDB91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C1A493-1E86-4F07-9DE5-FB09DF1C1D4B}" type="datetimeFigureOut">
              <a:rPr lang="fr-FR"/>
              <a:pPr>
                <a:defRPr/>
              </a:pPr>
              <a:t>31/10/2023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6B958D-0694-4924-A86B-21DB57236573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6A30C4-9E91-4046-886F-CD5B013B801B}" type="datetimeFigureOut">
              <a:rPr lang="fr-FR"/>
              <a:pPr>
                <a:defRPr/>
              </a:pPr>
              <a:t>31/10/2023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3CA66E-1B18-41FC-BBBF-2CB9C82AD7A3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CA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CA"/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D40F04-595E-4771-B172-1E0CB2E92B51}" type="datetimeFigureOut">
              <a:rPr lang="fr-FR"/>
              <a:pPr>
                <a:defRPr/>
              </a:pPr>
              <a:t>31/10/2023</a:t>
            </a:fld>
            <a:endParaRPr lang="fr-CA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4C8491-D6A5-4A04-824C-DF1A16BB6700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CA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CA"/>
          </a:p>
        </p:txBody>
      </p:sp>
      <p:sp>
        <p:nvSpPr>
          <p:cNvPr id="7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04A7B5-1140-411B-9CDA-69B3E22C73FB}" type="datetimeFigureOut">
              <a:rPr lang="fr-FR"/>
              <a:pPr>
                <a:defRPr/>
              </a:pPr>
              <a:t>31/10/2023</a:t>
            </a:fld>
            <a:endParaRPr lang="fr-CA"/>
          </a:p>
        </p:txBody>
      </p:sp>
      <p:sp>
        <p:nvSpPr>
          <p:cNvPr id="8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3E9991-5BA6-4B12-89DE-1BA775F62054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CA"/>
          </a:p>
        </p:txBody>
      </p:sp>
      <p:sp>
        <p:nvSpPr>
          <p:cNvPr id="3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E8AAFD-4299-4BA3-BEF4-9CA24F6A9A84}" type="datetimeFigureOut">
              <a:rPr lang="fr-FR"/>
              <a:pPr>
                <a:defRPr/>
              </a:pPr>
              <a:t>31/10/2023</a:t>
            </a:fld>
            <a:endParaRPr lang="fr-CA"/>
          </a:p>
        </p:txBody>
      </p:sp>
      <p:sp>
        <p:nvSpPr>
          <p:cNvPr id="4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87D73C-2031-492E-B38E-C491368C13D0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926DA9-818E-4FA1-AB8E-0D8F32C1D27D}" type="datetimeFigureOut">
              <a:rPr lang="fr-FR"/>
              <a:pPr>
                <a:defRPr/>
              </a:pPr>
              <a:t>31/10/2023</a:t>
            </a:fld>
            <a:endParaRPr lang="fr-CA"/>
          </a:p>
        </p:txBody>
      </p:sp>
      <p:sp>
        <p:nvSpPr>
          <p:cNvPr id="3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4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3E873A-DAA7-4191-B399-30D6BF291953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7AEDC2-A054-4FE4-98B1-11429BA579DC}" type="datetimeFigureOut">
              <a:rPr lang="fr-FR"/>
              <a:pPr>
                <a:defRPr/>
              </a:pPr>
              <a:t>31/10/2023</a:t>
            </a:fld>
            <a:endParaRPr lang="fr-CA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1ED0E2-7683-4C20-B6CB-652102D06959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fr-CA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fr-CA" noProof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E6AF50-9A6C-4838-B1B8-C0406834832C}" type="datetimeFigureOut">
              <a:rPr lang="fr-FR"/>
              <a:pPr>
                <a:defRPr/>
              </a:pPr>
              <a:t>31/10/2023</a:t>
            </a:fld>
            <a:endParaRPr lang="fr-CA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FC8D11-3B1C-4630-A092-1A20EFFA3475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Cliquez pour modifier le style du titre</a:t>
            </a:r>
            <a:endParaRPr lang="fr-CA"/>
          </a:p>
        </p:txBody>
      </p:sp>
      <p:sp>
        <p:nvSpPr>
          <p:cNvPr id="1027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8CCC5DAF-87E5-49F5-903F-B90EF21DC3E6}" type="datetimeFigureOut">
              <a:rPr lang="fr-FR"/>
              <a:pPr>
                <a:defRPr/>
              </a:pPr>
              <a:t>31/10/2023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8298C9BD-93FD-4762-82A1-52C817A4AA67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3.jpeg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3.jpeg"/><Relationship Id="rId4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1214438"/>
            <a:ext cx="7772400" cy="1470025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fr-CA" sz="40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Let’s</a:t>
            </a:r>
            <a:r>
              <a:rPr lang="fr-CA" sz="4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fr-CA" sz="40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Learn</a:t>
            </a:r>
            <a:r>
              <a:rPr lang="fr-CA" sz="4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About Fractions!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Let’s Look for Shapes Divided into Equal Parts!  </a:t>
            </a:r>
          </a:p>
        </p:txBody>
      </p:sp>
      <p:sp>
        <p:nvSpPr>
          <p:cNvPr id="15" name="Oval Callout 14"/>
          <p:cNvSpPr/>
          <p:nvPr/>
        </p:nvSpPr>
        <p:spPr>
          <a:xfrm>
            <a:off x="7086600" y="2286000"/>
            <a:ext cx="1600200" cy="1447800"/>
          </a:xfrm>
          <a:prstGeom prst="wedgeEllipseCallou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No!</a:t>
            </a:r>
          </a:p>
        </p:txBody>
      </p:sp>
      <p:sp>
        <p:nvSpPr>
          <p:cNvPr id="17" name="Oval Callout 16"/>
          <p:cNvSpPr/>
          <p:nvPr/>
        </p:nvSpPr>
        <p:spPr>
          <a:xfrm>
            <a:off x="914400" y="2057400"/>
            <a:ext cx="1905000" cy="1524000"/>
          </a:xfrm>
          <a:prstGeom prst="wedgeEllipseCallou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Is this triangle divided into equal parts?</a:t>
            </a:r>
          </a:p>
        </p:txBody>
      </p:sp>
      <p:sp>
        <p:nvSpPr>
          <p:cNvPr id="7" name="Right Triangle 6"/>
          <p:cNvSpPr/>
          <p:nvPr/>
        </p:nvSpPr>
        <p:spPr>
          <a:xfrm>
            <a:off x="3200400" y="2057400"/>
            <a:ext cx="4495800" cy="3048000"/>
          </a:xfrm>
          <a:prstGeom prst="rtTriangle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" name="Straight Connector 10"/>
          <p:cNvCxnSpPr>
            <a:stCxn id="7" idx="1"/>
            <a:endCxn id="7" idx="5"/>
          </p:cNvCxnSpPr>
          <p:nvPr/>
        </p:nvCxnSpPr>
        <p:spPr>
          <a:xfrm>
            <a:off x="3200400" y="3581400"/>
            <a:ext cx="22479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Straight Connector 13"/>
          <p:cNvCxnSpPr>
            <a:stCxn id="7" idx="5"/>
          </p:cNvCxnSpPr>
          <p:nvPr/>
        </p:nvCxnSpPr>
        <p:spPr>
          <a:xfrm flipH="1">
            <a:off x="4953000" y="3581400"/>
            <a:ext cx="495300" cy="15240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Let’s Look for Shapes Divided into Equal Parts!  </a:t>
            </a:r>
          </a:p>
        </p:txBody>
      </p:sp>
      <p:sp>
        <p:nvSpPr>
          <p:cNvPr id="15" name="Oval Callout 14"/>
          <p:cNvSpPr/>
          <p:nvPr/>
        </p:nvSpPr>
        <p:spPr>
          <a:xfrm>
            <a:off x="7086600" y="2286000"/>
            <a:ext cx="1600200" cy="1447800"/>
          </a:xfrm>
          <a:prstGeom prst="wedgeEllipseCallou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Yes!</a:t>
            </a:r>
          </a:p>
        </p:txBody>
      </p:sp>
      <p:sp>
        <p:nvSpPr>
          <p:cNvPr id="17" name="Oval Callout 16"/>
          <p:cNvSpPr/>
          <p:nvPr/>
        </p:nvSpPr>
        <p:spPr>
          <a:xfrm>
            <a:off x="914400" y="2057400"/>
            <a:ext cx="1905000" cy="1524000"/>
          </a:xfrm>
          <a:prstGeom prst="wedgeEllipseCallou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Is this hexagon divided into equal parts?</a:t>
            </a:r>
          </a:p>
        </p:txBody>
      </p:sp>
      <p:sp>
        <p:nvSpPr>
          <p:cNvPr id="7" name="Hexagon 6"/>
          <p:cNvSpPr/>
          <p:nvPr/>
        </p:nvSpPr>
        <p:spPr>
          <a:xfrm>
            <a:off x="3352800" y="2286000"/>
            <a:ext cx="2895600" cy="2514600"/>
          </a:xfrm>
          <a:prstGeom prst="hexagon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3657600" y="2971800"/>
            <a:ext cx="2286000" cy="12954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fr-CA" sz="3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WALT 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r-CA" sz="28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Today</a:t>
            </a:r>
            <a:r>
              <a:rPr lang="fr-CA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fr-CA" sz="28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we</a:t>
            </a:r>
            <a:r>
              <a:rPr lang="fr-CA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are </a:t>
            </a:r>
            <a:r>
              <a:rPr lang="fr-CA" sz="28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going</a:t>
            </a:r>
            <a:r>
              <a:rPr lang="fr-CA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to </a:t>
            </a:r>
            <a:r>
              <a:rPr lang="fr-CA" sz="28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learn</a:t>
            </a:r>
            <a:r>
              <a:rPr lang="fr-CA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about how to </a:t>
            </a:r>
            <a:r>
              <a:rPr lang="fr-CA" sz="28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divide</a:t>
            </a:r>
            <a:r>
              <a:rPr lang="fr-CA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a </a:t>
            </a:r>
            <a:r>
              <a:rPr lang="fr-CA" sz="28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shape</a:t>
            </a:r>
            <a:r>
              <a:rPr lang="fr-CA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fr-CA" sz="28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into</a:t>
            </a:r>
            <a:r>
              <a:rPr lang="fr-CA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fr-CA" sz="28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equal</a:t>
            </a:r>
            <a:r>
              <a:rPr lang="fr-CA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parts. 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r-CA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For the parts to </a:t>
            </a:r>
            <a:r>
              <a:rPr lang="fr-CA" sz="28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be</a:t>
            </a:r>
            <a:r>
              <a:rPr lang="fr-CA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fr-CA" sz="28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equal</a:t>
            </a:r>
            <a:r>
              <a:rPr lang="fr-CA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  <a:r>
              <a:rPr lang="fr-CA" sz="28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we</a:t>
            </a:r>
            <a:r>
              <a:rPr lang="fr-CA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fr-CA" sz="28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need</a:t>
            </a:r>
            <a:r>
              <a:rPr lang="fr-CA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to </a:t>
            </a:r>
            <a:r>
              <a:rPr lang="fr-CA" sz="28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make</a:t>
            </a:r>
            <a:r>
              <a:rPr lang="fr-CA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sure </a:t>
            </a:r>
            <a:r>
              <a:rPr lang="fr-CA" sz="28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they</a:t>
            </a:r>
            <a:r>
              <a:rPr lang="fr-CA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are all the </a:t>
            </a:r>
            <a:r>
              <a:rPr lang="fr-CA" sz="28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same</a:t>
            </a:r>
            <a:r>
              <a:rPr lang="fr-CA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size.  </a:t>
            </a:r>
          </a:p>
          <a:p>
            <a:endParaRPr lang="en-US" dirty="0"/>
          </a:p>
        </p:txBody>
      </p:sp>
      <p:sp>
        <p:nvSpPr>
          <p:cNvPr id="43" name="Oval 42"/>
          <p:cNvSpPr/>
          <p:nvPr/>
        </p:nvSpPr>
        <p:spPr>
          <a:xfrm>
            <a:off x="4343400" y="1905000"/>
            <a:ext cx="3505200" cy="3581400"/>
          </a:xfrm>
          <a:prstGeom prst="ellipse">
            <a:avLst/>
          </a:prstGeom>
          <a:blipFill>
            <a:blip r:embed="rId3" cstate="print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95800" y="1447800"/>
            <a:ext cx="1714500" cy="3781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400800" y="1371600"/>
            <a:ext cx="1771650" cy="3667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algn="l" fontAlgn="auto">
              <a:spcAft>
                <a:spcPts val="0"/>
              </a:spcAft>
              <a:defRPr/>
            </a:pPr>
            <a:r>
              <a:rPr lang="fr-CA" sz="3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2 </a:t>
            </a:r>
            <a:r>
              <a:rPr lang="fr-CA" sz="36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Equal</a:t>
            </a:r>
            <a:r>
              <a:rPr lang="fr-CA" sz="3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Parts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fr-CA" sz="2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Let’s</a:t>
            </a:r>
            <a:r>
              <a:rPr lang="fr-CA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fr-CA" sz="2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pretend</a:t>
            </a:r>
            <a:r>
              <a:rPr lang="fr-CA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2 </a:t>
            </a:r>
            <a:r>
              <a:rPr lang="fr-CA" sz="2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friends</a:t>
            </a:r>
            <a:r>
              <a:rPr lang="fr-CA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fr-CA" sz="2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want</a:t>
            </a:r>
            <a:r>
              <a:rPr lang="fr-CA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to </a:t>
            </a:r>
            <a:r>
              <a:rPr lang="fr-CA" sz="2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share</a:t>
            </a:r>
            <a:r>
              <a:rPr lang="fr-CA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fr-CA" sz="2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this</a:t>
            </a:r>
            <a:r>
              <a:rPr lang="fr-CA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pizza.  If </a:t>
            </a:r>
            <a:r>
              <a:rPr lang="fr-CA" sz="2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we</a:t>
            </a:r>
            <a:r>
              <a:rPr lang="fr-CA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fr-CA" sz="2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cut</a:t>
            </a:r>
            <a:r>
              <a:rPr lang="fr-CA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fr-CA" sz="2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it</a:t>
            </a:r>
            <a:r>
              <a:rPr lang="fr-CA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right down the middle, </a:t>
            </a:r>
            <a:r>
              <a:rPr lang="fr-CA" sz="2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then</a:t>
            </a:r>
            <a:r>
              <a:rPr lang="fr-CA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fr-CA" sz="2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both</a:t>
            </a:r>
            <a:r>
              <a:rPr lang="fr-CA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fr-CA" sz="2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friends</a:t>
            </a:r>
            <a:r>
              <a:rPr lang="fr-CA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fr-CA" sz="2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get</a:t>
            </a:r>
            <a:r>
              <a:rPr lang="fr-CA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fr-CA" sz="2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equal</a:t>
            </a:r>
            <a:r>
              <a:rPr lang="fr-CA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parts.</a:t>
            </a:r>
          </a:p>
          <a:p>
            <a:pPr>
              <a:buFont typeface="Arial" pitchFamily="34" charset="0"/>
              <a:buChar char="•"/>
            </a:pPr>
            <a:r>
              <a:rPr lang="fr-CA" sz="2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When</a:t>
            </a:r>
            <a:r>
              <a:rPr lang="fr-CA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fr-CA" sz="2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we</a:t>
            </a:r>
            <a:r>
              <a:rPr lang="fr-CA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fr-CA" sz="2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cut</a:t>
            </a:r>
            <a:r>
              <a:rPr lang="fr-CA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the pizza </a:t>
            </a:r>
            <a:r>
              <a:rPr lang="fr-CA" sz="2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into</a:t>
            </a:r>
            <a:r>
              <a:rPr lang="fr-CA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fr-CA" sz="2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two</a:t>
            </a:r>
            <a:r>
              <a:rPr lang="fr-CA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parts, </a:t>
            </a:r>
            <a:r>
              <a:rPr lang="fr-CA" sz="2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we</a:t>
            </a:r>
            <a:r>
              <a:rPr lang="fr-CA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fr-CA" sz="2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can</a:t>
            </a:r>
            <a:r>
              <a:rPr lang="fr-CA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fr-CA" sz="2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say</a:t>
            </a:r>
            <a:r>
              <a:rPr lang="fr-CA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fr-CA" sz="2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we</a:t>
            </a:r>
            <a:r>
              <a:rPr lang="fr-CA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fr-CA" sz="2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cut</a:t>
            </a:r>
            <a:r>
              <a:rPr lang="fr-CA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the pizza </a:t>
            </a:r>
            <a:r>
              <a:rPr lang="fr-CA" sz="2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into</a:t>
            </a:r>
            <a:r>
              <a:rPr lang="fr-CA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fr-CA" sz="2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halves</a:t>
            </a:r>
            <a:r>
              <a:rPr lang="fr-CA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</a:t>
            </a:r>
            <a:endParaRPr lang="en-US" sz="2400" dirty="0"/>
          </a:p>
        </p:txBody>
      </p:sp>
      <p:sp>
        <p:nvSpPr>
          <p:cNvPr id="5" name="Oval 4"/>
          <p:cNvSpPr/>
          <p:nvPr/>
        </p:nvSpPr>
        <p:spPr>
          <a:xfrm>
            <a:off x="4572000" y="1447800"/>
            <a:ext cx="3505200" cy="3581400"/>
          </a:xfrm>
          <a:prstGeom prst="ellipse">
            <a:avLst/>
          </a:prstGeom>
          <a:blipFill>
            <a:blip r:embed="rId5" cstate="print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8" name="Straight Connector 17"/>
          <p:cNvCxnSpPr>
            <a:stCxn id="5" idx="0"/>
            <a:endCxn id="5" idx="4"/>
          </p:cNvCxnSpPr>
          <p:nvPr/>
        </p:nvCxnSpPr>
        <p:spPr>
          <a:xfrm>
            <a:off x="6324600" y="1447800"/>
            <a:ext cx="0" cy="3581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27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57600" y="1676400"/>
            <a:ext cx="1800225" cy="2676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05600" y="1524000"/>
            <a:ext cx="2047875" cy="32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495800" y="4495800"/>
            <a:ext cx="3343275" cy="236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Oval 8"/>
          <p:cNvSpPr/>
          <p:nvPr/>
        </p:nvSpPr>
        <p:spPr>
          <a:xfrm>
            <a:off x="4267200" y="1828800"/>
            <a:ext cx="3657600" cy="3733800"/>
          </a:xfrm>
          <a:prstGeom prst="ellipse">
            <a:avLst/>
          </a:prstGeom>
          <a:blipFill>
            <a:blip r:embed="rId5" cstate="print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35"/>
          <p:cNvGrpSpPr/>
          <p:nvPr/>
        </p:nvGrpSpPr>
        <p:grpSpPr>
          <a:xfrm>
            <a:off x="4495800" y="1905000"/>
            <a:ext cx="3048000" cy="2743200"/>
            <a:chOff x="4724400" y="1295400"/>
            <a:chExt cx="3048000" cy="2743200"/>
          </a:xfrm>
        </p:grpSpPr>
        <p:cxnSp>
          <p:nvCxnSpPr>
            <p:cNvPr id="11" name="Straight Connector 10"/>
            <p:cNvCxnSpPr/>
            <p:nvPr/>
          </p:nvCxnSpPr>
          <p:spPr>
            <a:xfrm flipH="1" flipV="1">
              <a:off x="6248400" y="3048000"/>
              <a:ext cx="1524000" cy="9906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>
              <a:off x="6248400" y="1295400"/>
              <a:ext cx="0" cy="17526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flipH="1">
              <a:off x="4724400" y="3048000"/>
              <a:ext cx="1524000" cy="8382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algn="l" fontAlgn="auto">
              <a:spcAft>
                <a:spcPts val="0"/>
              </a:spcAft>
              <a:defRPr/>
            </a:pPr>
            <a:r>
              <a:rPr lang="fr-CA" sz="3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3 </a:t>
            </a:r>
            <a:r>
              <a:rPr lang="fr-CA" sz="36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Equal</a:t>
            </a:r>
            <a:r>
              <a:rPr lang="fr-CA" sz="3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Parts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fr-CA" sz="2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Let’s</a:t>
            </a:r>
            <a:r>
              <a:rPr lang="fr-CA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fr-CA" sz="2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pretend</a:t>
            </a:r>
            <a:r>
              <a:rPr lang="fr-CA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3 </a:t>
            </a:r>
            <a:r>
              <a:rPr lang="fr-CA" sz="2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friends</a:t>
            </a:r>
            <a:r>
              <a:rPr lang="fr-CA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fr-CA" sz="2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want</a:t>
            </a:r>
            <a:r>
              <a:rPr lang="fr-CA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to </a:t>
            </a:r>
            <a:r>
              <a:rPr lang="fr-CA" sz="2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share</a:t>
            </a:r>
            <a:r>
              <a:rPr lang="fr-CA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fr-CA" sz="2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this</a:t>
            </a:r>
            <a:r>
              <a:rPr lang="fr-CA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pizza.  </a:t>
            </a:r>
            <a:r>
              <a:rPr lang="fr-CA" sz="2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We</a:t>
            </a:r>
            <a:r>
              <a:rPr lang="fr-CA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fr-CA" sz="2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want</a:t>
            </a:r>
            <a:r>
              <a:rPr lang="fr-CA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to </a:t>
            </a:r>
            <a:r>
              <a:rPr lang="fr-CA" sz="2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make</a:t>
            </a:r>
            <a:r>
              <a:rPr lang="fr-CA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sure </a:t>
            </a:r>
            <a:r>
              <a:rPr lang="fr-CA" sz="2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that</a:t>
            </a:r>
            <a:r>
              <a:rPr lang="fr-CA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all </a:t>
            </a:r>
            <a:r>
              <a:rPr lang="fr-CA" sz="2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three</a:t>
            </a:r>
            <a:r>
              <a:rPr lang="fr-CA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fr-CA" sz="2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friends</a:t>
            </a:r>
            <a:r>
              <a:rPr lang="fr-CA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fr-CA" sz="2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get</a:t>
            </a:r>
            <a:r>
              <a:rPr lang="fr-CA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fr-CA" sz="2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equal</a:t>
            </a:r>
            <a:r>
              <a:rPr lang="fr-CA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parts.</a:t>
            </a:r>
          </a:p>
          <a:p>
            <a:pPr>
              <a:buFont typeface="Arial" pitchFamily="34" charset="0"/>
              <a:buChar char="•"/>
            </a:pPr>
            <a:r>
              <a:rPr lang="fr-CA" sz="2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When</a:t>
            </a:r>
            <a:r>
              <a:rPr lang="fr-CA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fr-CA" sz="2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we</a:t>
            </a:r>
            <a:r>
              <a:rPr lang="fr-CA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fr-CA" sz="2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cut</a:t>
            </a:r>
            <a:r>
              <a:rPr lang="fr-CA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the pizza </a:t>
            </a:r>
            <a:r>
              <a:rPr lang="fr-CA" sz="2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into</a:t>
            </a:r>
            <a:r>
              <a:rPr lang="fr-CA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fr-CA" sz="2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three</a:t>
            </a:r>
            <a:r>
              <a:rPr lang="fr-CA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parts, </a:t>
            </a:r>
            <a:r>
              <a:rPr lang="fr-CA" sz="2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we</a:t>
            </a:r>
            <a:r>
              <a:rPr lang="fr-CA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can </a:t>
            </a:r>
            <a:r>
              <a:rPr lang="fr-CA" sz="2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say</a:t>
            </a:r>
            <a:r>
              <a:rPr lang="fr-CA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fr-CA" sz="2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we</a:t>
            </a:r>
            <a:r>
              <a:rPr lang="fr-CA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fr-CA" sz="2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cut</a:t>
            </a:r>
            <a:r>
              <a:rPr lang="fr-CA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the pizza </a:t>
            </a:r>
            <a:r>
              <a:rPr lang="fr-CA" sz="2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into</a:t>
            </a:r>
            <a:r>
              <a:rPr lang="fr-CA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fr-CA" sz="2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thirds</a:t>
            </a:r>
            <a:r>
              <a:rPr lang="fr-CA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</a:t>
            </a:r>
          </a:p>
          <a:p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28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algn="l" fontAlgn="auto">
              <a:spcAft>
                <a:spcPts val="0"/>
              </a:spcAft>
              <a:defRPr/>
            </a:pPr>
            <a:r>
              <a:rPr lang="fr-CA" sz="3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4 </a:t>
            </a:r>
            <a:r>
              <a:rPr lang="fr-CA" sz="36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Equal</a:t>
            </a:r>
            <a:r>
              <a:rPr lang="fr-CA" sz="3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Parts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fr-CA" sz="2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Let’s</a:t>
            </a:r>
            <a:r>
              <a:rPr lang="fr-CA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fr-CA" sz="2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pretend</a:t>
            </a:r>
            <a:r>
              <a:rPr lang="fr-CA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4 </a:t>
            </a:r>
            <a:r>
              <a:rPr lang="fr-CA" sz="2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friends</a:t>
            </a:r>
            <a:r>
              <a:rPr lang="fr-CA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fr-CA" sz="2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want</a:t>
            </a:r>
            <a:r>
              <a:rPr lang="fr-CA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to </a:t>
            </a:r>
            <a:r>
              <a:rPr lang="fr-CA" sz="2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share</a:t>
            </a:r>
            <a:r>
              <a:rPr lang="fr-CA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fr-CA" sz="2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this</a:t>
            </a:r>
            <a:r>
              <a:rPr lang="fr-CA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pizza.  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We</a:t>
            </a:r>
            <a:r>
              <a:rPr lang="fr-CA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fr-CA" sz="2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want</a:t>
            </a:r>
            <a:r>
              <a:rPr lang="fr-CA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to </a:t>
            </a:r>
            <a:r>
              <a:rPr lang="fr-CA" sz="2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make</a:t>
            </a:r>
            <a:r>
              <a:rPr lang="fr-CA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sure </a:t>
            </a:r>
            <a:r>
              <a:rPr lang="fr-CA" sz="2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that</a:t>
            </a:r>
            <a:r>
              <a:rPr lang="fr-CA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fr-CA" sz="2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each</a:t>
            </a:r>
            <a:r>
              <a:rPr lang="fr-CA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fr-CA" sz="2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friend</a:t>
            </a:r>
            <a:r>
              <a:rPr lang="fr-CA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fr-CA" sz="2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gets</a:t>
            </a:r>
            <a:r>
              <a:rPr lang="fr-CA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the </a:t>
            </a:r>
            <a:r>
              <a:rPr lang="fr-CA" sz="2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same</a:t>
            </a:r>
            <a:r>
              <a:rPr lang="fr-CA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size </a:t>
            </a:r>
            <a:r>
              <a:rPr lang="fr-CA" sz="2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piece</a:t>
            </a:r>
            <a:r>
              <a:rPr lang="fr-CA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</a:t>
            </a:r>
          </a:p>
          <a:p>
            <a:pPr>
              <a:buFont typeface="Arial" pitchFamily="34" charset="0"/>
              <a:buChar char="•"/>
            </a:pPr>
            <a:r>
              <a:rPr lang="fr-CA" sz="2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When</a:t>
            </a:r>
            <a:r>
              <a:rPr lang="fr-CA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fr-CA" sz="2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we</a:t>
            </a:r>
            <a:r>
              <a:rPr lang="fr-CA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fr-CA" sz="2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cut</a:t>
            </a:r>
            <a:r>
              <a:rPr lang="fr-CA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the pizza </a:t>
            </a:r>
            <a:r>
              <a:rPr lang="fr-CA" sz="2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into</a:t>
            </a:r>
            <a:r>
              <a:rPr lang="fr-CA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four parts, </a:t>
            </a:r>
            <a:r>
              <a:rPr lang="fr-CA" sz="2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we</a:t>
            </a:r>
            <a:r>
              <a:rPr lang="fr-CA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fr-CA" sz="2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can</a:t>
            </a:r>
            <a:r>
              <a:rPr lang="fr-CA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fr-CA" sz="2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say</a:t>
            </a:r>
            <a:r>
              <a:rPr lang="fr-CA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fr-CA" sz="2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we</a:t>
            </a:r>
            <a:r>
              <a:rPr lang="fr-CA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fr-CA" sz="2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cut</a:t>
            </a:r>
            <a:r>
              <a:rPr lang="fr-CA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the pizza </a:t>
            </a:r>
            <a:r>
              <a:rPr lang="fr-CA" sz="2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into</a:t>
            </a:r>
            <a:r>
              <a:rPr lang="fr-CA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fr-CA" sz="2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fourths</a:t>
            </a:r>
            <a:r>
              <a:rPr lang="fr-CA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</a:t>
            </a:r>
            <a:endParaRPr lang="en-US" sz="2400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48200" y="1600200"/>
            <a:ext cx="3971925" cy="1866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48200" y="3581400"/>
            <a:ext cx="4019550" cy="1914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3" name="Oval 42"/>
          <p:cNvSpPr/>
          <p:nvPr/>
        </p:nvSpPr>
        <p:spPr>
          <a:xfrm>
            <a:off x="4876800" y="1676400"/>
            <a:ext cx="3505200" cy="3581400"/>
          </a:xfrm>
          <a:prstGeom prst="ellipse">
            <a:avLst/>
          </a:prstGeom>
          <a:blipFill>
            <a:blip r:embed="rId4" cstate="print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3" name="Straight Connector 52"/>
          <p:cNvCxnSpPr>
            <a:stCxn id="43" idx="0"/>
            <a:endCxn id="43" idx="4"/>
          </p:cNvCxnSpPr>
          <p:nvPr/>
        </p:nvCxnSpPr>
        <p:spPr>
          <a:xfrm>
            <a:off x="6629400" y="1676400"/>
            <a:ext cx="0" cy="3581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>
            <a:stCxn id="43" idx="2"/>
            <a:endCxn id="43" idx="6"/>
          </p:cNvCxnSpPr>
          <p:nvPr/>
        </p:nvCxnSpPr>
        <p:spPr>
          <a:xfrm>
            <a:off x="4876800" y="3467100"/>
            <a:ext cx="35052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30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Let’s Look for Shapes Divided into Equal Parts!  </a:t>
            </a:r>
          </a:p>
        </p:txBody>
      </p:sp>
      <p:sp>
        <p:nvSpPr>
          <p:cNvPr id="10" name="Oval 9"/>
          <p:cNvSpPr/>
          <p:nvPr/>
        </p:nvSpPr>
        <p:spPr>
          <a:xfrm>
            <a:off x="3200400" y="1828800"/>
            <a:ext cx="3581400" cy="3581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Connector 11"/>
          <p:cNvCxnSpPr>
            <a:stCxn id="10" idx="1"/>
            <a:endCxn id="10" idx="5"/>
          </p:cNvCxnSpPr>
          <p:nvPr/>
        </p:nvCxnSpPr>
        <p:spPr>
          <a:xfrm>
            <a:off x="3724884" y="2353284"/>
            <a:ext cx="2532432" cy="253243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Oval Callout 14"/>
          <p:cNvSpPr/>
          <p:nvPr/>
        </p:nvSpPr>
        <p:spPr>
          <a:xfrm>
            <a:off x="7086600" y="2286000"/>
            <a:ext cx="1600200" cy="1447800"/>
          </a:xfrm>
          <a:prstGeom prst="wedgeEllipseCallou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Yes!</a:t>
            </a:r>
          </a:p>
        </p:txBody>
      </p:sp>
      <p:sp>
        <p:nvSpPr>
          <p:cNvPr id="17" name="Oval Callout 16"/>
          <p:cNvSpPr/>
          <p:nvPr/>
        </p:nvSpPr>
        <p:spPr>
          <a:xfrm>
            <a:off x="914400" y="2057400"/>
            <a:ext cx="1905000" cy="1524000"/>
          </a:xfrm>
          <a:prstGeom prst="wedgeEllipseCallou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Is this circle divided into equal parts?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Let’s Look for Shapes Divided into Equal Parts!  </a:t>
            </a:r>
          </a:p>
        </p:txBody>
      </p:sp>
      <p:sp>
        <p:nvSpPr>
          <p:cNvPr id="15" name="Oval Callout 14"/>
          <p:cNvSpPr/>
          <p:nvPr/>
        </p:nvSpPr>
        <p:spPr>
          <a:xfrm>
            <a:off x="7086600" y="2286000"/>
            <a:ext cx="1600200" cy="1447800"/>
          </a:xfrm>
          <a:prstGeom prst="wedgeEllipseCallou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No!</a:t>
            </a:r>
          </a:p>
        </p:txBody>
      </p:sp>
      <p:sp>
        <p:nvSpPr>
          <p:cNvPr id="17" name="Oval Callout 16"/>
          <p:cNvSpPr/>
          <p:nvPr/>
        </p:nvSpPr>
        <p:spPr>
          <a:xfrm>
            <a:off x="914400" y="2057400"/>
            <a:ext cx="1905000" cy="1524000"/>
          </a:xfrm>
          <a:prstGeom prst="wedgeEllipseCallou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Is this square divided into equal parts?</a:t>
            </a:r>
          </a:p>
        </p:txBody>
      </p:sp>
      <p:sp>
        <p:nvSpPr>
          <p:cNvPr id="7" name="Rectangle 6"/>
          <p:cNvSpPr/>
          <p:nvPr/>
        </p:nvSpPr>
        <p:spPr>
          <a:xfrm>
            <a:off x="3429000" y="2362200"/>
            <a:ext cx="3048000" cy="3048000"/>
          </a:xfrm>
          <a:prstGeom prst="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" name="Straight Connector 10"/>
          <p:cNvCxnSpPr>
            <a:stCxn id="7" idx="0"/>
            <a:endCxn id="7" idx="3"/>
          </p:cNvCxnSpPr>
          <p:nvPr/>
        </p:nvCxnSpPr>
        <p:spPr>
          <a:xfrm>
            <a:off x="4953000" y="2362200"/>
            <a:ext cx="1524000" cy="1524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Let’s Look for Shapes Divided into Equal Parts!  </a:t>
            </a:r>
          </a:p>
        </p:txBody>
      </p:sp>
      <p:sp>
        <p:nvSpPr>
          <p:cNvPr id="15" name="Oval Callout 14"/>
          <p:cNvSpPr/>
          <p:nvPr/>
        </p:nvSpPr>
        <p:spPr>
          <a:xfrm>
            <a:off x="7086600" y="2286000"/>
            <a:ext cx="1600200" cy="1447800"/>
          </a:xfrm>
          <a:prstGeom prst="wedgeEllipseCallou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NO!</a:t>
            </a:r>
          </a:p>
        </p:txBody>
      </p:sp>
      <p:sp>
        <p:nvSpPr>
          <p:cNvPr id="17" name="Oval Callout 16"/>
          <p:cNvSpPr/>
          <p:nvPr/>
        </p:nvSpPr>
        <p:spPr>
          <a:xfrm>
            <a:off x="914400" y="2057400"/>
            <a:ext cx="1905000" cy="1524000"/>
          </a:xfrm>
          <a:prstGeom prst="wedgeEllipseCallou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Is this rectangle divided into equal parts?</a:t>
            </a:r>
          </a:p>
        </p:txBody>
      </p:sp>
      <p:sp>
        <p:nvSpPr>
          <p:cNvPr id="7" name="Rectangle 6"/>
          <p:cNvSpPr/>
          <p:nvPr/>
        </p:nvSpPr>
        <p:spPr>
          <a:xfrm>
            <a:off x="2590800" y="3886200"/>
            <a:ext cx="4419600" cy="1295400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3048000" y="3886200"/>
            <a:ext cx="0" cy="1295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>
            <a:stCxn id="7" idx="0"/>
            <a:endCxn id="7" idx="2"/>
          </p:cNvCxnSpPr>
          <p:nvPr/>
        </p:nvCxnSpPr>
        <p:spPr>
          <a:xfrm>
            <a:off x="4800600" y="3886200"/>
            <a:ext cx="0" cy="1295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096000" y="3886200"/>
            <a:ext cx="0" cy="1295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Let’s Look for Shapes Divided into Equal Parts!  </a:t>
            </a:r>
          </a:p>
        </p:txBody>
      </p:sp>
      <p:sp>
        <p:nvSpPr>
          <p:cNvPr id="15" name="Oval Callout 14"/>
          <p:cNvSpPr/>
          <p:nvPr/>
        </p:nvSpPr>
        <p:spPr>
          <a:xfrm>
            <a:off x="7086600" y="2286000"/>
            <a:ext cx="1600200" cy="1447800"/>
          </a:xfrm>
          <a:prstGeom prst="wedgeEllipseCallou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Yes!</a:t>
            </a:r>
          </a:p>
        </p:txBody>
      </p:sp>
      <p:sp>
        <p:nvSpPr>
          <p:cNvPr id="17" name="Oval Callout 16"/>
          <p:cNvSpPr/>
          <p:nvPr/>
        </p:nvSpPr>
        <p:spPr>
          <a:xfrm>
            <a:off x="914400" y="2057400"/>
            <a:ext cx="1905000" cy="1524000"/>
          </a:xfrm>
          <a:prstGeom prst="wedgeEllipseCallou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Is this  diamond divided into two equal parts? </a:t>
            </a:r>
          </a:p>
        </p:txBody>
      </p:sp>
      <p:sp>
        <p:nvSpPr>
          <p:cNvPr id="7" name="Diamond 6"/>
          <p:cNvSpPr/>
          <p:nvPr/>
        </p:nvSpPr>
        <p:spPr>
          <a:xfrm>
            <a:off x="3962400" y="2209800"/>
            <a:ext cx="2362200" cy="3200400"/>
          </a:xfrm>
          <a:prstGeom prst="diamond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" name="Straight Connector 10"/>
          <p:cNvCxnSpPr>
            <a:stCxn id="7" idx="1"/>
            <a:endCxn id="7" idx="3"/>
          </p:cNvCxnSpPr>
          <p:nvPr/>
        </p:nvCxnSpPr>
        <p:spPr>
          <a:xfrm>
            <a:off x="3962400" y="3810000"/>
            <a:ext cx="23622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</p:bldLst>
  </p:timing>
</p:sld>
</file>

<file path=ppt/theme/theme1.xml><?xml version="1.0" encoding="utf-8"?>
<a:theme xmlns:a="http://schemas.openxmlformats.org/drawingml/2006/main" name="TS010381493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A6D81CFD-CA74-45F2-9DAF-01B752EE31FB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TS010381493</Template>
  <TotalTime>153</TotalTime>
  <Words>295</Words>
  <Application>Microsoft Office PowerPoint</Application>
  <PresentationFormat>On-screen Show (4:3)</PresentationFormat>
  <Paragraphs>31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Arial</vt:lpstr>
      <vt:lpstr>Calibri</vt:lpstr>
      <vt:lpstr>TS010381493</vt:lpstr>
      <vt:lpstr>Let’s Learn About Fractions!</vt:lpstr>
      <vt:lpstr>WALT </vt:lpstr>
      <vt:lpstr>2 Equal Parts</vt:lpstr>
      <vt:lpstr>3 Equal Parts</vt:lpstr>
      <vt:lpstr>4 Equal Parts</vt:lpstr>
      <vt:lpstr>Let’s Look for Shapes Divided into Equal Parts!  </vt:lpstr>
      <vt:lpstr>Let’s Look for Shapes Divided into Equal Parts!  </vt:lpstr>
      <vt:lpstr>Let’s Look for Shapes Divided into Equal Parts!  </vt:lpstr>
      <vt:lpstr>Let’s Look for Shapes Divided into Equal Parts!  </vt:lpstr>
      <vt:lpstr>Let’s Look for Shapes Divided into Equal Parts!  </vt:lpstr>
      <vt:lpstr>Let’s Look for Shapes Divided into Equal Parts!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Let’s Learn About Fractions!</dc:title>
  <dc:creator>Caitlin</dc:creator>
  <cp:lastModifiedBy>Dell</cp:lastModifiedBy>
  <cp:revision>5</cp:revision>
  <dcterms:created xsi:type="dcterms:W3CDTF">2012-01-22T17:51:36Z</dcterms:created>
  <dcterms:modified xsi:type="dcterms:W3CDTF">2023-10-31T20:26:35Z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TC103814939990</vt:lpwstr>
  </property>
</Properties>
</file>