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3" r:id="rId3"/>
    <p:sldId id="264" r:id="rId4"/>
    <p:sldId id="275" r:id="rId5"/>
    <p:sldId id="276" r:id="rId6"/>
    <p:sldId id="277" r:id="rId7"/>
    <p:sldId id="278" r:id="rId8"/>
    <p:sldId id="279" r:id="rId9"/>
    <p:sldId id="280" r:id="rId10"/>
    <p:sldId id="281" r:id="rId11"/>
    <p:sldId id="282" r:id="rId12"/>
    <p:sldId id="283" r:id="rId13"/>
    <p:sldId id="284" r:id="rId14"/>
    <p:sldId id="285" r:id="rId15"/>
    <p:sldId id="267" r:id="rId16"/>
  </p:sldIdLst>
  <p:sldSz cx="9144000" cy="6858000" type="screen4x3"/>
  <p:notesSz cx="6858000" cy="9144000"/>
  <p:embeddedFontLst>
    <p:embeddedFont>
      <p:font typeface="Twinkl" pitchFamily="2" charset="0"/>
      <p:regular r:id="rId19"/>
      <p:bold r:id="rId20"/>
    </p:embeddedFont>
    <p:embeddedFont>
      <p:font typeface="Calibri" panose="020F0502020204030204" pitchFamily="34" charset="0"/>
      <p:regular r:id="rId21"/>
      <p:bold r:id="rId22"/>
      <p:italic r:id="rId23"/>
      <p:boldItalic r:id="rId24"/>
    </p:embeddedFont>
    <p:embeddedFont>
      <p:font typeface="Sassoon Infant Rg" panose="02000503030000020003" pitchFamily="50" charset="0"/>
      <p:regular r:id="rId25"/>
      <p:bold r:id="rId26"/>
    </p:embeddedFont>
    <p:embeddedFont>
      <p:font typeface="Freestyle Script" panose="030804020302050B0404" pitchFamily="66"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23A7F9"/>
    <a:srgbClr val="A7DCFD"/>
    <a:srgbClr val="954EBE"/>
    <a:srgbClr val="DE1E5A"/>
    <a:srgbClr val="ECD464"/>
    <a:srgbClr val="EB8634"/>
    <a:srgbClr val="79AD42"/>
    <a:srgbClr val="FFFFFF"/>
    <a:srgbClr val="A9D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p:scale>
          <a:sx n="100" d="100"/>
          <a:sy n="100" d="100"/>
        </p:scale>
        <p:origin x="1392" y="4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new-2014-curriculum-resources-ks2-english-resources-lower-ks2-years-3-and-4/new-2014-curriculum-resources-ks2-english-resources-lower-ks2-years-3-and-4-writing-composition/new-2014-curriculum-resources-ks2-english-resources-lower-ks2-years-3-and-4-writing-composition-in-non-narrative-material-use-simple-organisational-device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p:cNvPr>
          <p:cNvSpPr/>
          <p:nvPr userDrawn="1"/>
        </p:nvSpPr>
        <p:spPr>
          <a:xfrm>
            <a:off x="148590" y="0"/>
            <a:ext cx="1531620" cy="1040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p:cNvPr>
          <p:cNvSpPr/>
          <p:nvPr userDrawn="1"/>
        </p:nvSpPr>
        <p:spPr>
          <a:xfrm>
            <a:off x="80010" y="6103408"/>
            <a:ext cx="708660" cy="60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38989"/>
            <a:ext cx="7632700"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4 – Write the name of the person who the letter is for on the </a:t>
            </a:r>
            <a:br>
              <a:rPr lang="en-GB" altLang="en-US" dirty="0">
                <a:solidFill>
                  <a:schemeClr val="bg1"/>
                </a:solidFill>
                <a:cs typeface="Arial" panose="020B0604020202020204" pitchFamily="34" charset="0"/>
              </a:rPr>
            </a:br>
            <a:r>
              <a:rPr lang="en-GB" altLang="en-US" dirty="0">
                <a:solidFill>
                  <a:schemeClr val="bg1"/>
                </a:solidFill>
                <a:cs typeface="Arial" panose="020B0604020202020204" pitchFamily="34" charset="0"/>
              </a:rPr>
              <a:t>left-hand side, below the date, and add a comma. If you do not know their name, use ‘Dear Sir or Madam’.</a:t>
            </a:r>
          </a:p>
        </p:txBody>
      </p:sp>
      <p:grpSp>
        <p:nvGrpSpPr>
          <p:cNvPr id="7" name="Group 6"/>
          <p:cNvGrpSpPr/>
          <p:nvPr/>
        </p:nvGrpSpPr>
        <p:grpSpPr>
          <a:xfrm>
            <a:off x="755651" y="1781175"/>
            <a:ext cx="7632700" cy="4219575"/>
            <a:chOff x="755651" y="1781175"/>
            <a:chExt cx="7632700" cy="4219575"/>
          </a:xfrm>
        </p:grpSpPr>
        <p:sp>
          <p:nvSpPr>
            <p:cNvPr id="4" name="Rectangle 3"/>
            <p:cNvSpPr/>
            <p:nvPr/>
          </p:nvSpPr>
          <p:spPr>
            <a:xfrm>
              <a:off x="755651" y="1781175"/>
              <a:ext cx="7632700" cy="4219575"/>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219825" y="4067176"/>
              <a:ext cx="2000250" cy="400050"/>
            </a:xfrm>
            <a:prstGeom prst="rect">
              <a:avLst/>
            </a:prstGeom>
            <a:solidFill>
              <a:srgbClr val="EC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26</a:t>
              </a:r>
              <a:r>
                <a:rPr lang="en-GB" sz="1400" baseline="30000" dirty="0">
                  <a:solidFill>
                    <a:schemeClr val="tx1"/>
                  </a:solidFill>
                </a:rPr>
                <a:t>th</a:t>
              </a:r>
              <a:r>
                <a:rPr lang="en-GB" sz="1400" dirty="0">
                  <a:solidFill>
                    <a:schemeClr val="tx1"/>
                  </a:solidFill>
                </a:rPr>
                <a:t> September 2020</a:t>
              </a:r>
            </a:p>
          </p:txBody>
        </p:sp>
        <p:sp>
          <p:nvSpPr>
            <p:cNvPr id="11" name="Rectangle 10"/>
            <p:cNvSpPr/>
            <p:nvPr/>
          </p:nvSpPr>
          <p:spPr>
            <a:xfrm>
              <a:off x="6429375" y="1990726"/>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sp>
          <p:nvSpPr>
            <p:cNvPr id="13" name="Rectangle 12"/>
            <p:cNvSpPr/>
            <p:nvPr/>
          </p:nvSpPr>
          <p:spPr>
            <a:xfrm>
              <a:off x="933449" y="3022929"/>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grpSp>
      <p:sp>
        <p:nvSpPr>
          <p:cNvPr id="18" name="Rectangle 17"/>
          <p:cNvSpPr/>
          <p:nvPr/>
        </p:nvSpPr>
        <p:spPr>
          <a:xfrm>
            <a:off x="933449" y="4511839"/>
            <a:ext cx="1924051" cy="40005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Dear Mr Wheeler,</a:t>
            </a:r>
          </a:p>
        </p:txBody>
      </p:sp>
    </p:spTree>
    <p:extLst>
      <p:ext uri="{BB962C8B-B14F-4D97-AF65-F5344CB8AC3E}">
        <p14:creationId xmlns:p14="http://schemas.microsoft.com/office/powerpoint/2010/main" val="2504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46935"/>
            <a:ext cx="7632700" cy="47971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sz="1700" dirty="0">
                <a:solidFill>
                  <a:schemeClr val="bg1"/>
                </a:solidFill>
                <a:cs typeface="Arial" panose="020B0604020202020204" pitchFamily="34" charset="0"/>
              </a:rPr>
              <a:t>Step 5 – Begin your main body by explaining why you are writing the letter.</a:t>
            </a:r>
          </a:p>
        </p:txBody>
      </p:sp>
      <p:grpSp>
        <p:nvGrpSpPr>
          <p:cNvPr id="2" name="Group 1"/>
          <p:cNvGrpSpPr/>
          <p:nvPr/>
        </p:nvGrpSpPr>
        <p:grpSpPr>
          <a:xfrm>
            <a:off x="755651" y="1219200"/>
            <a:ext cx="7632700" cy="4972049"/>
            <a:chOff x="755651" y="1219200"/>
            <a:chExt cx="7632700" cy="4972049"/>
          </a:xfrm>
        </p:grpSpPr>
        <p:sp>
          <p:nvSpPr>
            <p:cNvPr id="4" name="Rectangle 3"/>
            <p:cNvSpPr/>
            <p:nvPr/>
          </p:nvSpPr>
          <p:spPr>
            <a:xfrm>
              <a:off x="755651" y="1219200"/>
              <a:ext cx="7632700" cy="4972049"/>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219825" y="3495676"/>
              <a:ext cx="2000250" cy="400050"/>
            </a:xfrm>
            <a:prstGeom prst="rect">
              <a:avLst/>
            </a:prstGeom>
            <a:solidFill>
              <a:srgbClr val="EC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26</a:t>
              </a:r>
              <a:r>
                <a:rPr lang="en-GB" sz="1400" baseline="30000" dirty="0">
                  <a:solidFill>
                    <a:schemeClr val="tx1"/>
                  </a:solidFill>
                </a:rPr>
                <a:t>th</a:t>
              </a:r>
              <a:r>
                <a:rPr lang="en-GB" sz="1400" dirty="0">
                  <a:solidFill>
                    <a:schemeClr val="tx1"/>
                  </a:solidFill>
                </a:rPr>
                <a:t> September 2020</a:t>
              </a:r>
            </a:p>
          </p:txBody>
        </p:sp>
        <p:sp>
          <p:nvSpPr>
            <p:cNvPr id="8" name="Rectangle 7"/>
            <p:cNvSpPr/>
            <p:nvPr/>
          </p:nvSpPr>
          <p:spPr>
            <a:xfrm>
              <a:off x="6429375" y="1419226"/>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sp>
          <p:nvSpPr>
            <p:cNvPr id="9" name="Rectangle 8"/>
            <p:cNvSpPr/>
            <p:nvPr/>
          </p:nvSpPr>
          <p:spPr>
            <a:xfrm>
              <a:off x="933449" y="2451429"/>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sp>
          <p:nvSpPr>
            <p:cNvPr id="10" name="Rectangle 9"/>
            <p:cNvSpPr/>
            <p:nvPr/>
          </p:nvSpPr>
          <p:spPr>
            <a:xfrm>
              <a:off x="933449" y="3940339"/>
              <a:ext cx="1924051" cy="40005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Dear Mr Wheeler,</a:t>
              </a:r>
            </a:p>
          </p:txBody>
        </p:sp>
      </p:grpSp>
      <p:sp>
        <p:nvSpPr>
          <p:cNvPr id="18" name="Rectangle 17"/>
          <p:cNvSpPr/>
          <p:nvPr/>
        </p:nvSpPr>
        <p:spPr>
          <a:xfrm>
            <a:off x="933449" y="4442153"/>
            <a:ext cx="7286626" cy="1510972"/>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I bought a red, 2015, Buzuki Whiz from your dealership on 16</a:t>
            </a:r>
            <a:r>
              <a:rPr lang="en-GB" sz="1400" baseline="30000" dirty="0"/>
              <a:t>th</a:t>
            </a:r>
            <a:r>
              <a:rPr lang="en-GB" sz="1400" dirty="0"/>
              <a:t> August 2020 and to say I am unhappy with the purchase is an understatement. I have tried calling your garage a number of occasions but as soon as I give my name, the line goes dead. I am writing this formal letter of complaint to inform you of the serious issues I have had with the vehicle and what I expect from you as a result.</a:t>
            </a:r>
          </a:p>
        </p:txBody>
      </p:sp>
    </p:spTree>
    <p:extLst>
      <p:ext uri="{BB962C8B-B14F-4D97-AF65-F5344CB8AC3E}">
        <p14:creationId xmlns:p14="http://schemas.microsoft.com/office/powerpoint/2010/main" val="20008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46935"/>
            <a:ext cx="7632700" cy="47971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sz="1700" dirty="0">
                <a:solidFill>
                  <a:schemeClr val="bg1"/>
                </a:solidFill>
                <a:cs typeface="Arial" panose="020B0604020202020204" pitchFamily="34" charset="0"/>
              </a:rPr>
              <a:t>Step 6 – Next, add any information to further your complaint, in paragraphs.</a:t>
            </a:r>
          </a:p>
        </p:txBody>
      </p:sp>
      <p:sp>
        <p:nvSpPr>
          <p:cNvPr id="4" name="Rectangle 3"/>
          <p:cNvSpPr/>
          <p:nvPr/>
        </p:nvSpPr>
        <p:spPr>
          <a:xfrm>
            <a:off x="755651" y="1624369"/>
            <a:ext cx="7632700" cy="4566880"/>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33449" y="1851353"/>
            <a:ext cx="7286626" cy="1510972"/>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Days after buying the </a:t>
            </a:r>
            <a:r>
              <a:rPr lang="en-GB" sz="1400" spc="-30" dirty="0">
                <a:solidFill>
                  <a:schemeClr val="bg1"/>
                </a:solidFill>
                <a:ea typeface="Times New Roman" panose="02020603050405020304" pitchFamily="18" charset="0"/>
                <a:cs typeface="Twinkl" panose="020B0604020202020204"/>
              </a:rPr>
              <a:t>car, </a:t>
            </a:r>
            <a:r>
              <a:rPr lang="en-GB" sz="1400" dirty="0">
                <a:solidFill>
                  <a:schemeClr val="bg1"/>
                </a:solidFill>
                <a:ea typeface="Times New Roman" panose="02020603050405020304" pitchFamily="18" charset="0"/>
                <a:cs typeface="Twinkl" panose="020B0604020202020204"/>
              </a:rPr>
              <a:t>I experienced the following problems: thick smoke coming from the exhaust, a loud rattling noise from under the car bonnet, faulty windscreen wipers, a heater 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only</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blows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cold</a:t>
            </a:r>
            <a:r>
              <a:rPr lang="en-GB" sz="1400" spc="-115" dirty="0">
                <a:solidFill>
                  <a:schemeClr val="bg1"/>
                </a:solidFill>
                <a:ea typeface="Times New Roman" panose="02020603050405020304" pitchFamily="18" charset="0"/>
                <a:cs typeface="Twinkl" panose="020B0604020202020204"/>
              </a:rPr>
              <a:t> </a:t>
            </a:r>
            <a:r>
              <a:rPr lang="en-GB" sz="1400" spc="-30" dirty="0">
                <a:solidFill>
                  <a:schemeClr val="bg1"/>
                </a:solidFill>
                <a:ea typeface="Times New Roman" panose="02020603050405020304" pitchFamily="18" charset="0"/>
                <a:cs typeface="Twinkl" panose="020B0604020202020204"/>
              </a:rPr>
              <a:t>air,</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broken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horn,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sunroof</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refuses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open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just</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yesterday, one of the wing mirrors fell </a:t>
            </a:r>
            <a:r>
              <a:rPr lang="en-GB" sz="1400" spc="-20" dirty="0">
                <a:solidFill>
                  <a:schemeClr val="bg1"/>
                </a:solidFill>
                <a:ea typeface="Times New Roman" panose="02020603050405020304" pitchFamily="18" charset="0"/>
                <a:cs typeface="Twinkl" panose="020B0604020202020204"/>
              </a:rPr>
              <a:t>off. </a:t>
            </a:r>
            <a:r>
              <a:rPr lang="en-GB" sz="1400" dirty="0">
                <a:solidFill>
                  <a:schemeClr val="bg1"/>
                </a:solidFill>
                <a:ea typeface="Times New Roman" panose="02020603050405020304" pitchFamily="18" charset="0"/>
                <a:cs typeface="Twinkl" panose="020B0604020202020204"/>
              </a:rPr>
              <a:t>Mr </a:t>
            </a:r>
            <a:r>
              <a:rPr lang="en-GB" sz="1400" spc="-15" dirty="0">
                <a:solidFill>
                  <a:schemeClr val="bg1"/>
                </a:solidFill>
                <a:ea typeface="Times New Roman" panose="02020603050405020304" pitchFamily="18" charset="0"/>
                <a:cs typeface="Twinkl" panose="020B0604020202020204"/>
              </a:rPr>
              <a:t>Wheeler, </a:t>
            </a:r>
            <a:r>
              <a:rPr lang="en-GB" sz="1400" dirty="0">
                <a:solidFill>
                  <a:schemeClr val="bg1"/>
                </a:solidFill>
                <a:ea typeface="Times New Roman" panose="02020603050405020304" pitchFamily="18" charset="0"/>
                <a:cs typeface="Twinkl" panose="020B0604020202020204"/>
              </a:rPr>
              <a:t>you assured me that this car was in excellent condition and I trusted you. This car is unfit to drive and could have caused me to be involved in a road traffic</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accident.</a:t>
            </a:r>
          </a:p>
        </p:txBody>
      </p:sp>
      <p:sp>
        <p:nvSpPr>
          <p:cNvPr id="2" name="Rectangle 1"/>
          <p:cNvSpPr/>
          <p:nvPr/>
        </p:nvSpPr>
        <p:spPr>
          <a:xfrm>
            <a:off x="755651" y="1221623"/>
            <a:ext cx="1686680" cy="307777"/>
          </a:xfrm>
          <a:prstGeom prst="rect">
            <a:avLst/>
          </a:prstGeom>
        </p:spPr>
        <p:txBody>
          <a:bodyPr wrap="none">
            <a:spAutoFit/>
          </a:bodyPr>
          <a:lstStyle/>
          <a:p>
            <a:pPr>
              <a:spcBef>
                <a:spcPct val="0"/>
              </a:spcBef>
            </a:pPr>
            <a:r>
              <a:rPr lang="en-GB" altLang="en-US" sz="1400" dirty="0">
                <a:cs typeface="Arial" panose="020B0604020202020204" pitchFamily="34" charset="0"/>
              </a:rPr>
              <a:t>(Letter, continued.)</a:t>
            </a:r>
          </a:p>
        </p:txBody>
      </p:sp>
    </p:spTree>
    <p:extLst>
      <p:ext uri="{BB962C8B-B14F-4D97-AF65-F5344CB8AC3E}">
        <p14:creationId xmlns:p14="http://schemas.microsoft.com/office/powerpoint/2010/main" val="5740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34092"/>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7 – When you have finished making your complaint, explain what you would like to happen as a result of your letter.</a:t>
            </a:r>
          </a:p>
        </p:txBody>
      </p:sp>
      <p:grpSp>
        <p:nvGrpSpPr>
          <p:cNvPr id="5" name="Group 4"/>
          <p:cNvGrpSpPr/>
          <p:nvPr/>
        </p:nvGrpSpPr>
        <p:grpSpPr>
          <a:xfrm>
            <a:off x="755651" y="1900594"/>
            <a:ext cx="7632700" cy="4319231"/>
            <a:chOff x="755651" y="1900594"/>
            <a:chExt cx="7632700" cy="4319231"/>
          </a:xfrm>
        </p:grpSpPr>
        <p:sp>
          <p:nvSpPr>
            <p:cNvPr id="4" name="Rectangle 3"/>
            <p:cNvSpPr/>
            <p:nvPr/>
          </p:nvSpPr>
          <p:spPr>
            <a:xfrm>
              <a:off x="755651" y="1900594"/>
              <a:ext cx="7632700" cy="4319231"/>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33449" y="2127578"/>
              <a:ext cx="7286626" cy="1510972"/>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Days after buying the </a:t>
              </a:r>
              <a:r>
                <a:rPr lang="en-GB" sz="1400" spc="-30" dirty="0">
                  <a:solidFill>
                    <a:schemeClr val="bg1"/>
                  </a:solidFill>
                  <a:ea typeface="Times New Roman" panose="02020603050405020304" pitchFamily="18" charset="0"/>
                  <a:cs typeface="Twinkl" panose="020B0604020202020204"/>
                </a:rPr>
                <a:t>car, </a:t>
              </a:r>
              <a:r>
                <a:rPr lang="en-GB" sz="1400" dirty="0">
                  <a:solidFill>
                    <a:schemeClr val="bg1"/>
                  </a:solidFill>
                  <a:ea typeface="Times New Roman" panose="02020603050405020304" pitchFamily="18" charset="0"/>
                  <a:cs typeface="Twinkl" panose="020B0604020202020204"/>
                </a:rPr>
                <a:t>I experienced the following problems: thick smoke coming from the exhaust, a loud rattling noise from under the car bonnet, faulty windscreen wipers, a heater 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only</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blows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cold</a:t>
              </a:r>
              <a:r>
                <a:rPr lang="en-GB" sz="1400" spc="-115" dirty="0">
                  <a:solidFill>
                    <a:schemeClr val="bg1"/>
                  </a:solidFill>
                  <a:ea typeface="Times New Roman" panose="02020603050405020304" pitchFamily="18" charset="0"/>
                  <a:cs typeface="Twinkl" panose="020B0604020202020204"/>
                </a:rPr>
                <a:t> </a:t>
              </a:r>
              <a:r>
                <a:rPr lang="en-GB" sz="1400" spc="-30" dirty="0">
                  <a:solidFill>
                    <a:schemeClr val="bg1"/>
                  </a:solidFill>
                  <a:ea typeface="Times New Roman" panose="02020603050405020304" pitchFamily="18" charset="0"/>
                  <a:cs typeface="Twinkl" panose="020B0604020202020204"/>
                </a:rPr>
                <a:t>air,</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broken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horn,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sunroof</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which</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refuses</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open</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just</a:t>
              </a:r>
              <a:r>
                <a:rPr lang="en-GB" sz="1400" spc="-11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yesterday, one of the wing mirrors fell </a:t>
              </a:r>
              <a:r>
                <a:rPr lang="en-GB" sz="1400" spc="-20" dirty="0">
                  <a:solidFill>
                    <a:schemeClr val="bg1"/>
                  </a:solidFill>
                  <a:ea typeface="Times New Roman" panose="02020603050405020304" pitchFamily="18" charset="0"/>
                  <a:cs typeface="Twinkl" panose="020B0604020202020204"/>
                </a:rPr>
                <a:t>off. </a:t>
              </a:r>
              <a:r>
                <a:rPr lang="en-GB" sz="1400" dirty="0">
                  <a:solidFill>
                    <a:schemeClr val="bg1"/>
                  </a:solidFill>
                  <a:ea typeface="Times New Roman" panose="02020603050405020304" pitchFamily="18" charset="0"/>
                  <a:cs typeface="Twinkl" panose="020B0604020202020204"/>
                </a:rPr>
                <a:t>Mr </a:t>
              </a:r>
              <a:r>
                <a:rPr lang="en-GB" sz="1400" spc="-15" dirty="0">
                  <a:solidFill>
                    <a:schemeClr val="bg1"/>
                  </a:solidFill>
                  <a:ea typeface="Times New Roman" panose="02020603050405020304" pitchFamily="18" charset="0"/>
                  <a:cs typeface="Twinkl" panose="020B0604020202020204"/>
                </a:rPr>
                <a:t>Wheeler, </a:t>
              </a:r>
              <a:r>
                <a:rPr lang="en-GB" sz="1400" dirty="0">
                  <a:solidFill>
                    <a:schemeClr val="bg1"/>
                  </a:solidFill>
                  <a:ea typeface="Times New Roman" panose="02020603050405020304" pitchFamily="18" charset="0"/>
                  <a:cs typeface="Twinkl" panose="020B0604020202020204"/>
                </a:rPr>
                <a:t>you assured me that this car was in excellent condition and I trusted you. This car is unfit to drive and could have caused me to be involved in a road traffic</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accident.</a:t>
              </a:r>
            </a:p>
          </p:txBody>
        </p:sp>
      </p:grpSp>
      <p:sp>
        <p:nvSpPr>
          <p:cNvPr id="2" name="Rectangle 1"/>
          <p:cNvSpPr/>
          <p:nvPr/>
        </p:nvSpPr>
        <p:spPr>
          <a:xfrm>
            <a:off x="755651" y="1497848"/>
            <a:ext cx="1686680" cy="307777"/>
          </a:xfrm>
          <a:prstGeom prst="rect">
            <a:avLst/>
          </a:prstGeom>
        </p:spPr>
        <p:txBody>
          <a:bodyPr wrap="none">
            <a:spAutoFit/>
          </a:bodyPr>
          <a:lstStyle/>
          <a:p>
            <a:pPr>
              <a:spcBef>
                <a:spcPct val="0"/>
              </a:spcBef>
            </a:pPr>
            <a:r>
              <a:rPr lang="en-GB" altLang="en-US" sz="1400" dirty="0">
                <a:cs typeface="Arial" panose="020B0604020202020204" pitchFamily="34" charset="0"/>
              </a:rPr>
              <a:t>(Letter, continued.)</a:t>
            </a:r>
          </a:p>
        </p:txBody>
      </p:sp>
      <p:sp>
        <p:nvSpPr>
          <p:cNvPr id="6" name="Rectangle 5"/>
          <p:cNvSpPr/>
          <p:nvPr/>
        </p:nvSpPr>
        <p:spPr>
          <a:xfrm>
            <a:off x="933449" y="3800194"/>
            <a:ext cx="7286626" cy="914681"/>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Firstly,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demand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full</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month.</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Furthermore,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car</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is</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sitting</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in</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our driveway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expect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that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someone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will</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come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collect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week.</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Please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be assured that if my expectations </a:t>
            </a:r>
            <a:r>
              <a:rPr lang="en-GB" sz="1400" spc="-15" dirty="0">
                <a:solidFill>
                  <a:schemeClr val="bg1"/>
                </a:solidFill>
                <a:ea typeface="Times New Roman" panose="02020603050405020304" pitchFamily="18" charset="0"/>
                <a:cs typeface="Twinkl" panose="020B0604020202020204"/>
              </a:rPr>
              <a:t>are not </a:t>
            </a:r>
            <a:r>
              <a:rPr lang="en-GB" sz="1400" dirty="0">
                <a:solidFill>
                  <a:schemeClr val="bg1"/>
                </a:solidFill>
                <a:ea typeface="Times New Roman" panose="02020603050405020304" pitchFamily="18" charset="0"/>
                <a:cs typeface="Twinkl" panose="020B0604020202020204"/>
              </a:rPr>
              <a:t>met, I will be taking the matter</a:t>
            </a:r>
            <a:r>
              <a:rPr lang="en-GB" sz="1400" spc="5" dirty="0">
                <a:solidFill>
                  <a:schemeClr val="bg1"/>
                </a:solidFill>
                <a:ea typeface="Times New Roman" panose="02020603050405020304" pitchFamily="18" charset="0"/>
                <a:cs typeface="Twinkl" panose="020B0604020202020204"/>
              </a:rPr>
              <a:t> </a:t>
            </a:r>
            <a:r>
              <a:rPr lang="en-GB" sz="1400" spc="-20" dirty="0">
                <a:solidFill>
                  <a:schemeClr val="bg1"/>
                </a:solidFill>
                <a:ea typeface="Times New Roman" panose="02020603050405020304" pitchFamily="18" charset="0"/>
                <a:cs typeface="Twinkl" panose="020B0604020202020204"/>
              </a:rPr>
              <a:t>further.</a:t>
            </a:r>
          </a:p>
        </p:txBody>
      </p:sp>
    </p:spTree>
    <p:extLst>
      <p:ext uri="{BB962C8B-B14F-4D97-AF65-F5344CB8AC3E}">
        <p14:creationId xmlns:p14="http://schemas.microsoft.com/office/powerpoint/2010/main" val="31992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34092"/>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8 – Finish off your letter with your closing farewell. This can be  </a:t>
            </a:r>
            <a:br>
              <a:rPr lang="en-GB" altLang="en-US" dirty="0">
                <a:solidFill>
                  <a:schemeClr val="bg1"/>
                </a:solidFill>
                <a:cs typeface="Arial" panose="020B0604020202020204" pitchFamily="34" charset="0"/>
              </a:rPr>
            </a:br>
            <a:r>
              <a:rPr lang="en-GB" altLang="en-US" dirty="0">
                <a:solidFill>
                  <a:schemeClr val="bg1"/>
                </a:solidFill>
                <a:cs typeface="Arial" panose="020B0604020202020204" pitchFamily="34" charset="0"/>
              </a:rPr>
              <a:t>            either:</a:t>
            </a:r>
          </a:p>
        </p:txBody>
      </p:sp>
      <p:sp>
        <p:nvSpPr>
          <p:cNvPr id="4" name="Rectangle 3"/>
          <p:cNvSpPr/>
          <p:nvPr/>
        </p:nvSpPr>
        <p:spPr>
          <a:xfrm>
            <a:off x="755651" y="2863321"/>
            <a:ext cx="7632700" cy="3385079"/>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p:txBody>
      </p:sp>
      <p:sp>
        <p:nvSpPr>
          <p:cNvPr id="2" name="Rectangle 1"/>
          <p:cNvSpPr/>
          <p:nvPr/>
        </p:nvSpPr>
        <p:spPr>
          <a:xfrm>
            <a:off x="755651" y="2460575"/>
            <a:ext cx="1686680" cy="307777"/>
          </a:xfrm>
          <a:prstGeom prst="rect">
            <a:avLst/>
          </a:prstGeom>
        </p:spPr>
        <p:txBody>
          <a:bodyPr wrap="none">
            <a:spAutoFit/>
          </a:bodyPr>
          <a:lstStyle/>
          <a:p>
            <a:pPr>
              <a:spcBef>
                <a:spcPct val="0"/>
              </a:spcBef>
            </a:pPr>
            <a:r>
              <a:rPr lang="en-GB" altLang="en-US" sz="1400" dirty="0">
                <a:cs typeface="Arial" panose="020B0604020202020204" pitchFamily="34" charset="0"/>
              </a:rPr>
              <a:t>(Letter, continued.)</a:t>
            </a:r>
          </a:p>
        </p:txBody>
      </p:sp>
      <p:sp>
        <p:nvSpPr>
          <p:cNvPr id="6" name="Rectangle 5"/>
          <p:cNvSpPr/>
          <p:nvPr/>
        </p:nvSpPr>
        <p:spPr>
          <a:xfrm>
            <a:off x="933449" y="3096046"/>
            <a:ext cx="7286626" cy="914681"/>
          </a:xfrm>
          <a:prstGeom prst="rect">
            <a:avLst/>
          </a:prstGeom>
          <a:solidFill>
            <a:srgbClr val="954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ea typeface="Times New Roman" panose="02020603050405020304" pitchFamily="18" charset="0"/>
                <a:cs typeface="Twinkl" panose="020B0604020202020204"/>
              </a:rPr>
              <a:t>Firstly,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demand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full</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refund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month.</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Furthermore,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car</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is</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sitting</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in</a:t>
            </a:r>
            <a:r>
              <a:rPr lang="en-GB" sz="1400" spc="-8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our driveway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and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expect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that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someone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will</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come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to</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collect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it</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by</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end</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of</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the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week.</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Please</a:t>
            </a:r>
            <a:r>
              <a:rPr lang="en-GB" sz="1400" spc="-45" dirty="0">
                <a:solidFill>
                  <a:schemeClr val="bg1"/>
                </a:solidFill>
                <a:ea typeface="Times New Roman" panose="02020603050405020304" pitchFamily="18" charset="0"/>
                <a:cs typeface="Twinkl" panose="020B0604020202020204"/>
              </a:rPr>
              <a:t> </a:t>
            </a:r>
            <a:r>
              <a:rPr lang="en-GB" sz="1400" dirty="0">
                <a:solidFill>
                  <a:schemeClr val="bg1"/>
                </a:solidFill>
                <a:ea typeface="Times New Roman" panose="02020603050405020304" pitchFamily="18" charset="0"/>
                <a:cs typeface="Twinkl" panose="020B0604020202020204"/>
              </a:rPr>
              <a:t>be assured that if my expectations </a:t>
            </a:r>
            <a:r>
              <a:rPr lang="en-GB" sz="1400" spc="-15" dirty="0">
                <a:solidFill>
                  <a:schemeClr val="bg1"/>
                </a:solidFill>
                <a:ea typeface="Times New Roman" panose="02020603050405020304" pitchFamily="18" charset="0"/>
                <a:cs typeface="Twinkl" panose="020B0604020202020204"/>
              </a:rPr>
              <a:t>are not </a:t>
            </a:r>
            <a:r>
              <a:rPr lang="en-GB" sz="1400" dirty="0">
                <a:solidFill>
                  <a:schemeClr val="bg1"/>
                </a:solidFill>
                <a:ea typeface="Times New Roman" panose="02020603050405020304" pitchFamily="18" charset="0"/>
                <a:cs typeface="Twinkl" panose="020B0604020202020204"/>
              </a:rPr>
              <a:t>met, I will be taking the matter</a:t>
            </a:r>
            <a:r>
              <a:rPr lang="en-GB" sz="1400" spc="5" dirty="0">
                <a:solidFill>
                  <a:schemeClr val="bg1"/>
                </a:solidFill>
                <a:ea typeface="Times New Roman" panose="02020603050405020304" pitchFamily="18" charset="0"/>
                <a:cs typeface="Twinkl" panose="020B0604020202020204"/>
              </a:rPr>
              <a:t> </a:t>
            </a:r>
            <a:r>
              <a:rPr lang="en-GB" sz="1400" spc="-20" dirty="0">
                <a:solidFill>
                  <a:schemeClr val="bg1"/>
                </a:solidFill>
                <a:ea typeface="Times New Roman" panose="02020603050405020304" pitchFamily="18" charset="0"/>
                <a:cs typeface="Twinkl" panose="020B0604020202020204"/>
              </a:rPr>
              <a:t>further.</a:t>
            </a:r>
          </a:p>
        </p:txBody>
      </p:sp>
      <p:sp>
        <p:nvSpPr>
          <p:cNvPr id="9" name="Rectangle 8"/>
          <p:cNvSpPr/>
          <p:nvPr/>
        </p:nvSpPr>
        <p:spPr>
          <a:xfrm>
            <a:off x="755651" y="1501167"/>
            <a:ext cx="3797299" cy="86444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defRPr sz="1800" b="0" i="0" u="none" strike="noStrike" kern="0" cap="none" spc="0" baseline="0">
                <a:solidFill>
                  <a:srgbClr val="000000"/>
                </a:solidFill>
                <a:uFillTx/>
              </a:defRPr>
            </a:pPr>
            <a:r>
              <a:rPr lang="en-GB" sz="1400" dirty="0">
                <a:solidFill>
                  <a:schemeClr val="bg1"/>
                </a:solidFill>
              </a:rPr>
              <a:t>Yours sincerely</a:t>
            </a:r>
          </a:p>
          <a:p>
            <a:pPr lvl="0" algn="ctr">
              <a:defRPr sz="1800" b="0" i="0" u="none" strike="noStrike" kern="0" cap="none" spc="0" baseline="0">
                <a:solidFill>
                  <a:srgbClr val="000000"/>
                </a:solidFill>
                <a:uFillTx/>
              </a:defRPr>
            </a:pPr>
            <a:r>
              <a:rPr lang="en-GB" sz="1400" dirty="0">
                <a:solidFill>
                  <a:schemeClr val="bg1"/>
                </a:solidFill>
              </a:rPr>
              <a:t>(YOUR  NAME)</a:t>
            </a:r>
          </a:p>
          <a:p>
            <a:pPr lvl="0" algn="ctr">
              <a:defRPr sz="1800" b="0" i="0" u="none" strike="noStrike" kern="0" cap="none" spc="0" baseline="0">
                <a:solidFill>
                  <a:srgbClr val="000000"/>
                </a:solidFill>
                <a:uFillTx/>
              </a:defRPr>
            </a:pPr>
            <a:r>
              <a:rPr lang="en-GB" sz="1400" dirty="0">
                <a:solidFill>
                  <a:schemeClr val="bg1"/>
                </a:solidFill>
              </a:rPr>
              <a:t>If you know the recipient’s name </a:t>
            </a:r>
          </a:p>
        </p:txBody>
      </p:sp>
      <p:sp>
        <p:nvSpPr>
          <p:cNvPr id="10" name="Rectangle 9"/>
          <p:cNvSpPr/>
          <p:nvPr/>
        </p:nvSpPr>
        <p:spPr>
          <a:xfrm>
            <a:off x="4591052" y="1501168"/>
            <a:ext cx="3797299" cy="864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defRPr sz="1800" b="0" i="0" u="none" strike="noStrike" kern="0" cap="none" spc="0" baseline="0">
                <a:solidFill>
                  <a:srgbClr val="000000"/>
                </a:solidFill>
                <a:uFillTx/>
              </a:defRPr>
            </a:pPr>
            <a:r>
              <a:rPr lang="en-GB" sz="1400" dirty="0">
                <a:solidFill>
                  <a:schemeClr val="bg1"/>
                </a:solidFill>
              </a:rPr>
              <a:t>Yours faithfully</a:t>
            </a:r>
          </a:p>
          <a:p>
            <a:pPr lvl="0" algn="ctr">
              <a:defRPr sz="1800" b="0" i="0" u="none" strike="noStrike" kern="0" cap="none" spc="0" baseline="0">
                <a:solidFill>
                  <a:srgbClr val="000000"/>
                </a:solidFill>
                <a:uFillTx/>
              </a:defRPr>
            </a:pPr>
            <a:r>
              <a:rPr lang="en-GB" sz="1400" dirty="0">
                <a:solidFill>
                  <a:schemeClr val="bg1"/>
                </a:solidFill>
              </a:rPr>
              <a:t>(YOUR  NAME)</a:t>
            </a:r>
          </a:p>
          <a:p>
            <a:pPr lvl="0" algn="ctr">
              <a:defRPr sz="1800" b="0" i="0" u="none" strike="noStrike" kern="0" cap="none" spc="0" baseline="0">
                <a:solidFill>
                  <a:srgbClr val="000000"/>
                </a:solidFill>
                <a:uFillTx/>
              </a:defRPr>
            </a:pPr>
            <a:r>
              <a:rPr lang="en-GB" sz="1400" dirty="0">
                <a:solidFill>
                  <a:schemeClr val="bg1"/>
                </a:solidFill>
              </a:rPr>
              <a:t>If you do </a:t>
            </a:r>
            <a:r>
              <a:rPr lang="en-GB" sz="1400" b="1" dirty="0">
                <a:solidFill>
                  <a:schemeClr val="bg1"/>
                </a:solidFill>
              </a:rPr>
              <a:t>not</a:t>
            </a:r>
            <a:r>
              <a:rPr lang="en-GB" sz="1400" dirty="0">
                <a:solidFill>
                  <a:schemeClr val="bg1"/>
                </a:solidFill>
              </a:rPr>
              <a:t> know the recipient’s name</a:t>
            </a:r>
          </a:p>
        </p:txBody>
      </p:sp>
      <p:sp>
        <p:nvSpPr>
          <p:cNvPr id="11" name="Rectangle 10"/>
          <p:cNvSpPr/>
          <p:nvPr/>
        </p:nvSpPr>
        <p:spPr>
          <a:xfrm>
            <a:off x="933449" y="4243452"/>
            <a:ext cx="2057401" cy="128506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None/>
            </a:pPr>
            <a:r>
              <a:rPr lang="en-GB" sz="1400" dirty="0">
                <a:solidFill>
                  <a:schemeClr val="bg1"/>
                </a:solidFill>
                <a:ea typeface="Times New Roman" panose="02020603050405020304" pitchFamily="18" charset="0"/>
                <a:cs typeface="Twinkl" panose="020B0604020202020204"/>
              </a:rPr>
              <a:t>Yours sincerely,</a:t>
            </a:r>
          </a:p>
          <a:p>
            <a:pPr marL="157480" eaLnBrk="0" hangingPunct="0">
              <a:spcBef>
                <a:spcPts val="865"/>
              </a:spcBef>
              <a:spcAft>
                <a:spcPts val="0"/>
              </a:spcAft>
              <a:buNone/>
            </a:pPr>
            <a:r>
              <a:rPr lang="en-GB" sz="2800" i="1" dirty="0">
                <a:solidFill>
                  <a:schemeClr val="bg1"/>
                </a:solidFill>
                <a:latin typeface="Freestyle Script" panose="030804020302050B0404" pitchFamily="66" charset="0"/>
                <a:ea typeface="Times New Roman" panose="02020603050405020304" pitchFamily="18" charset="0"/>
                <a:cs typeface="Freestyle Script" panose="030804020302050B0404" pitchFamily="66" charset="0"/>
              </a:rPr>
              <a:t>Mr </a:t>
            </a:r>
            <a:r>
              <a:rPr lang="en-GB" sz="2800" i="1" dirty="0" err="1">
                <a:solidFill>
                  <a:schemeClr val="bg1"/>
                </a:solidFill>
                <a:latin typeface="Freestyle Script" panose="030804020302050B0404" pitchFamily="66" charset="0"/>
                <a:ea typeface="Times New Roman" panose="02020603050405020304" pitchFamily="18" charset="0"/>
                <a:cs typeface="Freestyle Script" panose="030804020302050B0404" pitchFamily="66" charset="0"/>
              </a:rPr>
              <a:t>S.Holmes</a:t>
            </a:r>
            <a:endParaRPr lang="en-GB" sz="2800" dirty="0">
              <a:solidFill>
                <a:schemeClr val="bg1"/>
              </a:solidFill>
              <a:ea typeface="Times New Roman" panose="02020603050405020304" pitchFamily="18" charset="0"/>
              <a:cs typeface="Twinkl" panose="020B0604020202020204"/>
            </a:endParaRPr>
          </a:p>
          <a:p>
            <a:pPr marL="157480" eaLnBrk="0" hangingPunct="0">
              <a:spcBef>
                <a:spcPts val="660"/>
              </a:spcBef>
              <a:spcAft>
                <a:spcPts val="0"/>
              </a:spcAft>
              <a:buNone/>
            </a:pPr>
            <a:r>
              <a:rPr lang="en-GB" sz="1400" dirty="0">
                <a:solidFill>
                  <a:schemeClr val="bg1"/>
                </a:solidFill>
                <a:ea typeface="Times New Roman" panose="02020603050405020304" pitchFamily="18" charset="0"/>
                <a:cs typeface="Twinkl" panose="020B0604020202020204"/>
              </a:rPr>
              <a:t>Mr S. Holmes</a:t>
            </a:r>
            <a:endParaRPr lang="en-GB" sz="1200" spc="-20" dirty="0">
              <a:solidFill>
                <a:schemeClr val="bg1"/>
              </a:solidFill>
              <a:ea typeface="Times New Roman" panose="02020603050405020304" pitchFamily="18" charset="0"/>
              <a:cs typeface="Twinkl" panose="020B0604020202020204"/>
            </a:endParaRPr>
          </a:p>
        </p:txBody>
      </p:sp>
    </p:spTree>
    <p:extLst>
      <p:ext uri="{BB962C8B-B14F-4D97-AF65-F5344CB8AC3E}">
        <p14:creationId xmlns:p14="http://schemas.microsoft.com/office/powerpoint/2010/main" val="6455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r>
              <a:rPr lang="en-GB" sz="1800" dirty="0">
                <a:latin typeface="Twinkl" pitchFamily="50" charset="0"/>
              </a:rPr>
              <a:t>To learn how to correctly set out a formal letter.</a:t>
            </a: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73201"/>
            <a:ext cx="7632700"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bg1"/>
                </a:solidFill>
              </a:rPr>
              <a:t>A formal letter is a letter that we send to people we don’t know or </a:t>
            </a:r>
            <a:br>
              <a:rPr lang="en-GB" dirty="0">
                <a:solidFill>
                  <a:schemeClr val="bg1"/>
                </a:solidFill>
              </a:rPr>
            </a:br>
            <a:r>
              <a:rPr lang="en-GB" dirty="0">
                <a:solidFill>
                  <a:schemeClr val="bg1"/>
                </a:solidFill>
              </a:rPr>
              <a:t>who we are not very familiar with. </a:t>
            </a:r>
          </a:p>
        </p:txBody>
      </p:sp>
      <p:sp>
        <p:nvSpPr>
          <p:cNvPr id="21" name="Title 20"/>
          <p:cNvSpPr>
            <a:spLocks noGrp="1"/>
          </p:cNvSpPr>
          <p:nvPr>
            <p:ph type="title"/>
          </p:nvPr>
        </p:nvSpPr>
        <p:spPr/>
        <p:txBody>
          <a:bodyPr/>
          <a:lstStyle/>
          <a:p>
            <a:r>
              <a:rPr lang="en-GB" sz="3600" dirty="0">
                <a:latin typeface="+mn-lt"/>
              </a:rPr>
              <a:t>What Is a Formal Letter?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337"/>
          <a:stretch/>
        </p:blipFill>
        <p:spPr>
          <a:xfrm rot="10800000" flipH="1">
            <a:off x="750885" y="2444647"/>
            <a:ext cx="6850065" cy="39731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31064">
            <a:off x="5481695" y="2504380"/>
            <a:ext cx="4435993" cy="2599581"/>
          </a:xfrm>
          <a:prstGeom prst="rect">
            <a:avLst/>
          </a:prstGeom>
        </p:spPr>
      </p:pic>
      <p:sp>
        <p:nvSpPr>
          <p:cNvPr id="6" name="Rectangle 5"/>
          <p:cNvSpPr/>
          <p:nvPr/>
        </p:nvSpPr>
        <p:spPr>
          <a:xfrm>
            <a:off x="945745" y="2929082"/>
            <a:ext cx="3268844" cy="369332"/>
          </a:xfrm>
          <a:prstGeom prst="rect">
            <a:avLst/>
          </a:prstGeom>
        </p:spPr>
        <p:txBody>
          <a:bodyPr wrap="none">
            <a:spAutoFit/>
          </a:bodyPr>
          <a:lstStyle/>
          <a:p>
            <a:pPr>
              <a:defRPr/>
            </a:pPr>
            <a:r>
              <a:rPr lang="en-GB" dirty="0"/>
              <a:t>Types of formal letters can be:</a:t>
            </a:r>
          </a:p>
        </p:txBody>
      </p:sp>
      <p:sp>
        <p:nvSpPr>
          <p:cNvPr id="8" name="Rectangle 7"/>
          <p:cNvSpPr/>
          <p:nvPr/>
        </p:nvSpPr>
        <p:spPr>
          <a:xfrm>
            <a:off x="973929" y="3497753"/>
            <a:ext cx="4066702"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bg1"/>
                </a:solidFill>
              </a:rPr>
              <a:t>Complaint letters</a:t>
            </a:r>
          </a:p>
        </p:txBody>
      </p:sp>
      <p:sp>
        <p:nvSpPr>
          <p:cNvPr id="9" name="Rectangle 8"/>
          <p:cNvSpPr/>
          <p:nvPr/>
        </p:nvSpPr>
        <p:spPr>
          <a:xfrm>
            <a:off x="973929" y="4183664"/>
            <a:ext cx="4066702" cy="495108"/>
          </a:xfrm>
          <a:prstGeom prst="rect">
            <a:avLst/>
          </a:prstGeom>
          <a:solidFill>
            <a:srgbClr val="A9D6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Protest letters</a:t>
            </a:r>
          </a:p>
        </p:txBody>
      </p:sp>
      <p:sp>
        <p:nvSpPr>
          <p:cNvPr id="10" name="Rectangle 9"/>
          <p:cNvSpPr/>
          <p:nvPr/>
        </p:nvSpPr>
        <p:spPr>
          <a:xfrm>
            <a:off x="973928" y="4869575"/>
            <a:ext cx="4066702"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bg1"/>
                </a:solidFill>
              </a:rPr>
              <a:t>Invitations</a:t>
            </a:r>
          </a:p>
        </p:txBody>
      </p:sp>
      <p:sp>
        <p:nvSpPr>
          <p:cNvPr id="11" name="Rectangle 10"/>
          <p:cNvSpPr/>
          <p:nvPr/>
        </p:nvSpPr>
        <p:spPr>
          <a:xfrm>
            <a:off x="973927" y="5555486"/>
            <a:ext cx="4066702" cy="495108"/>
          </a:xfrm>
          <a:prstGeom prst="rect">
            <a:avLst/>
          </a:prstGeom>
          <a:solidFill>
            <a:srgbClr val="A9D6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Letters to schedule an appointment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6"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Layout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93"/>
          <a:stretch/>
        </p:blipFill>
        <p:spPr>
          <a:xfrm>
            <a:off x="855591" y="1211580"/>
            <a:ext cx="3419229" cy="5047164"/>
          </a:xfrm>
          <a:prstGeom prst="rect">
            <a:avLst/>
          </a:prstGeom>
        </p:spPr>
      </p:pic>
      <p:sp>
        <p:nvSpPr>
          <p:cNvPr id="4" name="TextBox 3"/>
          <p:cNvSpPr txBox="1"/>
          <p:nvPr/>
        </p:nvSpPr>
        <p:spPr>
          <a:xfrm>
            <a:off x="2754630" y="1438911"/>
            <a:ext cx="1394460" cy="1015663"/>
          </a:xfrm>
          <a:prstGeom prst="rect">
            <a:avLst/>
          </a:prstGeom>
          <a:noFill/>
        </p:spPr>
        <p:txBody>
          <a:bodyPr wrap="square" rtlCol="0">
            <a:spAutoFit/>
          </a:bodyPr>
          <a:lstStyle/>
          <a:p>
            <a:r>
              <a:rPr lang="en-GB" sz="1000" dirty="0"/>
              <a:t>A Company</a:t>
            </a:r>
          </a:p>
          <a:p>
            <a:r>
              <a:rPr lang="en-GB" sz="1000" dirty="0"/>
              <a:t>123 Business Street</a:t>
            </a:r>
          </a:p>
          <a:p>
            <a:r>
              <a:rPr lang="en-GB" sz="1000" dirty="0"/>
              <a:t>London</a:t>
            </a:r>
          </a:p>
          <a:p>
            <a:r>
              <a:rPr lang="en-GB" sz="1000" dirty="0"/>
              <a:t>W1 2AB</a:t>
            </a:r>
            <a:br>
              <a:rPr lang="en-GB" sz="1000" dirty="0"/>
            </a:br>
            <a:endParaRPr lang="en-GB" sz="1000" dirty="0"/>
          </a:p>
          <a:p>
            <a:r>
              <a:rPr lang="en-GB" sz="1000" dirty="0"/>
              <a:t>Phone: 020 123 4567</a:t>
            </a:r>
          </a:p>
        </p:txBody>
      </p:sp>
      <p:sp>
        <p:nvSpPr>
          <p:cNvPr id="5" name="TextBox 4"/>
          <p:cNvSpPr txBox="1"/>
          <p:nvPr/>
        </p:nvSpPr>
        <p:spPr>
          <a:xfrm>
            <a:off x="963930" y="2454574"/>
            <a:ext cx="1394460" cy="707886"/>
          </a:xfrm>
          <a:prstGeom prst="rect">
            <a:avLst/>
          </a:prstGeom>
          <a:noFill/>
        </p:spPr>
        <p:txBody>
          <a:bodyPr wrap="square" rtlCol="0">
            <a:spAutoFit/>
          </a:bodyPr>
          <a:lstStyle/>
          <a:p>
            <a:r>
              <a:rPr lang="en-GB" sz="1000" dirty="0"/>
              <a:t>Polly Pearson</a:t>
            </a:r>
          </a:p>
          <a:p>
            <a:r>
              <a:rPr lang="en-GB" sz="1000" dirty="0"/>
              <a:t>5 Hilly Street</a:t>
            </a:r>
          </a:p>
          <a:p>
            <a:r>
              <a:rPr lang="en-GB" sz="1000" dirty="0"/>
              <a:t>Sheffield</a:t>
            </a:r>
          </a:p>
          <a:p>
            <a:r>
              <a:rPr lang="en-GB" sz="1000" dirty="0"/>
              <a:t>S1 3YZV</a:t>
            </a:r>
          </a:p>
        </p:txBody>
      </p:sp>
      <p:sp>
        <p:nvSpPr>
          <p:cNvPr id="6" name="TextBox 5"/>
          <p:cNvSpPr txBox="1"/>
          <p:nvPr/>
        </p:nvSpPr>
        <p:spPr>
          <a:xfrm>
            <a:off x="2754630" y="3056049"/>
            <a:ext cx="1394460" cy="246221"/>
          </a:xfrm>
          <a:prstGeom prst="rect">
            <a:avLst/>
          </a:prstGeom>
          <a:noFill/>
        </p:spPr>
        <p:txBody>
          <a:bodyPr wrap="square" rtlCol="0">
            <a:spAutoFit/>
          </a:bodyPr>
          <a:lstStyle/>
          <a:p>
            <a:r>
              <a:rPr lang="en-GB" sz="1000" dirty="0"/>
              <a:t>7</a:t>
            </a:r>
            <a:r>
              <a:rPr lang="en-GB" sz="1000" baseline="30000" dirty="0"/>
              <a:t>th</a:t>
            </a:r>
            <a:r>
              <a:rPr lang="en-GB" sz="1000" dirty="0"/>
              <a:t> January 2016</a:t>
            </a:r>
          </a:p>
        </p:txBody>
      </p:sp>
      <p:sp>
        <p:nvSpPr>
          <p:cNvPr id="7" name="TextBox 6"/>
          <p:cNvSpPr txBox="1"/>
          <p:nvPr/>
        </p:nvSpPr>
        <p:spPr>
          <a:xfrm>
            <a:off x="963930" y="3298787"/>
            <a:ext cx="3185160" cy="2246769"/>
          </a:xfrm>
          <a:prstGeom prst="rect">
            <a:avLst/>
          </a:prstGeom>
          <a:noFill/>
        </p:spPr>
        <p:txBody>
          <a:bodyPr wrap="square" rtlCol="0">
            <a:spAutoFit/>
          </a:bodyPr>
          <a:lstStyle/>
          <a:p>
            <a:r>
              <a:rPr lang="en-GB" sz="1000" dirty="0"/>
              <a:t>Dear Ms Pearson</a:t>
            </a:r>
          </a:p>
          <a:p>
            <a:endParaRPr lang="en-GB" sz="1000" dirty="0"/>
          </a:p>
          <a:p>
            <a:r>
              <a:rPr lang="en-GB" sz="1000" dirty="0"/>
              <a:t>Xxxxxx xx xxxxx xxxxxx xxxxxxx xxxxx. Xxxxxx xxx x</a:t>
            </a:r>
            <a:br>
              <a:rPr lang="en-GB" sz="1000" dirty="0"/>
            </a:br>
            <a:r>
              <a:rPr lang="en-GB" sz="1000" dirty="0"/>
              <a:t>xxxx xx xxx x xxxxxxxxxxx. X xxx xxxxxx xxxxxxxx x xx xxx xxx xx xxxx. Xxxxx xx xxxx x xxxxx xxxx x xxxx x xxxxxx. X xxx xxxxxx xxxxxxxx x xx xxx xxx xx xxxx. Xxxxx xx xxxx x xxxxx xxxx x xxxxx x xxxxxx.</a:t>
            </a:r>
          </a:p>
          <a:p>
            <a:endParaRPr lang="en-GB" sz="1000" dirty="0"/>
          </a:p>
          <a:p>
            <a:r>
              <a:rPr lang="en-GB" sz="1000" dirty="0"/>
              <a:t>Xxxx xxxx x xx xx xx xxx xxxx x xxx xxx.</a:t>
            </a:r>
          </a:p>
          <a:p>
            <a:endParaRPr lang="en-GB" sz="1000" dirty="0"/>
          </a:p>
          <a:p>
            <a:r>
              <a:rPr lang="en-GB" sz="1000" dirty="0"/>
              <a:t>Your sincerely</a:t>
            </a:r>
          </a:p>
          <a:p>
            <a:endParaRPr lang="en-GB" sz="1000" dirty="0"/>
          </a:p>
          <a:p>
            <a:r>
              <a:rPr lang="en-GB" sz="1000" dirty="0"/>
              <a:t>John Smith</a:t>
            </a:r>
          </a:p>
          <a:p>
            <a:r>
              <a:rPr lang="en-GB" sz="1000" dirty="0"/>
              <a:t>Manager</a:t>
            </a:r>
          </a:p>
        </p:txBody>
      </p:sp>
      <p:grpSp>
        <p:nvGrpSpPr>
          <p:cNvPr id="44" name="Group 43"/>
          <p:cNvGrpSpPr/>
          <p:nvPr/>
        </p:nvGrpSpPr>
        <p:grpSpPr>
          <a:xfrm>
            <a:off x="4000500" y="1506974"/>
            <a:ext cx="3626767" cy="369332"/>
            <a:chOff x="4000500" y="1506974"/>
            <a:chExt cx="3626767" cy="369332"/>
          </a:xfrm>
        </p:grpSpPr>
        <p:grpSp>
          <p:nvGrpSpPr>
            <p:cNvPr id="14" name="Group 13"/>
            <p:cNvGrpSpPr/>
            <p:nvPr/>
          </p:nvGrpSpPr>
          <p:grpSpPr>
            <a:xfrm>
              <a:off x="4000500" y="1600200"/>
              <a:ext cx="1954530" cy="205740"/>
              <a:chOff x="4469130" y="1600200"/>
              <a:chExt cx="1954530" cy="205740"/>
            </a:xfrm>
          </p:grpSpPr>
          <p:cxnSp>
            <p:nvCxnSpPr>
              <p:cNvPr id="10" name="Straight Connector 9"/>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69130" y="1600200"/>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17920" y="1600200"/>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6128139" y="1506974"/>
              <a:ext cx="1499128"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Your address</a:t>
              </a:r>
            </a:p>
          </p:txBody>
        </p:sp>
      </p:grpSp>
      <p:grpSp>
        <p:nvGrpSpPr>
          <p:cNvPr id="46" name="Group 45"/>
          <p:cNvGrpSpPr/>
          <p:nvPr/>
        </p:nvGrpSpPr>
        <p:grpSpPr>
          <a:xfrm>
            <a:off x="4000500" y="2977794"/>
            <a:ext cx="2783588" cy="369332"/>
            <a:chOff x="4000500" y="2977794"/>
            <a:chExt cx="2783588" cy="369332"/>
          </a:xfrm>
        </p:grpSpPr>
        <p:grpSp>
          <p:nvGrpSpPr>
            <p:cNvPr id="16" name="Group 15"/>
            <p:cNvGrpSpPr/>
            <p:nvPr/>
          </p:nvGrpSpPr>
          <p:grpSpPr>
            <a:xfrm>
              <a:off x="4000500" y="3075267"/>
              <a:ext cx="1954530" cy="205740"/>
              <a:chOff x="4469130" y="1600200"/>
              <a:chExt cx="1954530" cy="205740"/>
            </a:xfrm>
          </p:grpSpPr>
          <p:cxnSp>
            <p:nvCxnSpPr>
              <p:cNvPr id="17" name="Straight Connector 16"/>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69130" y="1600200"/>
                <a:ext cx="205740" cy="205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217920" y="1600200"/>
                <a:ext cx="205740" cy="205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p:cNvSpPr/>
            <p:nvPr/>
          </p:nvSpPr>
          <p:spPr>
            <a:xfrm>
              <a:off x="6128139" y="2977794"/>
              <a:ext cx="65594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Date</a:t>
              </a:r>
            </a:p>
          </p:txBody>
        </p:sp>
      </p:grpSp>
      <p:grpSp>
        <p:nvGrpSpPr>
          <p:cNvPr id="45" name="Group 44"/>
          <p:cNvGrpSpPr/>
          <p:nvPr/>
        </p:nvGrpSpPr>
        <p:grpSpPr>
          <a:xfrm>
            <a:off x="2067171" y="2490501"/>
            <a:ext cx="6153207" cy="369332"/>
            <a:chOff x="2067171" y="2490501"/>
            <a:chExt cx="6153207" cy="369332"/>
          </a:xfrm>
        </p:grpSpPr>
        <p:grpSp>
          <p:nvGrpSpPr>
            <p:cNvPr id="21" name="Group 20"/>
            <p:cNvGrpSpPr/>
            <p:nvPr/>
          </p:nvGrpSpPr>
          <p:grpSpPr>
            <a:xfrm>
              <a:off x="2067171" y="2574948"/>
              <a:ext cx="3887859" cy="205740"/>
              <a:chOff x="2535801" y="1600200"/>
              <a:chExt cx="3887859" cy="205740"/>
            </a:xfrm>
          </p:grpSpPr>
          <p:cxnSp>
            <p:nvCxnSpPr>
              <p:cNvPr id="22" name="Straight Connector 21"/>
              <p:cNvCxnSpPr>
                <a:stCxn id="23"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35801" y="1600200"/>
                <a:ext cx="205740" cy="205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217920" y="1600200"/>
                <a:ext cx="205740" cy="205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6128139" y="2490501"/>
              <a:ext cx="209223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Recipient’s address</a:t>
              </a:r>
            </a:p>
          </p:txBody>
        </p:sp>
      </p:grpSp>
      <p:grpSp>
        <p:nvGrpSpPr>
          <p:cNvPr id="48" name="Group 47"/>
          <p:cNvGrpSpPr/>
          <p:nvPr/>
        </p:nvGrpSpPr>
        <p:grpSpPr>
          <a:xfrm>
            <a:off x="4000500" y="3890826"/>
            <a:ext cx="3378149" cy="369332"/>
            <a:chOff x="4000500" y="3890826"/>
            <a:chExt cx="3378149" cy="369332"/>
          </a:xfrm>
        </p:grpSpPr>
        <p:grpSp>
          <p:nvGrpSpPr>
            <p:cNvPr id="29" name="Group 28"/>
            <p:cNvGrpSpPr/>
            <p:nvPr/>
          </p:nvGrpSpPr>
          <p:grpSpPr>
            <a:xfrm>
              <a:off x="4000500" y="3972622"/>
              <a:ext cx="1954530" cy="205740"/>
              <a:chOff x="4469130" y="1600200"/>
              <a:chExt cx="1954530" cy="205740"/>
            </a:xfrm>
          </p:grpSpPr>
          <p:cxnSp>
            <p:nvCxnSpPr>
              <p:cNvPr id="30" name="Straight Connector 29"/>
              <p:cNvCxnSpPr/>
              <p:nvPr/>
            </p:nvCxnSpPr>
            <p:spPr>
              <a:xfrm>
                <a:off x="4583430" y="1691640"/>
                <a:ext cx="172593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469130" y="1600200"/>
                <a:ext cx="205740" cy="2057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217920" y="1600200"/>
                <a:ext cx="205740" cy="2057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p:cNvSpPr/>
            <p:nvPr/>
          </p:nvSpPr>
          <p:spPr>
            <a:xfrm>
              <a:off x="6115162" y="3890826"/>
              <a:ext cx="1263487"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Main body</a:t>
              </a:r>
            </a:p>
          </p:txBody>
        </p:sp>
      </p:grpSp>
      <p:grpSp>
        <p:nvGrpSpPr>
          <p:cNvPr id="47" name="Group 46"/>
          <p:cNvGrpSpPr/>
          <p:nvPr/>
        </p:nvGrpSpPr>
        <p:grpSpPr>
          <a:xfrm>
            <a:off x="2067171" y="3283399"/>
            <a:ext cx="5099882" cy="369332"/>
            <a:chOff x="2067171" y="3283399"/>
            <a:chExt cx="5099882" cy="369332"/>
          </a:xfrm>
        </p:grpSpPr>
        <p:grpSp>
          <p:nvGrpSpPr>
            <p:cNvPr id="34" name="Group 33"/>
            <p:cNvGrpSpPr/>
            <p:nvPr/>
          </p:nvGrpSpPr>
          <p:grpSpPr>
            <a:xfrm>
              <a:off x="2067171" y="3347126"/>
              <a:ext cx="3887859" cy="205740"/>
              <a:chOff x="2535801" y="1600200"/>
              <a:chExt cx="3887859" cy="205740"/>
            </a:xfrm>
          </p:grpSpPr>
          <p:cxnSp>
            <p:nvCxnSpPr>
              <p:cNvPr id="35" name="Straight Connector 34"/>
              <p:cNvCxnSpPr>
                <a:stCxn id="36"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535801" y="1600200"/>
                <a:ext cx="205740" cy="20574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217920" y="1600200"/>
                <a:ext cx="205740" cy="205740"/>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p:cNvSpPr/>
            <p:nvPr/>
          </p:nvSpPr>
          <p:spPr>
            <a:xfrm>
              <a:off x="6115162" y="3283399"/>
              <a:ext cx="1051891"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Greeting</a:t>
              </a:r>
            </a:p>
          </p:txBody>
        </p:sp>
      </p:grpSp>
      <p:grpSp>
        <p:nvGrpSpPr>
          <p:cNvPr id="49" name="Group 48"/>
          <p:cNvGrpSpPr/>
          <p:nvPr/>
        </p:nvGrpSpPr>
        <p:grpSpPr>
          <a:xfrm>
            <a:off x="2067171" y="5088399"/>
            <a:ext cx="5867720" cy="369332"/>
            <a:chOff x="2067171" y="5088399"/>
            <a:chExt cx="5867720" cy="369332"/>
          </a:xfrm>
        </p:grpSpPr>
        <p:grpSp>
          <p:nvGrpSpPr>
            <p:cNvPr id="39" name="Group 38"/>
            <p:cNvGrpSpPr/>
            <p:nvPr/>
          </p:nvGrpSpPr>
          <p:grpSpPr>
            <a:xfrm>
              <a:off x="2067171" y="5172832"/>
              <a:ext cx="3887859" cy="205740"/>
              <a:chOff x="2535801" y="1600200"/>
              <a:chExt cx="3887859" cy="205740"/>
            </a:xfrm>
          </p:grpSpPr>
          <p:cxnSp>
            <p:nvCxnSpPr>
              <p:cNvPr id="40" name="Straight Connector 39"/>
              <p:cNvCxnSpPr>
                <a:stCxn id="41" idx="2"/>
              </p:cNvCxnSpPr>
              <p:nvPr/>
            </p:nvCxnSpPr>
            <p:spPr>
              <a:xfrm flipV="1">
                <a:off x="2535801" y="1691640"/>
                <a:ext cx="3784989" cy="114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535801" y="1600200"/>
                <a:ext cx="205740" cy="205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217920" y="1600200"/>
                <a:ext cx="205740" cy="205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a:off x="6115162" y="5088399"/>
              <a:ext cx="1819729" cy="369332"/>
            </a:xfrm>
            <a:prstGeom prst="rect">
              <a:avLst/>
            </a:prstGeom>
          </p:spPr>
          <p:txBody>
            <a:bodyPr wrap="none">
              <a:spAutoFit/>
            </a:bodyPr>
            <a:lstStyle/>
            <a:p>
              <a:pPr lvl="0">
                <a:defRPr sz="1800" b="0" i="0" u="none" strike="noStrike" kern="0" cap="none" spc="0" baseline="0">
                  <a:solidFill>
                    <a:srgbClr val="000000"/>
                  </a:solidFill>
                  <a:uFillTx/>
                </a:defRPr>
              </a:pPr>
              <a:r>
                <a:rPr lang="en-GB" dirty="0">
                  <a:solidFill>
                    <a:srgbClr val="1C1C1C"/>
                  </a:solidFill>
                </a:rPr>
                <a:t>Closing farewell</a:t>
              </a:r>
            </a:p>
          </p:txBody>
        </p:sp>
      </p:grpSp>
    </p:spTree>
    <p:extLst>
      <p:ext uri="{BB962C8B-B14F-4D97-AF65-F5344CB8AC3E}">
        <p14:creationId xmlns:p14="http://schemas.microsoft.com/office/powerpoint/2010/main" val="33134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left)">
                                      <p:cBhvr>
                                        <p:cTn id="49" dur="500"/>
                                        <p:tgtEl>
                                          <p:spTgt spid="7">
                                            <p:txEl>
                                              <p:pRg st="2" end="2"/>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500"/>
                                        <p:tgtEl>
                                          <p:spTgt spid="7">
                                            <p:txEl>
                                              <p:pRg st="4" end="4"/>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
                                            <p:txEl>
                                              <p:pRg st="6" end="6"/>
                                            </p:txEl>
                                          </p:spTgt>
                                        </p:tgtEl>
                                        <p:attrNameLst>
                                          <p:attrName>style.visibility</p:attrName>
                                        </p:attrNameLst>
                                      </p:cBhvr>
                                      <p:to>
                                        <p:strVal val="visible"/>
                                      </p:to>
                                    </p:set>
                                    <p:animEffect transition="in" filter="wipe(left)">
                                      <p:cBhvr>
                                        <p:cTn id="60" dur="500"/>
                                        <p:tgtEl>
                                          <p:spTgt spid="7">
                                            <p:txEl>
                                              <p:pRg st="6" end="6"/>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left)">
                                      <p:cBhvr>
                                        <p:cTn id="63" dur="500"/>
                                        <p:tgtEl>
                                          <p:spTgt spid="7">
                                            <p:txEl>
                                              <p:pRg st="8" end="8"/>
                                            </p:txEl>
                                          </p:spTgt>
                                        </p:tgtEl>
                                      </p:cBhvr>
                                    </p:animEffect>
                                  </p:childTnLst>
                                </p:cTn>
                              </p:par>
                              <p:par>
                                <p:cTn id="64" presetID="22" presetClass="entr" presetSubtype="8" fill="hold" nodeType="withEffect">
                                  <p:stCondLst>
                                    <p:cond delay="0"/>
                                  </p:stCondLst>
                                  <p:childTnLst>
                                    <p:set>
                                      <p:cBhvr>
                                        <p:cTn id="65" dur="1" fill="hold">
                                          <p:stCondLst>
                                            <p:cond delay="0"/>
                                          </p:stCondLst>
                                        </p:cTn>
                                        <p:tgtEl>
                                          <p:spTgt spid="7">
                                            <p:txEl>
                                              <p:pRg st="9" end="9"/>
                                            </p:txEl>
                                          </p:spTgt>
                                        </p:tgtEl>
                                        <p:attrNameLst>
                                          <p:attrName>style.visibility</p:attrName>
                                        </p:attrNameLst>
                                      </p:cBhvr>
                                      <p:to>
                                        <p:strVal val="visible"/>
                                      </p:to>
                                    </p:set>
                                    <p:animEffect transition="in" filter="wipe(left)">
                                      <p:cBhvr>
                                        <p:cTn id="66" dur="500"/>
                                        <p:tgtEl>
                                          <p:spTgt spid="7">
                                            <p:txEl>
                                              <p:pRg st="9" end="9"/>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621770"/>
            <a:ext cx="8220075" cy="994306"/>
          </a:xfrm>
        </p:spPr>
        <p:txBody>
          <a:bodyPr/>
          <a:lstStyle/>
          <a:p>
            <a:pPr algn="ctr"/>
            <a:r>
              <a:rPr lang="en-GB" dirty="0"/>
              <a:t>Example of a Formal Letter </a:t>
            </a:r>
            <a:br>
              <a:rPr lang="en-GB" dirty="0"/>
            </a:br>
            <a:r>
              <a:rPr lang="en-GB" dirty="0"/>
              <a:t>of Protest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6106"/>
          <a:stretch/>
        </p:blipFill>
        <p:spPr>
          <a:xfrm>
            <a:off x="945355" y="1733105"/>
            <a:ext cx="7243759" cy="4686746"/>
          </a:xfrm>
          <a:prstGeom prst="rect">
            <a:avLst/>
          </a:prstGeom>
        </p:spPr>
      </p:pic>
      <p:sp>
        <p:nvSpPr>
          <p:cNvPr id="4" name="Rectangle 3"/>
          <p:cNvSpPr/>
          <p:nvPr/>
        </p:nvSpPr>
        <p:spPr>
          <a:xfrm>
            <a:off x="1352550" y="2990459"/>
            <a:ext cx="1981200" cy="954107"/>
          </a:xfrm>
          <a:prstGeom prst="rect">
            <a:avLst/>
          </a:prstGeom>
        </p:spPr>
        <p:txBody>
          <a:bodyPr wrap="square">
            <a:spAutoFit/>
          </a:bodyPr>
          <a:lstStyle/>
          <a:p>
            <a:pPr eaLnBrk="0" hangingPunct="0">
              <a:buNone/>
            </a:pPr>
            <a:r>
              <a:rPr lang="en-GB" sz="1400" dirty="0" err="1"/>
              <a:t>Morbley</a:t>
            </a:r>
            <a:r>
              <a:rPr lang="en-GB" sz="1400" dirty="0"/>
              <a:t> Council </a:t>
            </a:r>
            <a:br>
              <a:rPr lang="en-GB" sz="1400" dirty="0"/>
            </a:br>
            <a:r>
              <a:rPr lang="en-GB" sz="1400" dirty="0"/>
              <a:t>4 Middle Street </a:t>
            </a:r>
            <a:br>
              <a:rPr lang="en-GB" sz="1400" dirty="0"/>
            </a:br>
            <a:r>
              <a:rPr lang="en-GB" sz="1400" dirty="0" err="1"/>
              <a:t>Morbley</a:t>
            </a:r>
            <a:br>
              <a:rPr lang="en-GB" sz="1400" dirty="0"/>
            </a:br>
            <a:r>
              <a:rPr lang="en-GB" sz="1400" dirty="0"/>
              <a:t>MB2 FFH</a:t>
            </a:r>
          </a:p>
        </p:txBody>
      </p:sp>
      <p:sp>
        <p:nvSpPr>
          <p:cNvPr id="5" name="Rectangle 4"/>
          <p:cNvSpPr/>
          <p:nvPr/>
        </p:nvSpPr>
        <p:spPr>
          <a:xfrm>
            <a:off x="5629275" y="2133328"/>
            <a:ext cx="1943100" cy="738664"/>
          </a:xfrm>
          <a:prstGeom prst="rect">
            <a:avLst/>
          </a:prstGeom>
        </p:spPr>
        <p:txBody>
          <a:bodyPr wrap="square">
            <a:spAutoFit/>
          </a:bodyPr>
          <a:lstStyle/>
          <a:p>
            <a:pPr algn="r" eaLnBrk="0" hangingPunct="0">
              <a:buNone/>
            </a:pPr>
            <a:r>
              <a:rPr lang="en-GB" sz="1400" dirty="0"/>
              <a:t>116 </a:t>
            </a:r>
            <a:r>
              <a:rPr lang="en-GB" sz="1400" dirty="0" err="1"/>
              <a:t>Longroyd</a:t>
            </a:r>
            <a:r>
              <a:rPr lang="en-GB" sz="1400" dirty="0"/>
              <a:t> Lane</a:t>
            </a:r>
            <a:br>
              <a:rPr lang="en-GB" sz="1400" dirty="0"/>
            </a:br>
            <a:r>
              <a:rPr lang="en-GB" sz="1400" dirty="0" err="1"/>
              <a:t>Morbley</a:t>
            </a:r>
            <a:r>
              <a:rPr lang="en-GB" sz="1400" dirty="0"/>
              <a:t> </a:t>
            </a:r>
            <a:br>
              <a:rPr lang="en-GB" sz="1400" dirty="0"/>
            </a:br>
            <a:r>
              <a:rPr lang="en-GB" sz="1400" dirty="0"/>
              <a:t>MB9 PPQ</a:t>
            </a:r>
          </a:p>
        </p:txBody>
      </p:sp>
      <p:sp>
        <p:nvSpPr>
          <p:cNvPr id="6" name="Rectangle 5"/>
          <p:cNvSpPr/>
          <p:nvPr/>
        </p:nvSpPr>
        <p:spPr>
          <a:xfrm>
            <a:off x="5248276" y="3762103"/>
            <a:ext cx="2324100" cy="307777"/>
          </a:xfrm>
          <a:prstGeom prst="rect">
            <a:avLst/>
          </a:prstGeom>
        </p:spPr>
        <p:txBody>
          <a:bodyPr wrap="square">
            <a:spAutoFit/>
          </a:bodyPr>
          <a:lstStyle/>
          <a:p>
            <a:pPr algn="r" eaLnBrk="0" hangingPunct="0">
              <a:buNone/>
            </a:pPr>
            <a:r>
              <a:rPr lang="en-GB" sz="1400" dirty="0"/>
              <a:t>Monday 1</a:t>
            </a:r>
            <a:r>
              <a:rPr lang="en-GB" sz="1400" baseline="30000" dirty="0"/>
              <a:t>st</a:t>
            </a:r>
            <a:r>
              <a:rPr lang="en-GB" sz="1400" dirty="0"/>
              <a:t> February 2020</a:t>
            </a:r>
          </a:p>
        </p:txBody>
      </p:sp>
      <p:sp>
        <p:nvSpPr>
          <p:cNvPr id="7" name="Rectangle 6">
            <a:extLst>
              <a:ext uri="{FF2B5EF4-FFF2-40B4-BE49-F238E27FC236}">
                <a16:creationId xmlns:a16="http://schemas.microsoft.com/office/drawing/2014/main" id="{3BDA3989-F508-4EC7-90D9-545C3E8D7B96}"/>
              </a:ext>
            </a:extLst>
          </p:cNvPr>
          <p:cNvSpPr>
            <a:spLocks noChangeArrowheads="1"/>
          </p:cNvSpPr>
          <p:nvPr/>
        </p:nvSpPr>
        <p:spPr bwMode="auto">
          <a:xfrm>
            <a:off x="1419225" y="4162417"/>
            <a:ext cx="6383259" cy="2534778"/>
          </a:xfrm>
          <a:prstGeom prst="rect">
            <a:avLst/>
          </a:prstGeom>
          <a:noFill/>
          <a:ln>
            <a:noFill/>
          </a:ln>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eaLnBrk="0" hangingPunct="0">
              <a:buNone/>
            </a:pPr>
            <a:r>
              <a:rPr lang="en-GB" sz="1400" dirty="0"/>
              <a:t>Dear Sir/Madam,</a:t>
            </a:r>
          </a:p>
          <a:p>
            <a:pPr eaLnBrk="0" hangingPunct="0">
              <a:buNone/>
            </a:pPr>
            <a:r>
              <a:rPr lang="en-GB" sz="1400" dirty="0"/>
              <a:t>		I am an extremely concerned local resident, having just read an article in the </a:t>
            </a:r>
            <a:r>
              <a:rPr lang="en-GB" sz="1400" dirty="0" err="1"/>
              <a:t>Morbley</a:t>
            </a:r>
            <a:r>
              <a:rPr lang="en-GB" sz="1400" dirty="0"/>
              <a:t> News informing me that the council is seriously considering closing the sports centre. I am writing to let you know the reasons why I totally oppose this decision.</a:t>
            </a:r>
          </a:p>
          <a:p>
            <a:pPr eaLnBrk="0" hangingPunct="0">
              <a:buNone/>
            </a:pPr>
            <a:r>
              <a:rPr lang="en-GB" sz="1400" dirty="0"/>
              <a:t>Demolishing the centre, in order to create extra car parking for the town, is an outrage as the centre is an important public service. More parking will encourage more vehicles into what is an already very congested town, bringing increased levels of pollution too.</a:t>
            </a:r>
            <a:br>
              <a:rPr lang="en-GB" sz="1400" dirty="0"/>
            </a:br>
            <a:br>
              <a:rPr lang="en-GB" sz="1400" dirty="0"/>
            </a:br>
            <a:r>
              <a:rPr lang="en-GB" altLang="en-US" sz="1400" dirty="0">
                <a:solidFill>
                  <a:schemeClr val="tx1"/>
                </a:solidFill>
              </a:rPr>
              <a:t> </a:t>
            </a:r>
          </a:p>
        </p:txBody>
      </p:sp>
    </p:spTree>
    <p:extLst>
      <p:ext uri="{BB962C8B-B14F-4D97-AF65-F5344CB8AC3E}">
        <p14:creationId xmlns:p14="http://schemas.microsoft.com/office/powerpoint/2010/main" val="33143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54880" y="428624"/>
            <a:ext cx="7243759" cy="6105525"/>
            <a:chOff x="954880" y="428624"/>
            <a:chExt cx="7243759" cy="6105525"/>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977" b="-2481"/>
            <a:stretch/>
          </p:blipFill>
          <p:spPr>
            <a:xfrm>
              <a:off x="954880" y="428624"/>
              <a:ext cx="7243759" cy="6105525"/>
            </a:xfrm>
            <a:prstGeom prst="rect">
              <a:avLst/>
            </a:prstGeom>
          </p:spPr>
        </p:pic>
        <p:sp>
          <p:nvSpPr>
            <p:cNvPr id="5" name="Rectangle 4"/>
            <p:cNvSpPr/>
            <p:nvPr/>
          </p:nvSpPr>
          <p:spPr>
            <a:xfrm>
              <a:off x="1228725" y="914400"/>
              <a:ext cx="800100" cy="5905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638925" y="428625"/>
              <a:ext cx="1163559" cy="13430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3BDA3989-F508-4EC7-90D9-545C3E8D7B96}"/>
              </a:ext>
            </a:extLst>
          </p:cNvPr>
          <p:cNvSpPr>
            <a:spLocks noChangeArrowheads="1"/>
          </p:cNvSpPr>
          <p:nvPr/>
        </p:nvSpPr>
        <p:spPr bwMode="auto">
          <a:xfrm>
            <a:off x="1419225" y="575511"/>
            <a:ext cx="6383259" cy="5814651"/>
          </a:xfrm>
          <a:prstGeom prst="rect">
            <a:avLst/>
          </a:prstGeom>
          <a:noFill/>
          <a:ln>
            <a:noFill/>
          </a:ln>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pitchFamily="50" charset="0"/>
                <a:cs typeface="Sassoon Infant Rg" panose="02000503030000020003" pitchFamily="50" charset="0"/>
              </a:defRPr>
            </a:lvl9pPr>
          </a:lstStyle>
          <a:p>
            <a:pPr eaLnBrk="0" hangingPunct="0">
              <a:buNone/>
            </a:pPr>
            <a:r>
              <a:rPr lang="en-GB" sz="1400" dirty="0"/>
              <a:t>I am one of the many locals who uses the centre every week, along with my children. My eldest son has karate lessons there and my daughter has just started gymnastic classes. </a:t>
            </a:r>
          </a:p>
          <a:p>
            <a:pPr eaLnBrk="0" hangingPunct="0">
              <a:buNone/>
            </a:pPr>
            <a:r>
              <a:rPr lang="en-GB" sz="1400" dirty="0"/>
              <a:t>Furthermore, I use the swimming pool and badminton courts every week with friends and neighbours. The centre is a way for everyone to keep fit and healthy so surely this must be protected?</a:t>
            </a:r>
          </a:p>
          <a:p>
            <a:pPr eaLnBrk="0" hangingPunct="0">
              <a:buNone/>
            </a:pPr>
            <a:r>
              <a:rPr lang="en-GB" sz="1400" dirty="0"/>
              <a:t>In addition to this, both my children visit the centre with their school for swimming lessons. Swimming is a vital skill which can save lives so where do you propose these lessons will continue once the centre is closed? I very much doubt that the school will transport classes to the city sports centre, which is over an hour away from </a:t>
            </a:r>
            <a:r>
              <a:rPr lang="en-GB" sz="1400" dirty="0" err="1"/>
              <a:t>Morbley</a:t>
            </a:r>
            <a:r>
              <a:rPr lang="en-GB" sz="1400" dirty="0"/>
              <a:t>.</a:t>
            </a:r>
          </a:p>
          <a:p>
            <a:pPr eaLnBrk="0" hangingPunct="0">
              <a:buNone/>
            </a:pPr>
            <a:r>
              <a:rPr lang="en-GB" sz="1400" dirty="0"/>
              <a:t>I think it is disgraceful that local people haven’t been given a say in the matter so I have started a petition to keep the centre open. I have also begun a campaign encouraging local people to visit the town on public transport in order to reduce the need for more car parking.</a:t>
            </a:r>
          </a:p>
          <a:p>
            <a:pPr eaLnBrk="0" hangingPunct="0">
              <a:buNone/>
            </a:pPr>
            <a:r>
              <a:rPr lang="en-GB" sz="1400" dirty="0"/>
              <a:t>I urge you to reconsider your plans and I look forward to your response. </a:t>
            </a:r>
            <a:br>
              <a:rPr lang="en-GB" sz="1400" dirty="0"/>
            </a:br>
            <a:endParaRPr lang="en-GB" sz="1400" dirty="0"/>
          </a:p>
          <a:p>
            <a:pPr eaLnBrk="0" hangingPunct="0">
              <a:buNone/>
            </a:pPr>
            <a:r>
              <a:rPr lang="en-GB" sz="1400" dirty="0"/>
              <a:t>Yours faithfully,</a:t>
            </a:r>
          </a:p>
          <a:p>
            <a:pPr eaLnBrk="0" hangingPunct="0">
              <a:buNone/>
            </a:pPr>
            <a:r>
              <a:rPr lang="en-GB" sz="3200" dirty="0">
                <a:latin typeface="Freestyle Script" panose="030804020302050B0404" pitchFamily="66" charset="0"/>
              </a:rPr>
              <a:t>Louise Jones</a:t>
            </a:r>
          </a:p>
          <a:p>
            <a:pPr eaLnBrk="0" hangingPunct="0">
              <a:buNone/>
            </a:pPr>
            <a:r>
              <a:rPr lang="en-GB" sz="1400" dirty="0"/>
              <a:t>Mrs Louise Jones</a:t>
            </a:r>
          </a:p>
          <a:p>
            <a:pPr eaLnBrk="0" hangingPunct="0">
              <a:buNone/>
            </a:pPr>
            <a:endParaRPr lang="en-GB" sz="1400" dirty="0"/>
          </a:p>
          <a:p>
            <a:pPr eaLnBrk="0" hangingPunct="0">
              <a:buNone/>
            </a:pPr>
            <a:endParaRPr lang="en-GB" altLang="en-US" sz="1400" dirty="0">
              <a:solidFill>
                <a:schemeClr val="tx1"/>
              </a:solidFill>
            </a:endParaRPr>
          </a:p>
        </p:txBody>
      </p:sp>
    </p:spTree>
    <p:extLst>
      <p:ext uri="{BB962C8B-B14F-4D97-AF65-F5344CB8AC3E}">
        <p14:creationId xmlns:p14="http://schemas.microsoft.com/office/powerpoint/2010/main" val="13978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left)">
                                      <p:cBhvr>
                                        <p:cTn id="34" dur="500"/>
                                        <p:tgtEl>
                                          <p:spTgt spid="4">
                                            <p:txEl>
                                              <p:pRg st="5" end="5"/>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left)">
                                      <p:cBhvr>
                                        <p:cTn id="38" dur="500"/>
                                        <p:tgtEl>
                                          <p:spTgt spid="4">
                                            <p:txEl>
                                              <p:pRg st="6" end="6"/>
                                            </p:txEl>
                                          </p:spTgt>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651" y="1706950"/>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1 – Write your address in the top right-hand corner of your letter.</a:t>
            </a:r>
          </a:p>
        </p:txBody>
      </p:sp>
      <p:sp>
        <p:nvSpPr>
          <p:cNvPr id="11" name="Rectangle 10"/>
          <p:cNvSpPr/>
          <p:nvPr/>
        </p:nvSpPr>
        <p:spPr>
          <a:xfrm>
            <a:off x="755651" y="2283407"/>
            <a:ext cx="7632700" cy="3717343"/>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631295"/>
            <a:ext cx="8220075" cy="994306"/>
          </a:xfrm>
        </p:spPr>
        <p:txBody>
          <a:bodyPr/>
          <a:lstStyle/>
          <a:p>
            <a:pPr algn="ctr"/>
            <a:r>
              <a:rPr lang="en-GB" dirty="0"/>
              <a:t>How to Write a Formal Letter</a:t>
            </a:r>
            <a:br>
              <a:rPr lang="en-GB" dirty="0"/>
            </a:br>
            <a:r>
              <a:rPr lang="en-GB" sz="3200" dirty="0"/>
              <a:t>(Complaint)</a:t>
            </a:r>
            <a:endParaRPr lang="en-GB" dirty="0"/>
          </a:p>
        </p:txBody>
      </p:sp>
      <p:sp>
        <p:nvSpPr>
          <p:cNvPr id="5" name="Rectangle 4"/>
          <p:cNvSpPr/>
          <p:nvPr/>
        </p:nvSpPr>
        <p:spPr>
          <a:xfrm>
            <a:off x="6429375" y="2628900"/>
            <a:ext cx="1790700" cy="11049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7 Jasmine Road</a:t>
            </a:r>
          </a:p>
          <a:p>
            <a:pPr algn="r"/>
            <a:r>
              <a:rPr lang="en-GB" dirty="0"/>
              <a:t>Essex</a:t>
            </a:r>
          </a:p>
          <a:p>
            <a:pPr algn="r"/>
            <a:r>
              <a:rPr lang="en-GB" dirty="0"/>
              <a:t>EX36 9EL</a:t>
            </a:r>
          </a:p>
        </p:txBody>
      </p:sp>
    </p:spTree>
    <p:extLst>
      <p:ext uri="{BB962C8B-B14F-4D97-AF65-F5344CB8AC3E}">
        <p14:creationId xmlns:p14="http://schemas.microsoft.com/office/powerpoint/2010/main" val="2408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645203"/>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2 – Write the address of the recipient underneath this, on the left.</a:t>
            </a:r>
          </a:p>
        </p:txBody>
      </p:sp>
      <p:grpSp>
        <p:nvGrpSpPr>
          <p:cNvPr id="13" name="Group 12"/>
          <p:cNvGrpSpPr/>
          <p:nvPr/>
        </p:nvGrpSpPr>
        <p:grpSpPr>
          <a:xfrm>
            <a:off x="755651" y="1247775"/>
            <a:ext cx="7632700" cy="4752976"/>
            <a:chOff x="755651" y="1247775"/>
            <a:chExt cx="7632700" cy="4752976"/>
          </a:xfrm>
        </p:grpSpPr>
        <p:sp>
          <p:nvSpPr>
            <p:cNvPr id="12" name="Rectangle 11"/>
            <p:cNvSpPr/>
            <p:nvPr/>
          </p:nvSpPr>
          <p:spPr>
            <a:xfrm>
              <a:off x="755651" y="1247775"/>
              <a:ext cx="7632700" cy="4752976"/>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29375" y="1447801"/>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grpSp>
      <p:sp>
        <p:nvSpPr>
          <p:cNvPr id="10" name="Rectangle 9"/>
          <p:cNvSpPr/>
          <p:nvPr/>
        </p:nvSpPr>
        <p:spPr>
          <a:xfrm>
            <a:off x="933449" y="2480004"/>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spTree>
    <p:extLst>
      <p:ext uri="{BB962C8B-B14F-4D97-AF65-F5344CB8AC3E}">
        <p14:creationId xmlns:p14="http://schemas.microsoft.com/office/powerpoint/2010/main" val="7461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55651" y="1219201"/>
            <a:ext cx="7632700" cy="4781550"/>
            <a:chOff x="755651" y="1219201"/>
            <a:chExt cx="7632700" cy="4781550"/>
          </a:xfrm>
        </p:grpSpPr>
        <p:sp>
          <p:nvSpPr>
            <p:cNvPr id="4" name="Rectangle 3"/>
            <p:cNvSpPr/>
            <p:nvPr/>
          </p:nvSpPr>
          <p:spPr>
            <a:xfrm>
              <a:off x="755651" y="1219201"/>
              <a:ext cx="7632700" cy="4781550"/>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429375" y="1447801"/>
              <a:ext cx="1790700" cy="800100"/>
            </a:xfrm>
            <a:prstGeom prst="rect">
              <a:avLst/>
            </a:prstGeom>
            <a:solidFill>
              <a:srgbClr val="79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t>7 Jasmine Road</a:t>
              </a:r>
            </a:p>
            <a:p>
              <a:pPr algn="r"/>
              <a:r>
                <a:rPr lang="en-GB" sz="1400" dirty="0"/>
                <a:t>Essex</a:t>
              </a:r>
            </a:p>
            <a:p>
              <a:pPr algn="r"/>
              <a:r>
                <a:rPr lang="en-GB" sz="1400" dirty="0"/>
                <a:t>EX36 9EL</a:t>
              </a:r>
            </a:p>
          </p:txBody>
        </p:sp>
        <p:sp>
          <p:nvSpPr>
            <p:cNvPr id="15" name="Rectangle 14"/>
            <p:cNvSpPr/>
            <p:nvPr/>
          </p:nvSpPr>
          <p:spPr>
            <a:xfrm>
              <a:off x="933449" y="2480004"/>
              <a:ext cx="2705101" cy="958521"/>
            </a:xfrm>
            <a:prstGeom prst="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Wheeler’s Deals</a:t>
              </a:r>
            </a:p>
            <a:p>
              <a:r>
                <a:rPr lang="en-GB" sz="1400" dirty="0"/>
                <a:t>12 Main Street Baytown</a:t>
              </a:r>
            </a:p>
            <a:p>
              <a:r>
                <a:rPr lang="en-GB" sz="1400" dirty="0"/>
                <a:t>Kent</a:t>
              </a:r>
            </a:p>
            <a:p>
              <a:r>
                <a:rPr lang="en-GB" sz="1400" dirty="0"/>
                <a:t>KT15 8RL</a:t>
              </a:r>
            </a:p>
          </p:txBody>
        </p:sp>
      </p:grpSp>
      <p:sp>
        <p:nvSpPr>
          <p:cNvPr id="3" name="Rectangle 2"/>
          <p:cNvSpPr/>
          <p:nvPr/>
        </p:nvSpPr>
        <p:spPr>
          <a:xfrm>
            <a:off x="755651" y="639240"/>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altLang="en-US" dirty="0">
                <a:solidFill>
                  <a:schemeClr val="bg1"/>
                </a:solidFill>
                <a:cs typeface="Arial" panose="020B0604020202020204" pitchFamily="34" charset="0"/>
              </a:rPr>
              <a:t>Step 3 – Write the date underneath both addresses, on the right.</a:t>
            </a:r>
          </a:p>
        </p:txBody>
      </p:sp>
      <p:sp>
        <p:nvSpPr>
          <p:cNvPr id="12" name="Rectangle 11"/>
          <p:cNvSpPr/>
          <p:nvPr/>
        </p:nvSpPr>
        <p:spPr>
          <a:xfrm>
            <a:off x="6219825" y="3524251"/>
            <a:ext cx="2000250" cy="400050"/>
          </a:xfrm>
          <a:prstGeom prst="rect">
            <a:avLst/>
          </a:prstGeom>
          <a:solidFill>
            <a:srgbClr val="ECD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26</a:t>
            </a:r>
            <a:r>
              <a:rPr lang="en-GB" sz="1400" baseline="30000" dirty="0">
                <a:solidFill>
                  <a:schemeClr val="tx1"/>
                </a:solidFill>
              </a:rPr>
              <a:t>th</a:t>
            </a:r>
            <a:r>
              <a:rPr lang="en-GB" sz="1400" dirty="0">
                <a:solidFill>
                  <a:schemeClr val="tx1"/>
                </a:solidFill>
              </a:rPr>
              <a:t> September 2020</a:t>
            </a:r>
          </a:p>
        </p:txBody>
      </p:sp>
    </p:spTree>
    <p:extLst>
      <p:ext uri="{BB962C8B-B14F-4D97-AF65-F5344CB8AC3E}">
        <p14:creationId xmlns:p14="http://schemas.microsoft.com/office/powerpoint/2010/main" val="2989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145</TotalTime>
  <Words>995</Words>
  <Application>Microsoft Office PowerPoint</Application>
  <PresentationFormat>On-screen Show (4:3)</PresentationFormat>
  <Paragraphs>115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Twinkl</vt:lpstr>
      <vt:lpstr>Calibri</vt:lpstr>
      <vt:lpstr>Arial</vt:lpstr>
      <vt:lpstr>Sassoon Infant Rg</vt:lpstr>
      <vt:lpstr>Freestyle Script</vt:lpstr>
      <vt:lpstr>Times New Roman</vt:lpstr>
      <vt:lpstr>Office Theme</vt:lpstr>
      <vt:lpstr>PowerPoint Presentation</vt:lpstr>
      <vt:lpstr>PowerPoint Presentation</vt:lpstr>
      <vt:lpstr>What Is a Formal Letter?</vt:lpstr>
      <vt:lpstr>Layout</vt:lpstr>
      <vt:lpstr>Example of a Formal Letter  of Protest</vt:lpstr>
      <vt:lpstr>PowerPoint Presentation</vt:lpstr>
      <vt:lpstr>How to Write a Formal Letter (Complaint)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Sarah Fletcher</cp:lastModifiedBy>
  <cp:revision>12</cp:revision>
  <dcterms:created xsi:type="dcterms:W3CDTF">2020-09-21T12:22:42Z</dcterms:created>
  <dcterms:modified xsi:type="dcterms:W3CDTF">2020-09-21T14:48:32Z</dcterms:modified>
</cp:coreProperties>
</file>