
<file path=[Content_Types].xml><?xml version="1.0" encoding="utf-8"?>
<Types xmlns="http://schemas.openxmlformats.org/package/2006/content-types">
  <Default Extension="jfif" ContentType="image/jpeg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4" r:id="rId6"/>
    <p:sldId id="260" r:id="rId7"/>
    <p:sldId id="261" r:id="rId8"/>
    <p:sldId id="262" r:id="rId9"/>
    <p:sldId id="263" r:id="rId10"/>
    <p:sldId id="265" r:id="rId11"/>
    <p:sldId id="266" r:id="rId12"/>
    <p:sldId id="267" r:id="rId13"/>
    <p:sldId id="268" r:id="rId14"/>
    <p:sldId id="269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78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98E4DE-972C-4EA4-A5C5-C5974E31BE69}" type="datetimeFigureOut">
              <a:rPr lang="en-US" smtClean="0"/>
              <a:t>3/6/2023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9FF93-A63C-4B28-8053-4254C081EC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59148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98E4DE-972C-4EA4-A5C5-C5974E31BE69}" type="datetimeFigureOut">
              <a:rPr lang="en-US" smtClean="0"/>
              <a:t>3/6/2023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9FF93-A63C-4B28-8053-4254C081EC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37067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98E4DE-972C-4EA4-A5C5-C5974E31BE69}" type="datetimeFigureOut">
              <a:rPr lang="en-US" smtClean="0"/>
              <a:t>3/6/2023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9FF93-A63C-4B28-8053-4254C081EC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65394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98E4DE-972C-4EA4-A5C5-C5974E31BE69}" type="datetimeFigureOut">
              <a:rPr lang="en-US" smtClean="0"/>
              <a:t>3/6/2023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9FF93-A63C-4B28-8053-4254C081EC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64356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98E4DE-972C-4EA4-A5C5-C5974E31BE69}" type="datetimeFigureOut">
              <a:rPr lang="en-US" smtClean="0"/>
              <a:t>3/6/2023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9FF93-A63C-4B28-8053-4254C081EC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91306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98E4DE-972C-4EA4-A5C5-C5974E31BE69}" type="datetimeFigureOut">
              <a:rPr lang="en-US" smtClean="0"/>
              <a:t>3/6/2023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9FF93-A63C-4B28-8053-4254C081EC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17112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98E4DE-972C-4EA4-A5C5-C5974E31BE69}" type="datetimeFigureOut">
              <a:rPr lang="en-US" smtClean="0"/>
              <a:t>3/6/2023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9FF93-A63C-4B28-8053-4254C081EC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32763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98E4DE-972C-4EA4-A5C5-C5974E31BE69}" type="datetimeFigureOut">
              <a:rPr lang="en-US" smtClean="0"/>
              <a:t>3/6/2023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9FF93-A63C-4B28-8053-4254C081EC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54655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98E4DE-972C-4EA4-A5C5-C5974E31BE69}" type="datetimeFigureOut">
              <a:rPr lang="en-US" smtClean="0"/>
              <a:t>3/6/2023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9FF93-A63C-4B28-8053-4254C081EC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97400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98E4DE-972C-4EA4-A5C5-C5974E31BE69}" type="datetimeFigureOut">
              <a:rPr lang="en-US" smtClean="0"/>
              <a:t>3/6/2023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9FF93-A63C-4B28-8053-4254C081EC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07542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98E4DE-972C-4EA4-A5C5-C5974E31BE69}" type="datetimeFigureOut">
              <a:rPr lang="en-US" smtClean="0"/>
              <a:t>3/6/2023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9FF93-A63C-4B28-8053-4254C081EC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84048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A498E4DE-972C-4EA4-A5C5-C5974E31BE69}" type="datetimeFigureOut">
              <a:rPr lang="en-US" smtClean="0"/>
              <a:t>3/6/2023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C089FF93-A63C-4B28-8053-4254C081EC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08300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f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f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fif"/><Relationship Id="rId2" Type="http://schemas.openxmlformats.org/officeDocument/2006/relationships/image" Target="../media/image4.jfif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fif"/><Relationship Id="rId2" Type="http://schemas.openxmlformats.org/officeDocument/2006/relationships/image" Target="../media/image6.jfif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f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8D165D-848D-A571-CBC3-29F0FBED81F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8545" y="1298448"/>
            <a:ext cx="8246503" cy="3255264"/>
          </a:xfrm>
        </p:spPr>
        <p:txBody>
          <a:bodyPr/>
          <a:lstStyle/>
          <a:p>
            <a:pPr algn="ctr"/>
            <a:r>
              <a:rPr lang="en-US" dirty="0"/>
              <a:t> </a:t>
            </a:r>
            <a:r>
              <a:rPr lang="en-US" sz="6000" dirty="0">
                <a:solidFill>
                  <a:srgbClr val="FFFF00"/>
                </a:solidFill>
                <a:latin typeface="Comic Sans MS" panose="030F0702030302020204" pitchFamily="66" charset="0"/>
              </a:rPr>
              <a:t>5.2  Light travels in straight lines</a:t>
            </a:r>
            <a:br>
              <a:rPr lang="en-US" sz="4000" dirty="0">
                <a:solidFill>
                  <a:srgbClr val="FFFF00"/>
                </a:solidFill>
                <a:latin typeface="Comic Sans MS" panose="030F0702030302020204" pitchFamily="66" charset="0"/>
              </a:rPr>
            </a:br>
            <a:endParaRPr lang="en-US" sz="4000" dirty="0">
              <a:solidFill>
                <a:srgbClr val="FFFF00"/>
              </a:solidFill>
              <a:latin typeface="Comic Sans MS" panose="030F0702030302020204" pitchFamily="66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D2AFC86-58DE-5F19-BDED-096204CDFCA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85564" y="1690255"/>
            <a:ext cx="2867891" cy="29799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879001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BB54AC-34CE-61E8-8461-DE0CCF00EE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123837"/>
            <a:ext cx="3366655" cy="4601183"/>
          </a:xfrm>
        </p:spPr>
        <p:txBody>
          <a:bodyPr/>
          <a:lstStyle/>
          <a:p>
            <a:r>
              <a:rPr lang="en-US" b="1" dirty="0">
                <a:solidFill>
                  <a:schemeClr val="bg1"/>
                </a:solidFill>
                <a:latin typeface="Comic Sans MS" panose="030F0702030302020204" pitchFamily="66" charset="0"/>
              </a:rPr>
              <a:t> Ray Diagrams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B0B0B8-7F6D-A11A-E280-5658600E0A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69268" y="864108"/>
            <a:ext cx="7315200" cy="2564892"/>
          </a:xfrm>
        </p:spPr>
        <p:txBody>
          <a:bodyPr>
            <a:normAutofit/>
          </a:bodyPr>
          <a:lstStyle/>
          <a:p>
            <a:r>
              <a:rPr lang="en-US" sz="2400" dirty="0">
                <a:latin typeface="Comic Sans MS" panose="030F0702030302020204" pitchFamily="66" charset="0"/>
              </a:rPr>
              <a:t>We can show how light travels with a </a:t>
            </a:r>
            <a:r>
              <a:rPr lang="en-US" sz="2400" dirty="0">
                <a:solidFill>
                  <a:srgbClr val="FF0000"/>
                </a:solidFill>
                <a:latin typeface="Comic Sans MS" panose="030F0702030302020204" pitchFamily="66" charset="0"/>
              </a:rPr>
              <a:t>ray diagram</a:t>
            </a:r>
            <a:r>
              <a:rPr lang="en-US" sz="2400" dirty="0">
                <a:latin typeface="Comic Sans MS" panose="030F0702030302020204" pitchFamily="66" charset="0"/>
              </a:rPr>
              <a:t>.</a:t>
            </a:r>
          </a:p>
          <a:p>
            <a:r>
              <a:rPr lang="en-US" sz="2400" dirty="0">
                <a:latin typeface="Comic Sans MS" panose="030F0702030302020204" pitchFamily="66" charset="0"/>
              </a:rPr>
              <a:t>On the diagram, we draw straight lines for the  rays of light.</a:t>
            </a:r>
          </a:p>
          <a:p>
            <a:r>
              <a:rPr lang="en-US" sz="2400" dirty="0">
                <a:latin typeface="Comic Sans MS" panose="030F0702030302020204" pitchFamily="66" charset="0"/>
              </a:rPr>
              <a:t> We draw an </a:t>
            </a:r>
            <a:r>
              <a:rPr lang="en-US" sz="2400" dirty="0">
                <a:solidFill>
                  <a:srgbClr val="FF0000"/>
                </a:solidFill>
                <a:latin typeface="Comic Sans MS" panose="030F0702030302020204" pitchFamily="66" charset="0"/>
              </a:rPr>
              <a:t>arrowhead </a:t>
            </a:r>
            <a:r>
              <a:rPr lang="en-US" sz="2400" dirty="0">
                <a:latin typeface="Comic Sans MS" panose="030F0702030302020204" pitchFamily="66" charset="0"/>
              </a:rPr>
              <a:t>to show  the direction the light ray is moving. 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C2F58C83-25B1-9511-E2AF-A0CF72A6628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78036" y="3587460"/>
            <a:ext cx="5888182" cy="2771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58328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14B3C9-4C10-2732-F5EE-D8A659C0BA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 ray diagrams we have:</a:t>
            </a:r>
            <a:br>
              <a:rPr lang="en-US" dirty="0"/>
            </a:br>
            <a:r>
              <a:rPr lang="en-US" dirty="0"/>
              <a:t> </a:t>
            </a:r>
            <a:r>
              <a:rPr lang="en-US" dirty="0">
                <a:solidFill>
                  <a:srgbClr val="FF0000"/>
                </a:solidFill>
              </a:rPr>
              <a:t>1-arriving ray 2-reflected ray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CE94A5-13F8-59EF-326F-48E379E976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69268" y="864108"/>
            <a:ext cx="7315200" cy="2564892"/>
          </a:xfrm>
        </p:spPr>
        <p:txBody>
          <a:bodyPr/>
          <a:lstStyle/>
          <a:p>
            <a:r>
              <a:rPr lang="en-US" dirty="0"/>
              <a:t> </a:t>
            </a:r>
            <a:r>
              <a:rPr lang="en-US" dirty="0">
                <a:latin typeface="Comic Sans MS" panose="030F0702030302020204" pitchFamily="66" charset="0"/>
              </a:rPr>
              <a:t>Light ray from the lamp hits  an object such as a book. </a:t>
            </a:r>
          </a:p>
          <a:p>
            <a:r>
              <a:rPr lang="en-US" dirty="0">
                <a:latin typeface="Comic Sans MS" panose="030F0702030302020204" pitchFamily="66" charset="0"/>
              </a:rPr>
              <a:t>This light ray  is an </a:t>
            </a:r>
            <a:r>
              <a:rPr lang="en-US" b="1" dirty="0">
                <a:solidFill>
                  <a:srgbClr val="FF0000"/>
                </a:solidFill>
                <a:latin typeface="Comic Sans MS" panose="030F0702030302020204" pitchFamily="66" charset="0"/>
              </a:rPr>
              <a:t>arriving ray. </a:t>
            </a:r>
          </a:p>
          <a:p>
            <a:r>
              <a:rPr lang="en-US" b="1" dirty="0">
                <a:solidFill>
                  <a:srgbClr val="FF0000"/>
                </a:solidFill>
                <a:latin typeface="Comic Sans MS" panose="030F0702030302020204" pitchFamily="66" charset="0"/>
              </a:rPr>
              <a:t> </a:t>
            </a:r>
            <a:r>
              <a:rPr lang="en-US" dirty="0">
                <a:solidFill>
                  <a:schemeClr val="tx1"/>
                </a:solidFill>
                <a:latin typeface="Comic Sans MS" panose="030F0702030302020204" pitchFamily="66" charset="0"/>
              </a:rPr>
              <a:t>Light rays that  bounce or reflect off the book.</a:t>
            </a:r>
          </a:p>
          <a:p>
            <a:r>
              <a:rPr lang="en-US" dirty="0">
                <a:solidFill>
                  <a:schemeClr val="tx1"/>
                </a:solidFill>
                <a:latin typeface="Comic Sans MS" panose="030F0702030302020204" pitchFamily="66" charset="0"/>
              </a:rPr>
              <a:t> These  rays are called</a:t>
            </a:r>
            <a:r>
              <a:rPr lang="en-US" b="1" dirty="0">
                <a:solidFill>
                  <a:srgbClr val="FF0000"/>
                </a:solidFill>
                <a:latin typeface="Comic Sans MS" panose="030F0702030302020204" pitchFamily="66" charset="0"/>
              </a:rPr>
              <a:t> reflected rays. </a:t>
            </a:r>
          </a:p>
          <a:p>
            <a:r>
              <a:rPr lang="en-US" b="1" dirty="0">
                <a:solidFill>
                  <a:srgbClr val="FF0000"/>
                </a:solidFill>
                <a:latin typeface="Comic Sans MS" panose="030F0702030302020204" pitchFamily="66" charset="0"/>
              </a:rPr>
              <a:t> </a:t>
            </a:r>
            <a:r>
              <a:rPr lang="en-US" dirty="0">
                <a:solidFill>
                  <a:schemeClr val="tx1"/>
                </a:solidFill>
                <a:latin typeface="Comic Sans MS" panose="030F0702030302020204" pitchFamily="66" charset="0"/>
              </a:rPr>
              <a:t>If the </a:t>
            </a:r>
            <a:r>
              <a:rPr lang="en-US" b="1" dirty="0">
                <a:solidFill>
                  <a:srgbClr val="FF0000"/>
                </a:solidFill>
                <a:latin typeface="Comic Sans MS" panose="030F0702030302020204" pitchFamily="66" charset="0"/>
              </a:rPr>
              <a:t>reflected </a:t>
            </a:r>
            <a:r>
              <a:rPr lang="en-US" dirty="0">
                <a:solidFill>
                  <a:schemeClr val="tx1"/>
                </a:solidFill>
                <a:latin typeface="Comic Sans MS" panose="030F0702030302020204" pitchFamily="66" charset="0"/>
              </a:rPr>
              <a:t>rays  enter our eyes we will see the book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356EC45-2F08-C910-B449-C656FE37401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90109" y="3435410"/>
            <a:ext cx="6262254" cy="34556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25198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17F18E-FF3D-CA51-847B-F47311E263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Identify the:</a:t>
            </a:r>
            <a:br>
              <a:rPr lang="en-US" b="1" dirty="0"/>
            </a:br>
            <a:r>
              <a:rPr lang="en-US" b="1" dirty="0">
                <a:solidFill>
                  <a:srgbClr val="FF0000"/>
                </a:solidFill>
              </a:rPr>
              <a:t>arriving ray</a:t>
            </a:r>
            <a:br>
              <a:rPr lang="en-US" b="1" dirty="0"/>
            </a:br>
            <a:r>
              <a:rPr lang="en-US" b="1" dirty="0">
                <a:solidFill>
                  <a:srgbClr val="FF0000"/>
                </a:solidFill>
              </a:rPr>
              <a:t>reflected ray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BFF6745C-38FA-2146-C624-9A36FE9DC10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1" y="1123837"/>
            <a:ext cx="6317672" cy="4987491"/>
          </a:xfrm>
        </p:spPr>
      </p:pic>
    </p:spTree>
    <p:extLst>
      <p:ext uri="{BB962C8B-B14F-4D97-AF65-F5344CB8AC3E}">
        <p14:creationId xmlns:p14="http://schemas.microsoft.com/office/powerpoint/2010/main" val="44001490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FF5B42-002D-A346-B7CA-53CB9AB900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69268" y="864108"/>
            <a:ext cx="7315200" cy="3250692"/>
          </a:xfrm>
        </p:spPr>
        <p:txBody>
          <a:bodyPr/>
          <a:lstStyle/>
          <a:p>
            <a:r>
              <a:rPr lang="en-US" dirty="0"/>
              <a:t>2 </a:t>
            </a:r>
            <a:r>
              <a:rPr lang="en-US" dirty="0">
                <a:latin typeface="Comic Sans MS" panose="030F0702030302020204" pitchFamily="66" charset="0"/>
              </a:rPr>
              <a:t>Look at the ray diagram of the person seeing the car. Identify the arriving ray and the reﬂected ray labelled 1 and 2.</a:t>
            </a:r>
          </a:p>
          <a:p>
            <a:r>
              <a:rPr lang="en-US" dirty="0">
                <a:latin typeface="Comic Sans MS" panose="030F0702030302020204" pitchFamily="66" charset="0"/>
              </a:rPr>
              <a:t> 3 Draw a ray diagram to show how you see the person sitting next to you.</a:t>
            </a:r>
          </a:p>
          <a:p>
            <a:r>
              <a:rPr lang="en-US" dirty="0">
                <a:latin typeface="Comic Sans MS" panose="030F0702030302020204" pitchFamily="66" charset="0"/>
              </a:rPr>
              <a:t> Label the arriving ray and the reﬂected ray. 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FB604E8C-C1B3-4C61-EB7E-E8A17D16B5C8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1889" b="650"/>
          <a:stretch/>
        </p:blipFill>
        <p:spPr>
          <a:xfrm>
            <a:off x="581891" y="1787237"/>
            <a:ext cx="2507673" cy="2327564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4145A25A-D474-E199-A065-C51A40B4C3D3}"/>
              </a:ext>
            </a:extLst>
          </p:cNvPr>
          <p:cNvSpPr txBox="1"/>
          <p:nvPr/>
        </p:nvSpPr>
        <p:spPr>
          <a:xfrm>
            <a:off x="1205345" y="2826327"/>
            <a:ext cx="10437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Lb.p</a:t>
            </a:r>
            <a:r>
              <a:rPr lang="en-US" dirty="0"/>
              <a:t> 102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ADF8341-6D49-5C57-3E07-66A5D29837CA}"/>
              </a:ext>
            </a:extLst>
          </p:cNvPr>
          <p:cNvSpPr txBox="1"/>
          <p:nvPr/>
        </p:nvSpPr>
        <p:spPr>
          <a:xfrm>
            <a:off x="4059382" y="864108"/>
            <a:ext cx="747145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bg2">
                    <a:lumMod val="50000"/>
                  </a:schemeClr>
                </a:solidFill>
                <a:latin typeface="Comic Sans MS" panose="030F0702030302020204" pitchFamily="66" charset="0"/>
              </a:rPr>
              <a:t>1- In the ray diagram of the coin in the box, which is the reﬂected ray, A or B?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C2993988-127E-BE93-7267-7EB0DAE1B3BB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59"/>
          <a:stretch/>
        </p:blipFill>
        <p:spPr>
          <a:xfrm>
            <a:off x="4059382" y="3948545"/>
            <a:ext cx="6705600" cy="26323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53832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1A6C49-0425-2F3B-BB15-F4E501D5E9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</p:spPr>
        <p:txBody>
          <a:bodyPr>
            <a:normAutofit/>
          </a:bodyPr>
          <a:lstStyle/>
          <a:p>
            <a:r>
              <a:rPr lang="en-US" sz="4400" b="1" dirty="0">
                <a:solidFill>
                  <a:schemeClr val="bg1"/>
                </a:solidFill>
                <a:latin typeface="Comic Sans MS" panose="030F0702030302020204" pitchFamily="66" charset="0"/>
              </a:rPr>
              <a:t>Thank you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342021E3-065B-E440-4F7C-429C788F59A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34545" y="1620982"/>
            <a:ext cx="2286000" cy="3546763"/>
          </a:xfrm>
        </p:spPr>
      </p:pic>
    </p:spTree>
    <p:extLst>
      <p:ext uri="{BB962C8B-B14F-4D97-AF65-F5344CB8AC3E}">
        <p14:creationId xmlns:p14="http://schemas.microsoft.com/office/powerpoint/2010/main" val="3162800395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085439-9BC6-4BE0-F739-F6E5F7554E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546" y="1123837"/>
            <a:ext cx="3325090" cy="4601183"/>
          </a:xfrm>
        </p:spPr>
        <p:txBody>
          <a:bodyPr>
            <a:normAutofit/>
          </a:bodyPr>
          <a:lstStyle/>
          <a:p>
            <a:r>
              <a:rPr lang="en-US" sz="4800" dirty="0">
                <a:solidFill>
                  <a:srgbClr val="FFFF00"/>
                </a:solidFill>
                <a:latin typeface="Comic Sans MS" panose="030F0702030302020204" pitchFamily="66" charset="0"/>
              </a:rPr>
              <a:t>Our Objectives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A2B83E-6B94-5E13-C9A3-C2F5596EB9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en-US" sz="3200" dirty="0">
                <a:latin typeface="Comic Sans MS" panose="030F0702030302020204" pitchFamily="66" charset="0"/>
              </a:rPr>
              <a:t>Determine how light travels.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3200" dirty="0">
                <a:latin typeface="Comic Sans MS" panose="030F0702030302020204" pitchFamily="66" charset="0"/>
              </a:rPr>
              <a:t>Identify ray diagram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3200" dirty="0">
                <a:latin typeface="Comic Sans MS" panose="030F0702030302020204" pitchFamily="66" charset="0"/>
              </a:rPr>
              <a:t>Determine how to draw a ray diagram.</a:t>
            </a:r>
          </a:p>
          <a:p>
            <a:pPr>
              <a:buFont typeface="Wingdings" panose="05000000000000000000" pitchFamily="2" charset="2"/>
              <a:buChar char="§"/>
            </a:pP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A53EA50-C552-766B-B979-BADEF85F31B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27155" y="3144982"/>
            <a:ext cx="2340986" cy="34904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84228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C1AC77-BBDE-1035-FE5A-66623E9083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982" y="1123837"/>
            <a:ext cx="3269673" cy="4601183"/>
          </a:xfrm>
        </p:spPr>
        <p:txBody>
          <a:bodyPr>
            <a:normAutofit/>
          </a:bodyPr>
          <a:lstStyle/>
          <a:p>
            <a:r>
              <a:rPr lang="en-US" sz="4400" b="1" dirty="0">
                <a:solidFill>
                  <a:srgbClr val="FFFF00"/>
                </a:solidFill>
              </a:rPr>
              <a:t>Our new vocabulary: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E62480-D797-B4B0-B7AA-54B7AEA2F7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>
                <a:latin typeface="Comic Sans MS" panose="030F0702030302020204" pitchFamily="66" charset="0"/>
              </a:rPr>
              <a:t>Proof:</a:t>
            </a:r>
          </a:p>
          <a:p>
            <a:r>
              <a:rPr lang="en-US" sz="3200" dirty="0">
                <a:latin typeface="Comic Sans MS" panose="030F0702030302020204" pitchFamily="66" charset="0"/>
              </a:rPr>
              <a:t> ray</a:t>
            </a:r>
          </a:p>
          <a:p>
            <a:r>
              <a:rPr lang="en-US" sz="3200" dirty="0">
                <a:latin typeface="Comic Sans MS" panose="030F0702030302020204" pitchFamily="66" charset="0"/>
              </a:rPr>
              <a:t> prove</a:t>
            </a:r>
          </a:p>
          <a:p>
            <a:r>
              <a:rPr lang="en-US" sz="3200" dirty="0">
                <a:latin typeface="Comic Sans MS" panose="030F0702030302020204" pitchFamily="66" charset="0"/>
              </a:rPr>
              <a:t> ray diagram</a:t>
            </a:r>
          </a:p>
          <a:p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1C914DC-46A4-EE35-78FC-A3AFD8660741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843" b="6047"/>
          <a:stretch/>
        </p:blipFill>
        <p:spPr>
          <a:xfrm>
            <a:off x="8021782" y="1717964"/>
            <a:ext cx="3162685" cy="35744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57145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F479D7A1-0CA4-8EBF-3712-EA89C961CB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82639" y="1123837"/>
            <a:ext cx="3474720" cy="4601183"/>
          </a:xfrm>
        </p:spPr>
        <p:txBody>
          <a:bodyPr>
            <a:normAutofit fontScale="90000"/>
          </a:bodyPr>
          <a:lstStyle/>
          <a:p>
            <a:pPr marL="571500" indent="-571500">
              <a:buFont typeface="Wingdings" panose="05000000000000000000" pitchFamily="2" charset="2"/>
              <a:buChar char="§"/>
            </a:pPr>
            <a:r>
              <a:rPr lang="en-US" dirty="0"/>
              <a:t> Name the source of light in the photographs</a:t>
            </a:r>
            <a:br>
              <a:rPr lang="en-US" dirty="0"/>
            </a:br>
            <a:br>
              <a:rPr lang="en-US" dirty="0"/>
            </a:br>
            <a:r>
              <a:rPr lang="en-US" dirty="0"/>
              <a:t>Describe how the light in these photographs travels – in a curved line or a straight line? </a:t>
            </a:r>
          </a:p>
        </p:txBody>
      </p:sp>
      <p:pic>
        <p:nvPicPr>
          <p:cNvPr id="10" name="Content Placeholder 9">
            <a:extLst>
              <a:ext uri="{FF2B5EF4-FFF2-40B4-BE49-F238E27FC236}">
                <a16:creationId xmlns:a16="http://schemas.microsoft.com/office/drawing/2014/main" id="{A88C4863-1627-25DE-AA6D-A14002A5C306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06735" y="1123837"/>
            <a:ext cx="3474720" cy="4601183"/>
          </a:xfrm>
        </p:spPr>
      </p:pic>
      <p:pic>
        <p:nvPicPr>
          <p:cNvPr id="12" name="Content Placeholder 11">
            <a:extLst>
              <a:ext uri="{FF2B5EF4-FFF2-40B4-BE49-F238E27FC236}">
                <a16:creationId xmlns:a16="http://schemas.microsoft.com/office/drawing/2014/main" id="{9CED22E2-0E5B-36B0-BC11-EB2FB52D4465}"/>
              </a:ext>
            </a:extLst>
          </p:cNvPr>
          <p:cNvPicPr>
            <a:picLocks noGrp="1" noChangeAspect="1"/>
          </p:cNvPicPr>
          <p:nvPr>
            <p:ph sz="quarter" idx="4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30836" y="1413164"/>
            <a:ext cx="3823855" cy="3657600"/>
          </a:xfrm>
        </p:spPr>
      </p:pic>
    </p:spTree>
    <p:extLst>
      <p:ext uri="{BB962C8B-B14F-4D97-AF65-F5344CB8AC3E}">
        <p14:creationId xmlns:p14="http://schemas.microsoft.com/office/powerpoint/2010/main" val="34384502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D55C13-A22E-70FE-5BE9-ACBC770191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b="1" dirty="0"/>
              <a:t>You can see in pictures that light travels in straight lines. But as a scientist you need to get evidence to </a:t>
            </a:r>
            <a:r>
              <a:rPr lang="en-US" b="1" dirty="0">
                <a:solidFill>
                  <a:srgbClr val="FF0000"/>
                </a:solidFill>
              </a:rPr>
              <a:t>prove</a:t>
            </a:r>
            <a:r>
              <a:rPr lang="en-US" b="1" dirty="0"/>
              <a:t> (show) that this is true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0FA878-22FB-4734-D455-4D690ADCAD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>
                <a:latin typeface="Comic Sans MS" panose="030F0702030302020204" pitchFamily="66" charset="0"/>
              </a:rPr>
              <a:t>The next investigation will give you </a:t>
            </a:r>
            <a:r>
              <a:rPr lang="en-US" sz="2400" b="1" dirty="0">
                <a:solidFill>
                  <a:srgbClr val="FF0000"/>
                </a:solidFill>
                <a:latin typeface="Comic Sans MS" panose="030F0702030302020204" pitchFamily="66" charset="0"/>
              </a:rPr>
              <a:t>proof </a:t>
            </a:r>
            <a:r>
              <a:rPr lang="en-US" sz="2400" dirty="0">
                <a:latin typeface="Comic Sans MS" panose="030F0702030302020204" pitchFamily="66" charset="0"/>
              </a:rPr>
              <a:t>– evidence that shows that this is true.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46465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99ACB2-26CA-FEE5-F999-D32B2224DA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123837"/>
            <a:ext cx="3392081" cy="4601183"/>
          </a:xfrm>
        </p:spPr>
        <p:txBody>
          <a:bodyPr/>
          <a:lstStyle/>
          <a:p>
            <a:pPr algn="ctr"/>
            <a:r>
              <a:rPr lang="en-US" b="1" dirty="0">
                <a:solidFill>
                  <a:srgbClr val="FFFF00"/>
                </a:solidFill>
                <a:latin typeface="Comic Sans MS" panose="030F0702030302020204" pitchFamily="66" charset="0"/>
              </a:rPr>
              <a:t>Can light travel round corners?!!!</a:t>
            </a:r>
            <a:br>
              <a:rPr lang="en-US" b="1" dirty="0">
                <a:solidFill>
                  <a:srgbClr val="FFFF00"/>
                </a:solidFill>
                <a:latin typeface="Comic Sans MS" panose="030F0702030302020204" pitchFamily="66" charset="0"/>
              </a:rPr>
            </a:br>
            <a:br>
              <a:rPr lang="en-US" b="1" dirty="0">
                <a:solidFill>
                  <a:srgbClr val="FFFF00"/>
                </a:solidFill>
                <a:latin typeface="Comic Sans MS" panose="030F0702030302020204" pitchFamily="66" charset="0"/>
              </a:rPr>
            </a:br>
            <a:br>
              <a:rPr lang="en-US" b="1" dirty="0">
                <a:solidFill>
                  <a:srgbClr val="FFFF00"/>
                </a:solidFill>
                <a:latin typeface="Comic Sans MS" panose="030F0702030302020204" pitchFamily="66" charset="0"/>
              </a:rPr>
            </a:br>
            <a:endParaRPr lang="en-US" b="1" dirty="0">
              <a:solidFill>
                <a:srgbClr val="FFFF00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03EA138-6DC7-0AE6-D4F7-741F938BEBC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/>
              <a:t> </a:t>
            </a:r>
            <a:r>
              <a:rPr lang="en-US" sz="2600" dirty="0">
                <a:solidFill>
                  <a:srgbClr val="FF0000"/>
                </a:solidFill>
                <a:latin typeface="Comic Sans MS" panose="030F0702030302020204" pitchFamily="66" charset="0"/>
              </a:rPr>
              <a:t>How can  we see this person?!</a:t>
            </a:r>
          </a:p>
        </p:txBody>
      </p:sp>
      <p:pic>
        <p:nvPicPr>
          <p:cNvPr id="8" name="Content Placeholder 7">
            <a:extLst>
              <a:ext uri="{FF2B5EF4-FFF2-40B4-BE49-F238E27FC236}">
                <a16:creationId xmlns:a16="http://schemas.microsoft.com/office/drawing/2014/main" id="{7B17542D-A201-8C84-688F-CEEC305DF6D5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r="1364" b="14552"/>
          <a:stretch/>
        </p:blipFill>
        <p:spPr>
          <a:xfrm>
            <a:off x="4087091" y="1930936"/>
            <a:ext cx="3006436" cy="3500046"/>
          </a:xfrm>
        </p:spPr>
      </p:pic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DC56FFA-9909-1C68-FB3F-A1FBDA4CEAF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7818463" y="429492"/>
            <a:ext cx="3474720" cy="1407266"/>
          </a:xfrm>
        </p:spPr>
        <p:txBody>
          <a:bodyPr>
            <a:noAutofit/>
          </a:bodyPr>
          <a:lstStyle/>
          <a:p>
            <a:pPr algn="ctr"/>
            <a:r>
              <a:rPr lang="en-US" sz="2400" dirty="0">
                <a:solidFill>
                  <a:srgbClr val="FF0000"/>
                </a:solidFill>
              </a:rPr>
              <a:t>He went outside the door and walked along the corridor….</a:t>
            </a:r>
          </a:p>
          <a:p>
            <a:pPr algn="ctr"/>
            <a:r>
              <a:rPr lang="en-US" sz="2400" dirty="0">
                <a:solidFill>
                  <a:srgbClr val="FF0000"/>
                </a:solidFill>
              </a:rPr>
              <a:t>Can we see him now?</a:t>
            </a:r>
          </a:p>
        </p:txBody>
      </p:sp>
      <p:pic>
        <p:nvPicPr>
          <p:cNvPr id="12" name="Content Placeholder 11">
            <a:extLst>
              <a:ext uri="{FF2B5EF4-FFF2-40B4-BE49-F238E27FC236}">
                <a16:creationId xmlns:a16="http://schemas.microsoft.com/office/drawing/2014/main" id="{0790FAF0-7029-E573-0D2D-081C62E9A3F8}"/>
              </a:ext>
            </a:extLst>
          </p:cNvPr>
          <p:cNvPicPr>
            <a:picLocks noGrp="1" noChangeAspect="1"/>
          </p:cNvPicPr>
          <p:nvPr>
            <p:ph sz="quarter" idx="4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795" b="5795"/>
          <a:stretch/>
        </p:blipFill>
        <p:spPr>
          <a:xfrm>
            <a:off x="7633855" y="2092036"/>
            <a:ext cx="3851563" cy="3241964"/>
          </a:xfrm>
        </p:spPr>
      </p:pic>
    </p:spTree>
    <p:extLst>
      <p:ext uri="{BB962C8B-B14F-4D97-AF65-F5344CB8AC3E}">
        <p14:creationId xmlns:p14="http://schemas.microsoft.com/office/powerpoint/2010/main" val="18263395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6CD455A7-53DD-DE64-F14D-B391BD1020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>
                <a:latin typeface="Comic Sans MS" panose="030F0702030302020204" pitchFamily="66" charset="0"/>
              </a:rPr>
              <a:t>So……….</a:t>
            </a:r>
          </a:p>
          <a:p>
            <a:r>
              <a:rPr lang="en-US" sz="2800" dirty="0">
                <a:latin typeface="Comic Sans MS" panose="030F0702030302020204" pitchFamily="66" charset="0"/>
              </a:rPr>
              <a:t>Can light travel round corners or only travel in straight lines?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338A92AD-2826-CE96-5F26-9A52E1ED286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0946" y="1759527"/>
            <a:ext cx="2770910" cy="31172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10845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27B8DB-9873-6256-E9A3-6F7A495553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123837"/>
            <a:ext cx="3392081" cy="4601183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  <a:latin typeface="Comic Sans MS" panose="030F0702030302020204" pitchFamily="66" charset="0"/>
              </a:rPr>
              <a:t>Lets  Prove again that light travels in straight lines…. 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38E1C41D-0640-ADBB-11C5-186ECD7AEDD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0838" y="1439306"/>
            <a:ext cx="6311744" cy="42857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80456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5">
            <a:extLst>
              <a:ext uri="{FF2B5EF4-FFF2-40B4-BE49-F238E27FC236}">
                <a16:creationId xmlns:a16="http://schemas.microsoft.com/office/drawing/2014/main" id="{E832BEDA-13D4-1C36-00D3-103B8317B3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>
                <a:solidFill>
                  <a:srgbClr val="FFFF00"/>
                </a:solidFill>
                <a:latin typeface="Comic Sans MS" panose="030F0702030302020204" pitchFamily="66" charset="0"/>
              </a:rPr>
              <a:t>Light Rays</a:t>
            </a:r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043C318D-395A-CC67-1AA4-6CAC89032A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69268" y="864108"/>
            <a:ext cx="7315200" cy="3264547"/>
          </a:xfrm>
        </p:spPr>
        <p:txBody>
          <a:bodyPr>
            <a:normAutofit/>
          </a:bodyPr>
          <a:lstStyle/>
          <a:p>
            <a:pPr algn="ctr"/>
            <a:r>
              <a:rPr lang="en-US" sz="3200" b="0" dirty="0">
                <a:solidFill>
                  <a:srgbClr val="FF0000"/>
                </a:solidFill>
                <a:latin typeface="Comic Sans MS" panose="030F0702030302020204" pitchFamily="66" charset="0"/>
              </a:rPr>
              <a:t> </a:t>
            </a:r>
            <a:r>
              <a:rPr lang="en-US" sz="3200" b="0" dirty="0">
                <a:solidFill>
                  <a:schemeClr val="tx1"/>
                </a:solidFill>
                <a:latin typeface="Comic Sans MS" panose="030F0702030302020204" pitchFamily="66" charset="0"/>
              </a:rPr>
              <a:t>Light travels in straight lines. </a:t>
            </a:r>
          </a:p>
          <a:p>
            <a:pPr algn="ctr"/>
            <a:r>
              <a:rPr lang="en-US" sz="3200" b="0" dirty="0">
                <a:solidFill>
                  <a:schemeClr val="tx1"/>
                </a:solidFill>
                <a:latin typeface="Comic Sans MS" panose="030F0702030302020204" pitchFamily="66" charset="0"/>
              </a:rPr>
              <a:t>Each narrow beam of light is called  a ray. </a:t>
            </a:r>
          </a:p>
          <a:p>
            <a:pPr algn="ctr"/>
            <a:r>
              <a:rPr lang="en-US" sz="3200" b="0" dirty="0">
                <a:solidFill>
                  <a:schemeClr val="tx1"/>
                </a:solidFill>
                <a:latin typeface="Comic Sans MS" panose="030F0702030302020204" pitchFamily="66" charset="0"/>
              </a:rPr>
              <a:t>Light rays travel from the source of light in all  directions until they hit something. </a:t>
            </a:r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41357886-BC7D-093B-2AEA-ED89FBB5A27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91" b="-626"/>
          <a:stretch/>
        </p:blipFill>
        <p:spPr>
          <a:xfrm>
            <a:off x="5486400" y="3948545"/>
            <a:ext cx="3699164" cy="29094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16206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build="p"/>
    </p:bldLst>
  </p:timing>
</p:sld>
</file>

<file path=ppt/theme/theme1.xml><?xml version="1.0" encoding="utf-8"?>
<a:theme xmlns:a="http://schemas.openxmlformats.org/drawingml/2006/main" name="Frame">
  <a:themeElements>
    <a:clrScheme name="Frame">
      <a:dk1>
        <a:srgbClr val="000000"/>
      </a:dk1>
      <a:lt1>
        <a:srgbClr val="FFFFFF"/>
      </a:lt1>
      <a:dk2>
        <a:srgbClr val="545454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Frame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Fram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629A0216-3BBD-45C0-B63F-2683BEA18F6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Frame</Template>
  <TotalTime>746</TotalTime>
  <Words>407</Words>
  <Application>Microsoft Office PowerPoint</Application>
  <PresentationFormat>Widescreen</PresentationFormat>
  <Paragraphs>41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Comic Sans MS</vt:lpstr>
      <vt:lpstr>Corbel</vt:lpstr>
      <vt:lpstr>Wingdings</vt:lpstr>
      <vt:lpstr>Wingdings 2</vt:lpstr>
      <vt:lpstr>Frame</vt:lpstr>
      <vt:lpstr> 5.2  Light travels in straight lines </vt:lpstr>
      <vt:lpstr>Our Objectives </vt:lpstr>
      <vt:lpstr>Our new vocabulary:</vt:lpstr>
      <vt:lpstr> Name the source of light in the photographs  Describe how the light in these photographs travels – in a curved line or a straight line? </vt:lpstr>
      <vt:lpstr>You can see in pictures that light travels in straight lines. But as a scientist you need to get evidence to prove (show) that this is true</vt:lpstr>
      <vt:lpstr>Can light travel round corners?!!!   </vt:lpstr>
      <vt:lpstr>PowerPoint Presentation</vt:lpstr>
      <vt:lpstr>Lets  Prove again that light travels in straight lines…. </vt:lpstr>
      <vt:lpstr>Light Rays</vt:lpstr>
      <vt:lpstr> Ray Diagrams</vt:lpstr>
      <vt:lpstr>In ray diagrams we have:  1-arriving ray 2-reflected ray</vt:lpstr>
      <vt:lpstr>Identify the: arriving ray reflected ray</vt:lpstr>
      <vt:lpstr>PowerPoint Presentation</vt:lpstr>
      <vt:lpstr>Thank you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5.2  Light travels in straight lines </dc:title>
  <dc:creator>laptpop</dc:creator>
  <cp:lastModifiedBy>laptpop</cp:lastModifiedBy>
  <cp:revision>4</cp:revision>
  <dcterms:created xsi:type="dcterms:W3CDTF">2023-03-05T09:03:12Z</dcterms:created>
  <dcterms:modified xsi:type="dcterms:W3CDTF">2023-03-06T09:07:29Z</dcterms:modified>
</cp:coreProperties>
</file>