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17115" y="640080"/>
            <a:ext cx="7254240" cy="557784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b="1"/>
              <a:t>m</a:t>
            </a:r>
            <a:r>
              <a:rPr lang="en-US" sz="5400" b="1">
                <a:solidFill>
                  <a:srgbClr val="FF0000"/>
                </a:solidFill>
              </a:rPr>
              <a:t>y</a:t>
            </a:r>
            <a:endParaRPr lang="en-US" sz="5400" b="1">
              <a:solidFill>
                <a:srgbClr val="FF0000"/>
              </a:solidFill>
            </a:endParaRPr>
          </a:p>
        </p:txBody>
      </p:sp>
      <p:pic>
        <p:nvPicPr>
          <p:cNvPr id="12" name="Content Placeholder 11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909320" y="1835785"/>
            <a:ext cx="2642235" cy="3009900"/>
          </a:xfrm>
          <a:prstGeom prst="rect">
            <a:avLst/>
          </a:prstGeom>
        </p:spPr>
      </p:pic>
      <p:sp>
        <p:nvSpPr>
          <p:cNvPr id="7" name="Text Box 6"/>
          <p:cNvSpPr txBox="1"/>
          <p:nvPr/>
        </p:nvSpPr>
        <p:spPr>
          <a:xfrm>
            <a:off x="3437255" y="1343025"/>
            <a:ext cx="7988935" cy="230060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sz="4000"/>
              <a:t>A speaker or writer uses</a:t>
            </a:r>
            <a:r>
              <a:rPr lang="en-US" sz="4000">
                <a:solidFill>
                  <a:srgbClr val="FF0000"/>
                </a:solidFill>
              </a:rPr>
              <a:t> my</a:t>
            </a:r>
            <a:r>
              <a:rPr lang="en-US" sz="4000"/>
              <a:t> to indicate that something belongs or relates to himself or herself.</a:t>
            </a:r>
            <a:endParaRPr lang="en-US" sz="4000"/>
          </a:p>
        </p:txBody>
      </p:sp>
      <p:sp>
        <p:nvSpPr>
          <p:cNvPr id="8" name="Text Box 7"/>
          <p:cNvSpPr txBox="1"/>
          <p:nvPr/>
        </p:nvSpPr>
        <p:spPr>
          <a:xfrm>
            <a:off x="1155065" y="5321935"/>
            <a:ext cx="609600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4000"/>
              <a:t>John is </a:t>
            </a:r>
            <a:r>
              <a:rPr lang="en-US" sz="4000">
                <a:solidFill>
                  <a:srgbClr val="FF0000"/>
                </a:solidFill>
              </a:rPr>
              <a:t>my</a:t>
            </a:r>
            <a:r>
              <a:rPr lang="en-US" sz="4000"/>
              <a:t> best friend.</a:t>
            </a:r>
            <a:endParaRPr lang="en-US" sz="4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b="1"/>
              <a:t>b</a:t>
            </a:r>
            <a:r>
              <a:rPr lang="en-US" b="1">
                <a:solidFill>
                  <a:srgbClr val="FF0000"/>
                </a:solidFill>
              </a:rPr>
              <a:t>y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4292600" y="1691005"/>
            <a:ext cx="762952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4000"/>
              <a:t>Someone or something that is </a:t>
            </a:r>
            <a:r>
              <a:rPr lang="en-US" sz="4000">
                <a:solidFill>
                  <a:srgbClr val="FF0000"/>
                </a:solidFill>
              </a:rPr>
              <a:t>by</a:t>
            </a:r>
            <a:r>
              <a:rPr lang="en-US" sz="4000"/>
              <a:t> something else is beside it and close to it.</a:t>
            </a:r>
            <a:endParaRPr lang="en-US" sz="4000"/>
          </a:p>
        </p:txBody>
      </p:sp>
      <p:pic>
        <p:nvPicPr>
          <p:cNvPr id="102" name="Content Placeholder 101"/>
          <p:cNvPicPr>
            <a:picLocks noChangeAspect="1"/>
          </p:cNvPicPr>
          <p:nvPr>
            <p:ph sz="half" idx="2"/>
          </p:nvPr>
        </p:nvPicPr>
        <p:blipFill>
          <a:blip r:embed="rId1"/>
          <a:srcRect b="29920"/>
          <a:stretch>
            <a:fillRect/>
          </a:stretch>
        </p:blipFill>
        <p:spPr>
          <a:xfrm>
            <a:off x="75565" y="1450975"/>
            <a:ext cx="3962400" cy="27724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" name="Text Box 8"/>
          <p:cNvSpPr txBox="1"/>
          <p:nvPr/>
        </p:nvSpPr>
        <p:spPr>
          <a:xfrm>
            <a:off x="838200" y="5267960"/>
            <a:ext cx="757809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4000"/>
              <a:t>Judith was sitting</a:t>
            </a:r>
            <a:r>
              <a:rPr lang="en-US" sz="4000">
                <a:solidFill>
                  <a:srgbClr val="FF0000"/>
                </a:solidFill>
              </a:rPr>
              <a:t> by</a:t>
            </a:r>
            <a:r>
              <a:rPr lang="en-US" sz="4000"/>
              <a:t> the boxes.</a:t>
            </a:r>
            <a:endParaRPr lang="en-US" sz="4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p>
            <a:pPr algn="ctr"/>
            <a:r>
              <a:rPr lang="en-US" b="1"/>
              <a:t> Spelling Words</a:t>
            </a:r>
            <a:br>
              <a:rPr lang="en-US" b="1"/>
            </a:br>
            <a:r>
              <a:rPr lang="en-US" b="1"/>
              <a:t>y with the long sound /i/</a:t>
            </a:r>
            <a:endParaRPr lang="en-US" b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p>
            <a:endParaRPr lang="en-US"/>
          </a:p>
          <a:p>
            <a:r>
              <a:rPr lang="en-US" sz="5400"/>
              <a:t>dr</a:t>
            </a:r>
            <a:r>
              <a:rPr lang="en-US" sz="5400">
                <a:solidFill>
                  <a:srgbClr val="FF0000"/>
                </a:solidFill>
              </a:rPr>
              <a:t>y</a:t>
            </a:r>
            <a:endParaRPr lang="en-US" sz="5400"/>
          </a:p>
          <a:p>
            <a:pPr marL="0" indent="0">
              <a:buNone/>
            </a:pPr>
            <a:endParaRPr lang="en-US" sz="5400"/>
          </a:p>
        </p:txBody>
      </p:sp>
      <p:sp>
        <p:nvSpPr>
          <p:cNvPr id="5" name="Text Box 4"/>
          <p:cNvSpPr txBox="1"/>
          <p:nvPr/>
        </p:nvSpPr>
        <p:spPr>
          <a:xfrm>
            <a:off x="5780405" y="2419350"/>
            <a:ext cx="5831205" cy="182054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endParaRPr lang="en-US"/>
          </a:p>
        </p:txBody>
      </p:sp>
      <p:pic>
        <p:nvPicPr>
          <p:cNvPr id="17" name="Content Placeholder 16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1700530" y="3223260"/>
            <a:ext cx="2909570" cy="26320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 Box 6"/>
          <p:cNvSpPr txBox="1"/>
          <p:nvPr/>
        </p:nvSpPr>
        <p:spPr>
          <a:xfrm>
            <a:off x="5647690" y="2076450"/>
            <a:ext cx="609600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4000"/>
              <a:t>If something is </a:t>
            </a:r>
            <a:r>
              <a:rPr lang="en-US" sz="4000">
                <a:solidFill>
                  <a:srgbClr val="FF0000"/>
                </a:solidFill>
              </a:rPr>
              <a:t>dry</a:t>
            </a:r>
            <a:r>
              <a:rPr lang="en-US" sz="4000"/>
              <a:t>, there is no water or moisture on it or in it.</a:t>
            </a:r>
            <a:endParaRPr lang="en-US" sz="4000"/>
          </a:p>
        </p:txBody>
      </p:sp>
      <p:sp>
        <p:nvSpPr>
          <p:cNvPr id="8" name="Text Box 7"/>
          <p:cNvSpPr txBox="1"/>
          <p:nvPr/>
        </p:nvSpPr>
        <p:spPr>
          <a:xfrm>
            <a:off x="4824095" y="4732020"/>
            <a:ext cx="5669280" cy="7251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en-US" sz="4400"/>
              <a:t>I am dr</a:t>
            </a:r>
            <a:r>
              <a:rPr lang="en-US" sz="4400">
                <a:solidFill>
                  <a:srgbClr val="FF0000"/>
                </a:solidFill>
              </a:rPr>
              <a:t>y</a:t>
            </a:r>
            <a:r>
              <a:rPr lang="en-US" sz="4400"/>
              <a:t>ing my hair.</a:t>
            </a:r>
            <a:endParaRPr lang="en-US" sz="4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400" b="1"/>
              <a:t>fl</a:t>
            </a:r>
            <a:r>
              <a:rPr lang="en-US" sz="5400" b="1">
                <a:solidFill>
                  <a:srgbClr val="FF0000"/>
                </a:solidFill>
              </a:rPr>
              <a:t>y</a:t>
            </a:r>
            <a:r>
              <a:rPr lang="en-US" sz="5400" b="1"/>
              <a:t>:</a:t>
            </a:r>
            <a:endParaRPr lang="en-US" sz="5400" b="1"/>
          </a:p>
        </p:txBody>
      </p:sp>
      <p:sp>
        <p:nvSpPr>
          <p:cNvPr id="8" name="Text Box 7"/>
          <p:cNvSpPr txBox="1"/>
          <p:nvPr/>
        </p:nvSpPr>
        <p:spPr>
          <a:xfrm>
            <a:off x="7261860" y="2946400"/>
            <a:ext cx="4064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en-US"/>
          </a:p>
        </p:txBody>
      </p:sp>
      <p:pic>
        <p:nvPicPr>
          <p:cNvPr id="10" name="Content Placeholder 9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076325" y="1691005"/>
            <a:ext cx="2899410" cy="2360295"/>
          </a:xfrm>
          <a:prstGeom prst="rect">
            <a:avLst/>
          </a:prstGeom>
        </p:spPr>
      </p:pic>
      <p:sp>
        <p:nvSpPr>
          <p:cNvPr id="3" name="Text Box 2"/>
          <p:cNvSpPr txBox="1"/>
          <p:nvPr/>
        </p:nvSpPr>
        <p:spPr>
          <a:xfrm>
            <a:off x="4216400" y="1490980"/>
            <a:ext cx="609600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4000"/>
              <a:t>When something such as a birds, insects, or aircrafts </a:t>
            </a:r>
            <a:r>
              <a:rPr lang="en-US" sz="4000">
                <a:solidFill>
                  <a:srgbClr val="FF0000"/>
                </a:solidFill>
              </a:rPr>
              <a:t>fly</a:t>
            </a:r>
            <a:r>
              <a:rPr lang="en-US" sz="4000"/>
              <a:t>, it moves through the air.</a:t>
            </a:r>
            <a:endParaRPr lang="en-US" sz="4000"/>
          </a:p>
        </p:txBody>
      </p:sp>
      <p:sp>
        <p:nvSpPr>
          <p:cNvPr id="4" name="Text Box 3"/>
          <p:cNvSpPr txBox="1"/>
          <p:nvPr/>
        </p:nvSpPr>
        <p:spPr>
          <a:xfrm>
            <a:off x="949960" y="4547870"/>
            <a:ext cx="741553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4000"/>
              <a:t>The planes </a:t>
            </a:r>
            <a:r>
              <a:rPr lang="en-US" sz="4000">
                <a:solidFill>
                  <a:srgbClr val="FF0000"/>
                </a:solidFill>
              </a:rPr>
              <a:t>fly</a:t>
            </a:r>
            <a:r>
              <a:rPr lang="en-US" sz="4000"/>
              <a:t>  through the clouds. </a:t>
            </a:r>
            <a:endParaRPr lang="en-US" sz="4000"/>
          </a:p>
          <a:p>
            <a:r>
              <a:rPr lang="en-US" sz="4000"/>
              <a:t>The birds </a:t>
            </a:r>
            <a:r>
              <a:rPr lang="en-US" sz="4000">
                <a:solidFill>
                  <a:srgbClr val="FF0000"/>
                </a:solidFill>
              </a:rPr>
              <a:t>fly</a:t>
            </a:r>
            <a:r>
              <a:rPr lang="en-US" sz="4000"/>
              <a:t> away</a:t>
            </a:r>
            <a:endParaRPr lang="en-US" sz="4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5400" b="1"/>
              <a:t>sh</a:t>
            </a:r>
            <a:r>
              <a:rPr lang="en-US" sz="5400" b="1">
                <a:solidFill>
                  <a:srgbClr val="FF0000"/>
                </a:solidFill>
              </a:rPr>
              <a:t>y</a:t>
            </a:r>
            <a:endParaRPr lang="en-US" sz="5400" b="1">
              <a:solidFill>
                <a:srgbClr val="FF0000"/>
              </a:solidFill>
            </a:endParaRPr>
          </a:p>
        </p:txBody>
      </p:sp>
      <p:pic>
        <p:nvPicPr>
          <p:cNvPr id="6" name="Content Placeholder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466090" y="1691005"/>
            <a:ext cx="2494915" cy="3074035"/>
          </a:xfrm>
          <a:prstGeom prst="rect">
            <a:avLst/>
          </a:prstGeom>
        </p:spPr>
      </p:pic>
      <p:sp>
        <p:nvSpPr>
          <p:cNvPr id="7" name="Text Box 6"/>
          <p:cNvSpPr txBox="1"/>
          <p:nvPr/>
        </p:nvSpPr>
        <p:spPr>
          <a:xfrm>
            <a:off x="3513455" y="1691005"/>
            <a:ext cx="739394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4000"/>
              <a:t>A</a:t>
            </a:r>
            <a:r>
              <a:rPr lang="en-US" sz="4000">
                <a:solidFill>
                  <a:srgbClr val="FF0000"/>
                </a:solidFill>
              </a:rPr>
              <a:t> shy </a:t>
            </a:r>
            <a:r>
              <a:rPr lang="en-US" sz="4000"/>
              <a:t>person is nervous and uncomfortable in the company of other people.</a:t>
            </a:r>
            <a:endParaRPr lang="en-US" sz="4000"/>
          </a:p>
        </p:txBody>
      </p:sp>
      <p:sp>
        <p:nvSpPr>
          <p:cNvPr id="8" name="Text Box 7"/>
          <p:cNvSpPr txBox="1"/>
          <p:nvPr/>
        </p:nvSpPr>
        <p:spPr>
          <a:xfrm>
            <a:off x="1511935" y="4921885"/>
            <a:ext cx="8550910" cy="77914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sz="4400"/>
              <a:t>He is a </a:t>
            </a:r>
            <a:r>
              <a:rPr lang="en-US" sz="4400">
                <a:solidFill>
                  <a:srgbClr val="FF0000"/>
                </a:solidFill>
              </a:rPr>
              <a:t>shy</a:t>
            </a:r>
            <a:r>
              <a:rPr lang="en-US" sz="4400"/>
              <a:t>, quiet-spoken boy.</a:t>
            </a:r>
            <a:endParaRPr lang="en-US" sz="4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b="1"/>
              <a:t>cr</a:t>
            </a:r>
            <a:r>
              <a:rPr lang="en-US" sz="5400" b="1">
                <a:solidFill>
                  <a:srgbClr val="FF0000"/>
                </a:solidFill>
              </a:rPr>
              <a:t>y</a:t>
            </a:r>
            <a:endParaRPr lang="en-US" sz="5400" b="1">
              <a:solidFill>
                <a:srgbClr val="FF0000"/>
              </a:solidFill>
            </a:endParaRPr>
          </a:p>
        </p:txBody>
      </p:sp>
      <p:pic>
        <p:nvPicPr>
          <p:cNvPr id="11" name="Content Placeholder 10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838200" y="1259840"/>
            <a:ext cx="2103120" cy="2491740"/>
          </a:xfrm>
          <a:prstGeom prst="rect">
            <a:avLst/>
          </a:prstGeom>
        </p:spPr>
      </p:pic>
      <p:sp>
        <p:nvSpPr>
          <p:cNvPr id="6" name="Text Box 5"/>
          <p:cNvSpPr txBox="1"/>
          <p:nvPr/>
        </p:nvSpPr>
        <p:spPr>
          <a:xfrm>
            <a:off x="4281170" y="1559560"/>
            <a:ext cx="7230745" cy="2192020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p>
            <a:r>
              <a:rPr lang="en-US" sz="4000"/>
              <a:t>When you </a:t>
            </a:r>
            <a:r>
              <a:rPr lang="en-US" sz="4000">
                <a:solidFill>
                  <a:srgbClr val="FF0000"/>
                </a:solidFill>
              </a:rPr>
              <a:t>cry</a:t>
            </a:r>
            <a:r>
              <a:rPr lang="en-US" sz="4000"/>
              <a:t>, tears come from your eyes, usually because you are unhappy or hurt.</a:t>
            </a:r>
            <a:endParaRPr lang="en-US" sz="4000"/>
          </a:p>
        </p:txBody>
      </p:sp>
      <p:sp>
        <p:nvSpPr>
          <p:cNvPr id="7" name="Text Box 6"/>
          <p:cNvSpPr txBox="1"/>
          <p:nvPr/>
        </p:nvSpPr>
        <p:spPr>
          <a:xfrm>
            <a:off x="2009140" y="4759325"/>
            <a:ext cx="609600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4000"/>
              <a:t>Please don't </a:t>
            </a:r>
            <a:r>
              <a:rPr lang="en-US" sz="4000">
                <a:solidFill>
                  <a:srgbClr val="FF0000"/>
                </a:solidFill>
              </a:rPr>
              <a:t>cry.</a:t>
            </a:r>
            <a:r>
              <a:rPr lang="en-US" sz="4000"/>
              <a:t> </a:t>
            </a:r>
            <a:endParaRPr lang="en-US" sz="4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b="1"/>
              <a:t>sp</a:t>
            </a:r>
            <a:r>
              <a:rPr lang="en-US" sz="5400" b="1">
                <a:solidFill>
                  <a:srgbClr val="FF0000"/>
                </a:solidFill>
              </a:rPr>
              <a:t>y</a:t>
            </a:r>
            <a:endParaRPr lang="en-US" sz="5400" b="1">
              <a:solidFill>
                <a:srgbClr val="FF0000"/>
              </a:solidFill>
            </a:endParaRPr>
          </a:p>
        </p:txBody>
      </p:sp>
      <p:pic>
        <p:nvPicPr>
          <p:cNvPr id="8" name="Content Placeholder 7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529590" y="1583055"/>
            <a:ext cx="2689860" cy="3309620"/>
          </a:xfrm>
          <a:prstGeom prst="rect">
            <a:avLst/>
          </a:prstGeom>
        </p:spPr>
      </p:pic>
      <p:sp>
        <p:nvSpPr>
          <p:cNvPr id="10" name="Text Box 9"/>
          <p:cNvSpPr txBox="1"/>
          <p:nvPr/>
        </p:nvSpPr>
        <p:spPr>
          <a:xfrm>
            <a:off x="3685540" y="1851025"/>
            <a:ext cx="737171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4000"/>
              <a:t>A </a:t>
            </a:r>
            <a:r>
              <a:rPr lang="en-US" sz="4000">
                <a:solidFill>
                  <a:srgbClr val="FF0000"/>
                </a:solidFill>
              </a:rPr>
              <a:t>spy</a:t>
            </a:r>
            <a:r>
              <a:rPr lang="en-US" sz="4000"/>
              <a:t> is a person whose job is to find out secret information about another country or organization.</a:t>
            </a:r>
            <a:endParaRPr lang="en-US" sz="4000"/>
          </a:p>
        </p:txBody>
      </p:sp>
      <p:sp>
        <p:nvSpPr>
          <p:cNvPr id="11" name="Text Box 10"/>
          <p:cNvSpPr txBox="1"/>
          <p:nvPr/>
        </p:nvSpPr>
        <p:spPr>
          <a:xfrm>
            <a:off x="927735" y="5203190"/>
            <a:ext cx="871347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4000"/>
              <a:t>The </a:t>
            </a:r>
            <a:r>
              <a:rPr lang="en-US" sz="4000">
                <a:solidFill>
                  <a:srgbClr val="FF0000"/>
                </a:solidFill>
              </a:rPr>
              <a:t>spy</a:t>
            </a:r>
            <a:r>
              <a:rPr lang="en-US" sz="4000"/>
              <a:t>  passed secrets to the enemy.</a:t>
            </a:r>
            <a:endParaRPr lang="en-US" sz="4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b="1"/>
              <a:t>sk</a:t>
            </a:r>
            <a:r>
              <a:rPr lang="en-US" sz="5400" b="1">
                <a:solidFill>
                  <a:srgbClr val="FF0000"/>
                </a:solidFill>
              </a:rPr>
              <a:t>y</a:t>
            </a:r>
            <a:endParaRPr lang="en-US" sz="5400" b="1">
              <a:solidFill>
                <a:srgbClr val="FF0000"/>
              </a:solidFill>
            </a:endParaRPr>
          </a:p>
        </p:txBody>
      </p:sp>
      <p:pic>
        <p:nvPicPr>
          <p:cNvPr id="13" name="Content Placeholder 12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1399540" y="1691005"/>
            <a:ext cx="2468880" cy="2339340"/>
          </a:xfrm>
          <a:prstGeom prst="rect">
            <a:avLst/>
          </a:prstGeom>
        </p:spPr>
      </p:pic>
      <p:sp>
        <p:nvSpPr>
          <p:cNvPr id="7" name="Text Box 6"/>
          <p:cNvSpPr txBox="1"/>
          <p:nvPr/>
        </p:nvSpPr>
        <p:spPr>
          <a:xfrm>
            <a:off x="4248785" y="1477010"/>
            <a:ext cx="7285355" cy="25533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4000"/>
              <a:t>The </a:t>
            </a:r>
            <a:r>
              <a:rPr lang="en-US" sz="4000">
                <a:solidFill>
                  <a:srgbClr val="FF0000"/>
                </a:solidFill>
              </a:rPr>
              <a:t>sky</a:t>
            </a:r>
            <a:r>
              <a:rPr lang="en-US" sz="4000"/>
              <a:t> is the space around the Earth which you can see when you stand outside and look upwards.</a:t>
            </a:r>
            <a:endParaRPr lang="en-US" sz="4000"/>
          </a:p>
        </p:txBody>
      </p:sp>
      <p:sp>
        <p:nvSpPr>
          <p:cNvPr id="8" name="Text Box 7"/>
          <p:cNvSpPr txBox="1"/>
          <p:nvPr/>
        </p:nvSpPr>
        <p:spPr>
          <a:xfrm>
            <a:off x="1684655" y="5166995"/>
            <a:ext cx="809625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4000"/>
              <a:t>The sun is already high in the</a:t>
            </a:r>
            <a:r>
              <a:rPr lang="en-US" sz="4000">
                <a:solidFill>
                  <a:srgbClr val="FF0000"/>
                </a:solidFill>
              </a:rPr>
              <a:t> sky</a:t>
            </a:r>
            <a:r>
              <a:rPr lang="en-US" sz="4000"/>
              <a:t>.</a:t>
            </a:r>
            <a:r>
              <a:rPr lang="en-US"/>
              <a:t> 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b="1"/>
              <a:t>fr</a:t>
            </a:r>
            <a:r>
              <a:rPr lang="en-US" b="1">
                <a:solidFill>
                  <a:srgbClr val="FF0000"/>
                </a:solidFill>
              </a:rPr>
              <a:t>y</a:t>
            </a:r>
            <a:endParaRPr lang="en-US" b="1">
              <a:solidFill>
                <a:srgbClr val="FF0000"/>
              </a:solidFill>
            </a:endParaRPr>
          </a:p>
        </p:txBody>
      </p:sp>
      <p:pic>
        <p:nvPicPr>
          <p:cNvPr id="11" name="Content Placeholder 10"/>
          <p:cNvPicPr>
            <a:picLocks noChangeAspect="1"/>
          </p:cNvPicPr>
          <p:nvPr>
            <p:ph sz="half" idx="2"/>
          </p:nvPr>
        </p:nvPicPr>
        <p:blipFill>
          <a:blip r:embed="rId1"/>
          <a:srcRect t="19229" b="6338"/>
          <a:stretch>
            <a:fillRect/>
          </a:stretch>
        </p:blipFill>
        <p:spPr>
          <a:xfrm>
            <a:off x="838200" y="1482090"/>
            <a:ext cx="2014220" cy="2188210"/>
          </a:xfrm>
          <a:prstGeom prst="rect">
            <a:avLst/>
          </a:prstGeom>
        </p:spPr>
      </p:pic>
      <p:sp>
        <p:nvSpPr>
          <p:cNvPr id="7" name="Text Box 6"/>
          <p:cNvSpPr txBox="1"/>
          <p:nvPr/>
        </p:nvSpPr>
        <p:spPr>
          <a:xfrm>
            <a:off x="3221355" y="2106930"/>
            <a:ext cx="7772400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4000"/>
              <a:t>When you </a:t>
            </a:r>
            <a:r>
              <a:rPr lang="en-US" sz="4000">
                <a:solidFill>
                  <a:srgbClr val="FF0000"/>
                </a:solidFill>
              </a:rPr>
              <a:t>fry</a:t>
            </a:r>
            <a:r>
              <a:rPr lang="en-US" sz="4000"/>
              <a:t> food, you cook it in a pan that contains hot fat or oil.</a:t>
            </a:r>
            <a:endParaRPr lang="en-US" sz="4000"/>
          </a:p>
        </p:txBody>
      </p:sp>
      <p:sp>
        <p:nvSpPr>
          <p:cNvPr id="8" name="Text Box 7"/>
          <p:cNvSpPr txBox="1"/>
          <p:nvPr/>
        </p:nvSpPr>
        <p:spPr>
          <a:xfrm>
            <a:off x="1241425" y="4770120"/>
            <a:ext cx="834580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4000">
                <a:solidFill>
                  <a:srgbClr val="FF0000"/>
                </a:solidFill>
              </a:rPr>
              <a:t>Fry</a:t>
            </a:r>
            <a:r>
              <a:rPr lang="en-US" sz="4000"/>
              <a:t> the doughnuts until golden brown.</a:t>
            </a:r>
            <a:endParaRPr lang="en-US" sz="4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b="1"/>
              <a:t>tr</a:t>
            </a:r>
            <a:r>
              <a:rPr lang="en-US" sz="5400" b="1">
                <a:solidFill>
                  <a:srgbClr val="FF0000"/>
                </a:solidFill>
              </a:rPr>
              <a:t>y</a:t>
            </a:r>
            <a:endParaRPr lang="en-US" sz="5400" b="1">
              <a:solidFill>
                <a:srgbClr val="FF0000"/>
              </a:solidFill>
            </a:endParaRPr>
          </a:p>
        </p:txBody>
      </p:sp>
      <p:pic>
        <p:nvPicPr>
          <p:cNvPr id="100" name="Content Placeholder 99"/>
          <p:cNvPicPr>
            <a:picLocks noChangeAspect="1"/>
          </p:cNvPicPr>
          <p:nvPr>
            <p:ph idx="1"/>
          </p:nvPr>
        </p:nvPicPr>
        <p:blipFill>
          <a:blip r:embed="rId1"/>
          <a:srcRect t="6550"/>
          <a:stretch>
            <a:fillRect/>
          </a:stretch>
        </p:blipFill>
        <p:spPr>
          <a:xfrm>
            <a:off x="1033145" y="1377950"/>
            <a:ext cx="2734945" cy="338645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Text Box 6"/>
          <p:cNvSpPr txBox="1"/>
          <p:nvPr/>
        </p:nvSpPr>
        <p:spPr>
          <a:xfrm>
            <a:off x="4584700" y="1691005"/>
            <a:ext cx="6863715" cy="25533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4000"/>
              <a:t>If you </a:t>
            </a:r>
            <a:r>
              <a:rPr lang="en-US" sz="4000">
                <a:solidFill>
                  <a:srgbClr val="FF0000"/>
                </a:solidFill>
              </a:rPr>
              <a:t>try</a:t>
            </a:r>
            <a:r>
              <a:rPr lang="en-US" sz="4000"/>
              <a:t> to do something, you want to do it, and you take action which you hope will help you to do it.</a:t>
            </a:r>
            <a:endParaRPr lang="en-US" sz="4000"/>
          </a:p>
        </p:txBody>
      </p:sp>
      <p:sp>
        <p:nvSpPr>
          <p:cNvPr id="8" name="Text Box 7"/>
          <p:cNvSpPr txBox="1"/>
          <p:nvPr/>
        </p:nvSpPr>
        <p:spPr>
          <a:xfrm>
            <a:off x="1033145" y="5205730"/>
            <a:ext cx="930910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4000">
                <a:solidFill>
                  <a:srgbClr val="FF0000"/>
                </a:solidFill>
              </a:rPr>
              <a:t>Try</a:t>
            </a:r>
            <a:r>
              <a:rPr lang="en-US" sz="4000"/>
              <a:t> this salad you might like it.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1237</Words>
  <Application>WPS Presentation</Application>
  <PresentationFormat>Widescreen</PresentationFormat>
  <Paragraphs>64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Arial</vt:lpstr>
      <vt:lpstr>SimSun</vt:lpstr>
      <vt:lpstr>Wingdings</vt:lpstr>
      <vt:lpstr>Microsoft YaHei</vt:lpstr>
      <vt:lpstr>Arial Unicode MS</vt:lpstr>
      <vt:lpstr>Calibri Light</vt:lpstr>
      <vt:lpstr>Calibri</vt:lpstr>
      <vt:lpstr>Office Theme</vt:lpstr>
      <vt:lpstr>PowerPoint 演示文稿</vt:lpstr>
      <vt:lpstr> Spelling Words i-e diagraph split</vt:lpstr>
      <vt:lpstr>Shine:</vt:lpstr>
      <vt:lpstr>Bride</vt:lpstr>
      <vt:lpstr>Bike</vt:lpstr>
      <vt:lpstr>Stripes</vt:lpstr>
      <vt:lpstr>Drive</vt:lpstr>
      <vt:lpstr>Slide</vt:lpstr>
      <vt:lpstr>Pine</vt:lpstr>
      <vt:lpstr>File</vt:lpstr>
      <vt:lpstr>Fire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/>
  <cp:lastModifiedBy>lenovo</cp:lastModifiedBy>
  <cp:revision>2</cp:revision>
  <dcterms:created xsi:type="dcterms:W3CDTF">2023-11-12T01:17:00Z</dcterms:created>
  <dcterms:modified xsi:type="dcterms:W3CDTF">2023-11-18T07:05:42Z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E375F41A75814A588C4CEA1BE99C9248_13</vt:lpwstr>
  </property>
  <property fmtid="{D5CDD505-2E9C-101B-9397-08002B2CF9AE}" pid="3" name="KSOProductBuildVer">
    <vt:lpwstr>1033-12.2.0.13266</vt:lpwstr>
  </property>
</Properties>
</file>