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337" r:id="rId3"/>
    <p:sldId id="338" r:id="rId4"/>
    <p:sldId id="348" r:id="rId5"/>
    <p:sldId id="349" r:id="rId6"/>
    <p:sldId id="305" r:id="rId7"/>
    <p:sldId id="353" r:id="rId8"/>
    <p:sldId id="354" r:id="rId9"/>
    <p:sldId id="355" r:id="rId10"/>
    <p:sldId id="309" r:id="rId11"/>
    <p:sldId id="356" r:id="rId12"/>
    <p:sldId id="357" r:id="rId13"/>
    <p:sldId id="350" r:id="rId14"/>
    <p:sldId id="358" r:id="rId15"/>
    <p:sldId id="359" r:id="rId16"/>
    <p:sldId id="360" r:id="rId17"/>
    <p:sldId id="361" r:id="rId18"/>
    <p:sldId id="362" r:id="rId19"/>
    <p:sldId id="363" r:id="rId20"/>
    <p:sldId id="340" r:id="rId21"/>
    <p:sldId id="319" r:id="rId22"/>
    <p:sldId id="342" r:id="rId23"/>
    <p:sldId id="343" r:id="rId24"/>
    <p:sldId id="344" r:id="rId25"/>
    <p:sldId id="346" r:id="rId26"/>
    <p:sldId id="347" r:id="rId27"/>
    <p:sldId id="320" r:id="rId28"/>
  </p:sldIdLst>
  <p:sldSz cx="12192000" cy="6858000"/>
  <p:notesSz cx="9872663" cy="67421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ADB519D-6356-412C-A511-213A3A3FDFEF}">
          <p14:sldIdLst>
            <p14:sldId id="296"/>
            <p14:sldId id="337"/>
            <p14:sldId id="338"/>
            <p14:sldId id="348"/>
            <p14:sldId id="349"/>
            <p14:sldId id="305"/>
            <p14:sldId id="353"/>
            <p14:sldId id="354"/>
            <p14:sldId id="355"/>
            <p14:sldId id="309"/>
            <p14:sldId id="356"/>
            <p14:sldId id="357"/>
            <p14:sldId id="350"/>
            <p14:sldId id="358"/>
            <p14:sldId id="359"/>
            <p14:sldId id="360"/>
            <p14:sldId id="361"/>
            <p14:sldId id="362"/>
            <p14:sldId id="363"/>
            <p14:sldId id="340"/>
            <p14:sldId id="319"/>
            <p14:sldId id="342"/>
            <p14:sldId id="343"/>
            <p14:sldId id="344"/>
            <p14:sldId id="346"/>
            <p14:sldId id="347"/>
            <p14:sldId id="320"/>
          </p14:sldIdLst>
        </p14:section>
        <p14:section name="Untitled Section" id="{7BB9E170-1999-4391-9044-788DF9F65959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737" autoAdjust="0"/>
    <p:restoredTop sz="94660"/>
  </p:normalViewPr>
  <p:slideViewPr>
    <p:cSldViewPr snapToGrid="0">
      <p:cViewPr varScale="1">
        <p:scale>
          <a:sx n="67" d="100"/>
          <a:sy n="67" d="100"/>
        </p:scale>
        <p:origin x="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148BF-4E47-4222-8DB3-3F3082A12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05C3BD-F4F0-44E3-854A-68D75445F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6CA57-B618-4922-9C18-4BA5DF043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315D9-9A68-4757-A1A1-9B863871116C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7AC24-D27F-4DBE-93C1-A608D75DB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5275D-79BE-43D1-A42F-D9A215761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AA18-946A-40F1-B1A3-CA9045AA78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654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197B1-90AA-4CB6-B3D4-13E1DC013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086EE5-3EF1-433D-A86D-0948E92FD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36AB4-FAF4-434E-854B-1CBD06B3C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315D9-9A68-4757-A1A1-9B863871116C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F2C98-ECA4-47FC-926B-6DEB110AA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1ED0A-5F68-412F-AF5B-3C5005240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AA18-946A-40F1-B1A3-CA9045AA78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77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DC8C09-BB00-4272-84E2-FCA607F695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3CBDBE-FCC7-4A66-ADB2-F94544750E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709A2-E7C3-4EB3-85B8-E42303CBA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315D9-9A68-4757-A1A1-9B863871116C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9B9F0-299C-4170-BC7C-D76AC2BAF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BFFC1-1C88-49AE-B7E5-DCAB12CDB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AA18-946A-40F1-B1A3-CA9045AA78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336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9"/>
            <a:ext cx="7933899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6813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1721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4109" y="1989209"/>
            <a:ext cx="7605216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4887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403FD-07D7-4471-9B6B-E2EAF8482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6930C-2EDA-4895-B1C8-713BF4C34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C807A-FFBA-4240-BABC-D5C03163D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315D9-9A68-4757-A1A1-9B863871116C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CC347-47E0-45BF-8084-538A6281C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03DEE-2CA7-4259-BFEE-FC70DCC64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AA18-946A-40F1-B1A3-CA9045AA78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360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5AFDC-2952-4CAD-B723-AFDA1583F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8C29AF-C0BF-46CC-984C-067CF2B09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46155-1A51-48E8-BD4E-59A4617D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315D9-9A68-4757-A1A1-9B863871116C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C3EA7-C387-4801-BE62-0C09BD764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FE905-F297-457E-9A9E-3ABE3D80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AA18-946A-40F1-B1A3-CA9045AA78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105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AAE4A-660F-4B5E-9FC4-DF1E4A8E6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1E0F7-B748-456B-BBEC-95A575DA9A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4CF833-D385-4C7F-ADD7-069AB1FC8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DF26BC-5B22-4ACA-88FE-6CDA8B523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315D9-9A68-4757-A1A1-9B863871116C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8F7BDB-75F9-477A-ACEF-7D6C91C1D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435595-4EAE-47F7-A53B-9CB378FC0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AA18-946A-40F1-B1A3-CA9045AA78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048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7615A-1466-4DFF-8507-88F0A6733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213A3-90A7-42A5-823F-0B02260CE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233BC9-ADE2-4D3C-B3A2-5988E8A0F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2A198E-B5BC-40BC-917D-719676D9D7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88D5EF-2932-49DD-89F5-A8F1C6C075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65F4EE-FBC5-401E-AB68-BA16433F1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315D9-9A68-4757-A1A1-9B863871116C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F51173-7842-4690-877D-BD8A6D3E0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EE1C5F-A88E-4FE9-A90F-8E1D78736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AA18-946A-40F1-B1A3-CA9045AA78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912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D2030-AA27-4CCD-AAE0-822DC81B8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929FD5-CC1C-4815-BB24-3160E1F32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315D9-9A68-4757-A1A1-9B863871116C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BC95F3-AC94-4166-95ED-12305DF9A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8C01FD-0EC0-4337-8F41-6F4DF887B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AA18-946A-40F1-B1A3-CA9045AA78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59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FC980F-9174-4F7E-A99B-8A02D5FEA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315D9-9A68-4757-A1A1-9B863871116C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4FE4B5-2E49-4B59-88A9-706AAFCC9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8F8CCF-11F3-4B25-B3EF-A2AF186FF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AA18-946A-40F1-B1A3-CA9045AA78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870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12D8D-43AC-4156-ACC0-1023D7148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607FC-501B-4C1C-83E6-F10ECF40F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FDC5AE-9411-49C0-844F-15EC9E1D2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B0687A-FC92-44CF-8A61-A7AD73BA3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315D9-9A68-4757-A1A1-9B863871116C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017D81-798A-45B6-8CCE-156A301F3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541342-A2F9-47CF-8B2C-05AB6528B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AA18-946A-40F1-B1A3-CA9045AA78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855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F7084-15FB-4BAF-947A-3912A1FEB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37CA38-761F-42D7-B157-448E94A38B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85CE43-E415-4E6B-8FD3-0AD4FC33F9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A1EE35-A8C3-473A-9BCF-0DF3F6CAB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315D9-9A68-4757-A1A1-9B863871116C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C8C492-1240-4B4C-B7CA-DB444EEDD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2EB58A-D58D-4B5E-B623-7BF04446F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AA18-946A-40F1-B1A3-CA9045AA78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708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2C0CF8-BCDD-43B6-94AF-D017CC26B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691FE1-7687-4018-8284-EB16D7ED1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0A468-A94A-47F9-9279-2FC3FAD539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315D9-9A68-4757-A1A1-9B863871116C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C0D2E-593B-415C-976D-D5B031F15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90EB1-2304-4460-B2B9-B7EE7A8CDB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6AA18-946A-40F1-B1A3-CA9045AA78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462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6" Type="http://schemas.microsoft.com/office/2007/relationships/hdphoto" Target="../media/hdphoto3.wdp"/><Relationship Id="rId5" Type="http://schemas.openxmlformats.org/officeDocument/2006/relationships/image" Target="../media/image25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6" Type="http://schemas.microsoft.com/office/2007/relationships/hdphoto" Target="../media/hdphoto3.wdp"/><Relationship Id="rId5" Type="http://schemas.openxmlformats.org/officeDocument/2006/relationships/image" Target="../media/image25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Relationship Id="rId5" Type="http://schemas.openxmlformats.org/officeDocument/2006/relationships/image" Target="../media/image10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Relationship Id="rId6" Type="http://schemas.openxmlformats.org/officeDocument/2006/relationships/image" Target="../media/image32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8EB584-3174-4D11-8F4E-335E1BB5EB48}"/>
              </a:ext>
            </a:extLst>
          </p:cNvPr>
          <p:cNvSpPr txBox="1"/>
          <p:nvPr/>
        </p:nvSpPr>
        <p:spPr>
          <a:xfrm>
            <a:off x="1153551" y="2278966"/>
            <a:ext cx="73011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/>
              <a:t>Counting in 2s</a:t>
            </a:r>
          </a:p>
        </p:txBody>
      </p:sp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8783" y="781879"/>
            <a:ext cx="11476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Can you count in 2s using the number line to help you?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259" y="4735050"/>
            <a:ext cx="1062996" cy="9896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066" y="2202655"/>
            <a:ext cx="1062996" cy="9896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651" y="2281251"/>
            <a:ext cx="1053714" cy="9810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431" y="4725830"/>
            <a:ext cx="1062996" cy="9896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175" y="4781545"/>
            <a:ext cx="1062996" cy="9896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291" y="2248969"/>
            <a:ext cx="1062996" cy="9896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280" y="3532723"/>
            <a:ext cx="7774468" cy="12396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85" y="2248969"/>
            <a:ext cx="1062996" cy="9896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056" y="2202655"/>
            <a:ext cx="1062996" cy="989686"/>
          </a:xfrm>
          <a:prstGeom prst="rect">
            <a:avLst/>
          </a:prstGeom>
        </p:spPr>
      </p:pic>
      <p:sp>
        <p:nvSpPr>
          <p:cNvPr id="17" name="Curved Down Arrow 16"/>
          <p:cNvSpPr/>
          <p:nvPr/>
        </p:nvSpPr>
        <p:spPr>
          <a:xfrm>
            <a:off x="3738723" y="3270937"/>
            <a:ext cx="1343604" cy="40526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Curved Down Arrow 17"/>
          <p:cNvSpPr/>
          <p:nvPr/>
        </p:nvSpPr>
        <p:spPr>
          <a:xfrm>
            <a:off x="2514717" y="3270937"/>
            <a:ext cx="1343604" cy="40526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Curved Down Arrow 18"/>
          <p:cNvSpPr/>
          <p:nvPr/>
        </p:nvSpPr>
        <p:spPr>
          <a:xfrm>
            <a:off x="4962729" y="3270937"/>
            <a:ext cx="1343604" cy="40526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Curved Down Arrow 19"/>
          <p:cNvSpPr/>
          <p:nvPr/>
        </p:nvSpPr>
        <p:spPr>
          <a:xfrm>
            <a:off x="6186735" y="3270937"/>
            <a:ext cx="1343604" cy="40526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Curved Down Arrow 20"/>
          <p:cNvSpPr/>
          <p:nvPr/>
        </p:nvSpPr>
        <p:spPr>
          <a:xfrm>
            <a:off x="7410742" y="3270937"/>
            <a:ext cx="1343604" cy="40526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438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8783" y="781879"/>
            <a:ext cx="11476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What did you notice?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259" y="4735050"/>
            <a:ext cx="1062996" cy="9896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066" y="2202655"/>
            <a:ext cx="1062996" cy="9896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651" y="2281251"/>
            <a:ext cx="1053714" cy="9810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431" y="4725830"/>
            <a:ext cx="1062996" cy="9896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175" y="4781545"/>
            <a:ext cx="1062996" cy="9896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291" y="2248969"/>
            <a:ext cx="1062996" cy="9896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280" y="3532723"/>
            <a:ext cx="7774468" cy="12396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85" y="2248969"/>
            <a:ext cx="1062996" cy="9896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056" y="2202655"/>
            <a:ext cx="1062996" cy="989686"/>
          </a:xfrm>
          <a:prstGeom prst="rect">
            <a:avLst/>
          </a:prstGeom>
        </p:spPr>
      </p:pic>
      <p:sp>
        <p:nvSpPr>
          <p:cNvPr id="17" name="Curved Down Arrow 16"/>
          <p:cNvSpPr/>
          <p:nvPr/>
        </p:nvSpPr>
        <p:spPr>
          <a:xfrm>
            <a:off x="3738723" y="3270937"/>
            <a:ext cx="1343604" cy="40526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Curved Down Arrow 17"/>
          <p:cNvSpPr/>
          <p:nvPr/>
        </p:nvSpPr>
        <p:spPr>
          <a:xfrm>
            <a:off x="2514717" y="3270937"/>
            <a:ext cx="1343604" cy="40526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Curved Down Arrow 18"/>
          <p:cNvSpPr/>
          <p:nvPr/>
        </p:nvSpPr>
        <p:spPr>
          <a:xfrm>
            <a:off x="4962729" y="3270937"/>
            <a:ext cx="1343604" cy="40526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Curved Down Arrow 19"/>
          <p:cNvSpPr/>
          <p:nvPr/>
        </p:nvSpPr>
        <p:spPr>
          <a:xfrm>
            <a:off x="6186735" y="3270937"/>
            <a:ext cx="1343604" cy="40526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Curved Down Arrow 20"/>
          <p:cNvSpPr/>
          <p:nvPr/>
        </p:nvSpPr>
        <p:spPr>
          <a:xfrm>
            <a:off x="7410742" y="3270937"/>
            <a:ext cx="1343604" cy="40526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4362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8783" y="781879"/>
            <a:ext cx="11476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When we count in 2s we miss out a number each time.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259" y="4735050"/>
            <a:ext cx="1062996" cy="9896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066" y="2202655"/>
            <a:ext cx="1062996" cy="9896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651" y="2281251"/>
            <a:ext cx="1053714" cy="9810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431" y="4725830"/>
            <a:ext cx="1062996" cy="9896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175" y="4781545"/>
            <a:ext cx="1062996" cy="9896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291" y="2248969"/>
            <a:ext cx="1062996" cy="9896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280" y="3532723"/>
            <a:ext cx="7774468" cy="12396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85" y="2248969"/>
            <a:ext cx="1062996" cy="9896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056" y="2202655"/>
            <a:ext cx="1062996" cy="989686"/>
          </a:xfrm>
          <a:prstGeom prst="rect">
            <a:avLst/>
          </a:prstGeom>
        </p:spPr>
      </p:pic>
      <p:sp>
        <p:nvSpPr>
          <p:cNvPr id="17" name="Curved Down Arrow 16"/>
          <p:cNvSpPr/>
          <p:nvPr/>
        </p:nvSpPr>
        <p:spPr>
          <a:xfrm>
            <a:off x="3738723" y="3270937"/>
            <a:ext cx="1343604" cy="40526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Curved Down Arrow 17"/>
          <p:cNvSpPr/>
          <p:nvPr/>
        </p:nvSpPr>
        <p:spPr>
          <a:xfrm>
            <a:off x="2514717" y="3270937"/>
            <a:ext cx="1343604" cy="40526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Curved Down Arrow 18"/>
          <p:cNvSpPr/>
          <p:nvPr/>
        </p:nvSpPr>
        <p:spPr>
          <a:xfrm>
            <a:off x="4962729" y="3270937"/>
            <a:ext cx="1343604" cy="40526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Curved Down Arrow 19"/>
          <p:cNvSpPr/>
          <p:nvPr/>
        </p:nvSpPr>
        <p:spPr>
          <a:xfrm>
            <a:off x="6186735" y="3270937"/>
            <a:ext cx="1343604" cy="40526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Curved Down Arrow 20"/>
          <p:cNvSpPr/>
          <p:nvPr/>
        </p:nvSpPr>
        <p:spPr>
          <a:xfrm>
            <a:off x="7410742" y="3270937"/>
            <a:ext cx="1343604" cy="40526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4277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280" y="3321216"/>
            <a:ext cx="7774468" cy="12396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4124" y="364124"/>
            <a:ext cx="103683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So we can begin to count in twos by counting in ones, but we whisper the number we don’t need to say so we understand that it is still there. </a:t>
            </a:r>
          </a:p>
          <a:p>
            <a:pPr algn="ctr"/>
            <a:endParaRPr lang="en-GB" sz="3200" dirty="0">
              <a:latin typeface="Comic Sans MS" panose="030F0702030302020204" pitchFamily="66" charset="0"/>
            </a:endParaRP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Try “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Whisper</a:t>
            </a:r>
            <a:r>
              <a:rPr lang="en-GB" sz="3200" dirty="0">
                <a:latin typeface="Comic Sans MS" panose="030F0702030302020204" pitchFamily="66" charset="0"/>
              </a:rPr>
              <a:t>… </a:t>
            </a:r>
            <a:r>
              <a:rPr lang="en-GB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Shout</a:t>
            </a:r>
            <a:r>
              <a:rPr lang="en-GB" sz="3200" dirty="0">
                <a:latin typeface="Comic Sans MS" panose="030F0702030302020204" pitchFamily="66" charset="0"/>
              </a:rPr>
              <a:t>”</a:t>
            </a:r>
          </a:p>
        </p:txBody>
      </p:sp>
      <p:sp>
        <p:nvSpPr>
          <p:cNvPr id="2" name="Oval 1"/>
          <p:cNvSpPr/>
          <p:nvPr/>
        </p:nvSpPr>
        <p:spPr>
          <a:xfrm>
            <a:off x="2902422" y="3922112"/>
            <a:ext cx="468000" cy="468000"/>
          </a:xfrm>
          <a:prstGeom prst="ellipse">
            <a:avLst/>
          </a:prstGeom>
          <a:solidFill>
            <a:srgbClr val="FF0000">
              <a:alpha val="32157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292389" y="3413242"/>
            <a:ext cx="532261" cy="1009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517891" y="3922112"/>
            <a:ext cx="468000" cy="468000"/>
          </a:xfrm>
          <a:prstGeom prst="ellipse">
            <a:avLst/>
          </a:prstGeom>
          <a:solidFill>
            <a:srgbClr val="0070C0">
              <a:alpha val="3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133360" y="3922112"/>
            <a:ext cx="468000" cy="468000"/>
          </a:xfrm>
          <a:prstGeom prst="ellipse">
            <a:avLst/>
          </a:prstGeom>
          <a:solidFill>
            <a:srgbClr val="FF0000">
              <a:alpha val="32157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4748829" y="3922112"/>
            <a:ext cx="468000" cy="468000"/>
          </a:xfrm>
          <a:prstGeom prst="ellipse">
            <a:avLst/>
          </a:prstGeom>
          <a:solidFill>
            <a:srgbClr val="0070C0">
              <a:alpha val="3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5364298" y="3922112"/>
            <a:ext cx="468000" cy="468000"/>
          </a:xfrm>
          <a:prstGeom prst="ellipse">
            <a:avLst/>
          </a:prstGeom>
          <a:solidFill>
            <a:srgbClr val="FF0000">
              <a:alpha val="32157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5979767" y="3922112"/>
            <a:ext cx="468000" cy="468000"/>
          </a:xfrm>
          <a:prstGeom prst="ellipse">
            <a:avLst/>
          </a:prstGeom>
          <a:solidFill>
            <a:srgbClr val="0070C0">
              <a:alpha val="3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6595236" y="3922112"/>
            <a:ext cx="468000" cy="468000"/>
          </a:xfrm>
          <a:prstGeom prst="ellipse">
            <a:avLst/>
          </a:prstGeom>
          <a:solidFill>
            <a:srgbClr val="FF0000">
              <a:alpha val="32157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7210705" y="3922112"/>
            <a:ext cx="468000" cy="468000"/>
          </a:xfrm>
          <a:prstGeom prst="ellipse">
            <a:avLst/>
          </a:prstGeom>
          <a:solidFill>
            <a:srgbClr val="0070C0">
              <a:alpha val="3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7826174" y="3922112"/>
            <a:ext cx="468000" cy="468000"/>
          </a:xfrm>
          <a:prstGeom prst="ellipse">
            <a:avLst/>
          </a:prstGeom>
          <a:solidFill>
            <a:srgbClr val="FF0000">
              <a:alpha val="32157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8441644" y="3922112"/>
            <a:ext cx="468000" cy="468000"/>
          </a:xfrm>
          <a:prstGeom prst="ellipse">
            <a:avLst/>
          </a:prstGeom>
          <a:solidFill>
            <a:srgbClr val="0070C0">
              <a:alpha val="3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798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280" y="3321216"/>
            <a:ext cx="7774468" cy="12396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4124" y="364124"/>
            <a:ext cx="103683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So we can begin to count in twos by counting in ones, but we whisper the number we don’t need to say so we understand that it is still there. </a:t>
            </a:r>
          </a:p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902422" y="3922112"/>
            <a:ext cx="468000" cy="468000"/>
          </a:xfrm>
          <a:prstGeom prst="ellipse">
            <a:avLst/>
          </a:prstGeom>
          <a:solidFill>
            <a:srgbClr val="FF0000">
              <a:alpha val="32157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292389" y="3413242"/>
            <a:ext cx="532261" cy="1009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517891" y="3922112"/>
            <a:ext cx="468000" cy="468000"/>
          </a:xfrm>
          <a:prstGeom prst="ellipse">
            <a:avLst/>
          </a:prstGeom>
          <a:solidFill>
            <a:srgbClr val="0070C0">
              <a:alpha val="3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133360" y="3922112"/>
            <a:ext cx="468000" cy="468000"/>
          </a:xfrm>
          <a:prstGeom prst="ellipse">
            <a:avLst/>
          </a:prstGeom>
          <a:solidFill>
            <a:srgbClr val="FF0000">
              <a:alpha val="32157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4748829" y="3922112"/>
            <a:ext cx="468000" cy="468000"/>
          </a:xfrm>
          <a:prstGeom prst="ellipse">
            <a:avLst/>
          </a:prstGeom>
          <a:solidFill>
            <a:srgbClr val="0070C0">
              <a:alpha val="3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5364298" y="3922112"/>
            <a:ext cx="468000" cy="468000"/>
          </a:xfrm>
          <a:prstGeom prst="ellipse">
            <a:avLst/>
          </a:prstGeom>
          <a:solidFill>
            <a:srgbClr val="FF0000">
              <a:alpha val="32157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5979767" y="3922112"/>
            <a:ext cx="468000" cy="468000"/>
          </a:xfrm>
          <a:prstGeom prst="ellipse">
            <a:avLst/>
          </a:prstGeom>
          <a:solidFill>
            <a:srgbClr val="0070C0">
              <a:alpha val="3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6595236" y="3922112"/>
            <a:ext cx="468000" cy="468000"/>
          </a:xfrm>
          <a:prstGeom prst="ellipse">
            <a:avLst/>
          </a:prstGeom>
          <a:solidFill>
            <a:srgbClr val="FF0000">
              <a:alpha val="32157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7210705" y="3922112"/>
            <a:ext cx="468000" cy="468000"/>
          </a:xfrm>
          <a:prstGeom prst="ellipse">
            <a:avLst/>
          </a:prstGeom>
          <a:solidFill>
            <a:srgbClr val="0070C0">
              <a:alpha val="3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7826174" y="3922112"/>
            <a:ext cx="468000" cy="468000"/>
          </a:xfrm>
          <a:prstGeom prst="ellipse">
            <a:avLst/>
          </a:prstGeom>
          <a:solidFill>
            <a:srgbClr val="FF0000">
              <a:alpha val="32157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8441644" y="3922112"/>
            <a:ext cx="468000" cy="468000"/>
          </a:xfrm>
          <a:prstGeom prst="ellipse">
            <a:avLst/>
          </a:prstGeom>
          <a:solidFill>
            <a:srgbClr val="0070C0">
              <a:alpha val="3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276447-E260-4F55-9231-79A4DE3AF75D}"/>
              </a:ext>
            </a:extLst>
          </p:cNvPr>
          <p:cNvSpPr txBox="1"/>
          <p:nvPr/>
        </p:nvSpPr>
        <p:spPr>
          <a:xfrm>
            <a:off x="397565" y="5161715"/>
            <a:ext cx="1133060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Now try “</a:t>
            </a: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number in your head</a:t>
            </a:r>
            <a:r>
              <a:rPr lang="en-GB" sz="2800" dirty="0">
                <a:latin typeface="Comic Sans MS" panose="030F0702030302020204" pitchFamily="66" charset="0"/>
              </a:rPr>
              <a:t>… </a:t>
            </a:r>
            <a:r>
              <a:rPr lang="en-GB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Say me out loud</a:t>
            </a:r>
            <a:r>
              <a:rPr lang="en-GB" sz="2800" dirty="0">
                <a:latin typeface="Comic Sans MS" panose="030F0702030302020204" pitchFamily="66" charset="0"/>
              </a:rPr>
              <a:t>”</a:t>
            </a:r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604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4EDB41-8A07-4AD6-B67C-B4F825CBA9EC}"/>
              </a:ext>
            </a:extLst>
          </p:cNvPr>
          <p:cNvSpPr txBox="1"/>
          <p:nvPr/>
        </p:nvSpPr>
        <p:spPr>
          <a:xfrm>
            <a:off x="1010472" y="1000228"/>
            <a:ext cx="103683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Can you count to 10 now in 2s?</a:t>
            </a:r>
          </a:p>
          <a:p>
            <a:pPr algn="ctr"/>
            <a:endParaRPr lang="en-GB" sz="3200" dirty="0">
              <a:latin typeface="Comic Sans MS" panose="030F0702030302020204" pitchFamily="66" charset="0"/>
            </a:endParaRPr>
          </a:p>
          <a:p>
            <a:pPr algn="ctr"/>
            <a:endParaRPr lang="en-GB" sz="3200" dirty="0">
              <a:latin typeface="Comic Sans MS" panose="030F0702030302020204" pitchFamily="66" charset="0"/>
            </a:endParaRPr>
          </a:p>
          <a:p>
            <a:pPr algn="ctr"/>
            <a:endParaRPr lang="en-GB" sz="3200" dirty="0">
              <a:latin typeface="Comic Sans MS" panose="030F0702030302020204" pitchFamily="66" charset="0"/>
            </a:endParaRPr>
          </a:p>
          <a:p>
            <a:pPr algn="ctr"/>
            <a:endParaRPr lang="en-GB" sz="3200" dirty="0">
              <a:latin typeface="Comic Sans MS" panose="030F0702030302020204" pitchFamily="66" charset="0"/>
            </a:endParaRP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Can you count backwards from 10 to 0 in twos?</a:t>
            </a:r>
          </a:p>
          <a:p>
            <a:pPr algn="ctr"/>
            <a:endParaRPr lang="en-GB" sz="3200" dirty="0">
              <a:latin typeface="Comic Sans MS" panose="030F0702030302020204" pitchFamily="66" charset="0"/>
            </a:endParaRP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If you can move on, if not keep practising!!</a:t>
            </a:r>
          </a:p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479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4EDB41-8A07-4AD6-B67C-B4F825CBA9EC}"/>
              </a:ext>
            </a:extLst>
          </p:cNvPr>
          <p:cNvSpPr txBox="1"/>
          <p:nvPr/>
        </p:nvSpPr>
        <p:spPr>
          <a:xfrm>
            <a:off x="911826" y="642419"/>
            <a:ext cx="103683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Now lets try counting to 20 in 2s.</a:t>
            </a:r>
          </a:p>
          <a:p>
            <a:pPr algn="ctr"/>
            <a:endParaRPr lang="en-GB" sz="3200" dirty="0">
              <a:latin typeface="Comic Sans MS" panose="030F0702030302020204" pitchFamily="66" charset="0"/>
            </a:endParaRPr>
          </a:p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5ADCB2E-CD3C-40AA-8A1E-9F872BF4F1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873061"/>
              </p:ext>
            </p:extLst>
          </p:nvPr>
        </p:nvGraphicFramePr>
        <p:xfrm>
          <a:off x="838200" y="2001229"/>
          <a:ext cx="10515600" cy="216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1560">
                  <a:extLst>
                    <a:ext uri="{9D8B030D-6E8A-4147-A177-3AD203B41FA5}">
                      <a16:colId xmlns:a16="http://schemas.microsoft.com/office/drawing/2014/main" val="2617594778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16701704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220667672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1635667092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961298512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193808174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881001126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80914821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897063290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594596195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4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400" b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400" b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400" b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400" b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400" b="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400" b="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400" b="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400" b="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400" b="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164311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400" b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GB" sz="2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400" b="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400" b="0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400" b="0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400" b="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400" b="0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400" b="0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400" b="0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400" b="0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400" b="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931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7522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4EDB41-8A07-4AD6-B67C-B4F825CBA9EC}"/>
              </a:ext>
            </a:extLst>
          </p:cNvPr>
          <p:cNvSpPr txBox="1"/>
          <p:nvPr/>
        </p:nvSpPr>
        <p:spPr>
          <a:xfrm>
            <a:off x="911826" y="642419"/>
            <a:ext cx="103683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What do you notice?</a:t>
            </a: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Are there any patterns?</a:t>
            </a:r>
          </a:p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5ADCB2E-CD3C-40AA-8A1E-9F872BF4F1F1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001229"/>
          <a:ext cx="10515600" cy="216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1560">
                  <a:extLst>
                    <a:ext uri="{9D8B030D-6E8A-4147-A177-3AD203B41FA5}">
                      <a16:colId xmlns:a16="http://schemas.microsoft.com/office/drawing/2014/main" val="2617594778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16701704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220667672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1635667092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961298512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193808174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881001126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80914821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897063290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594596195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4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400" b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400" b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400" b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400" b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400" b="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400" b="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400" b="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400" b="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400" b="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164311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400" b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GB" sz="2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400" b="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400" b="0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400" b="0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400" b="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400" b="0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400" b="0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400" b="0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400" b="0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400" b="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931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5610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4EDB41-8A07-4AD6-B67C-B4F825CBA9EC}"/>
              </a:ext>
            </a:extLst>
          </p:cNvPr>
          <p:cNvSpPr txBox="1"/>
          <p:nvPr/>
        </p:nvSpPr>
        <p:spPr>
          <a:xfrm>
            <a:off x="1010472" y="1000228"/>
            <a:ext cx="103683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Can you count to 20 now in 2s?</a:t>
            </a:r>
          </a:p>
          <a:p>
            <a:pPr algn="ctr"/>
            <a:endParaRPr lang="en-GB" sz="3200" dirty="0">
              <a:latin typeface="Comic Sans MS" panose="030F0702030302020204" pitchFamily="66" charset="0"/>
            </a:endParaRP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How does the pattern help you?</a:t>
            </a:r>
          </a:p>
          <a:p>
            <a:pPr algn="ctr"/>
            <a:endParaRPr lang="en-GB" sz="3200" dirty="0">
              <a:latin typeface="Comic Sans MS" panose="030F0702030302020204" pitchFamily="66" charset="0"/>
            </a:endParaRPr>
          </a:p>
          <a:p>
            <a:pPr algn="ctr"/>
            <a:endParaRPr lang="en-GB" sz="3200" dirty="0">
              <a:latin typeface="Comic Sans MS" panose="030F0702030302020204" pitchFamily="66" charset="0"/>
            </a:endParaRP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Can you count backwards from 20 to 0 in twos?</a:t>
            </a:r>
          </a:p>
          <a:p>
            <a:pPr algn="ctr"/>
            <a:endParaRPr lang="en-GB" sz="3200" dirty="0">
              <a:latin typeface="Comic Sans MS" panose="030F0702030302020204" pitchFamily="66" charset="0"/>
            </a:endParaRPr>
          </a:p>
          <a:p>
            <a:pPr algn="ctr"/>
            <a:endParaRPr lang="en-GB" sz="3200" dirty="0">
              <a:latin typeface="Comic Sans MS" panose="030F0702030302020204" pitchFamily="66" charset="0"/>
            </a:endParaRP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If you can move on, if not keep practising!!</a:t>
            </a:r>
          </a:p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278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4EDB41-8A07-4AD6-B67C-B4F825CBA9EC}"/>
              </a:ext>
            </a:extLst>
          </p:cNvPr>
          <p:cNvSpPr txBox="1"/>
          <p:nvPr/>
        </p:nvSpPr>
        <p:spPr>
          <a:xfrm>
            <a:off x="1010472" y="1000228"/>
            <a:ext cx="103683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Well done, now we are going to use what we know about counting in 2s to help us count up to 50!!</a:t>
            </a:r>
          </a:p>
          <a:p>
            <a:pPr algn="ctr"/>
            <a:endParaRPr lang="en-GB" sz="3200" dirty="0">
              <a:latin typeface="Comic Sans MS" panose="030F0702030302020204" pitchFamily="66" charset="0"/>
            </a:endParaRPr>
          </a:p>
          <a:p>
            <a:pPr algn="ctr"/>
            <a:endParaRPr lang="en-GB" sz="3200" dirty="0">
              <a:latin typeface="Comic Sans MS" panose="030F0702030302020204" pitchFamily="66" charset="0"/>
            </a:endParaRPr>
          </a:p>
          <a:p>
            <a:pPr algn="ctr"/>
            <a:endParaRPr lang="en-GB" sz="3200" dirty="0">
              <a:latin typeface="Comic Sans MS" panose="030F0702030302020204" pitchFamily="66" charset="0"/>
            </a:endParaRP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You will need the 50 grid from the resource pack in todays folder on the School web site.</a:t>
            </a:r>
          </a:p>
        </p:txBody>
      </p:sp>
    </p:spTree>
    <p:extLst>
      <p:ext uri="{BB962C8B-B14F-4D97-AF65-F5344CB8AC3E}">
        <p14:creationId xmlns:p14="http://schemas.microsoft.com/office/powerpoint/2010/main" val="2340412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852" y="1050392"/>
            <a:ext cx="109462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1) What is missing? 1, 2, 3, __ , 5 , 6 , 7, __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2) How do you spell 2? 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3) What is missing?  10, 11, ___, 13, ___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4) You have only 1 nose and 1 mouth.      What do you have 2 of?</a:t>
            </a:r>
          </a:p>
        </p:txBody>
      </p:sp>
    </p:spTree>
    <p:extLst>
      <p:ext uri="{BB962C8B-B14F-4D97-AF65-F5344CB8AC3E}">
        <p14:creationId xmlns:p14="http://schemas.microsoft.com/office/powerpoint/2010/main" val="911222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8758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You can also use your tens frames to help you. </a:t>
            </a:r>
          </a:p>
          <a:p>
            <a:pPr algn="ctr" defTabSz="457200">
              <a:defRPr/>
            </a:pPr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How many ducks?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98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6130" y="4174367"/>
            <a:ext cx="641229" cy="6412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98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6271" y="4307149"/>
            <a:ext cx="641229" cy="6412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98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80329" y="3772851"/>
            <a:ext cx="641229" cy="6412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98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14519" y="2846926"/>
            <a:ext cx="641229" cy="6412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98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8080" y="3833888"/>
            <a:ext cx="641229" cy="6412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98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4111" y="1694582"/>
            <a:ext cx="641229" cy="6412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98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85123" y="2114589"/>
            <a:ext cx="641229" cy="6412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98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50312" y="3131622"/>
            <a:ext cx="641229" cy="6412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46" b="98075" l="3815" r="95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029" y="1518400"/>
            <a:ext cx="1924236" cy="435705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579623" y="5167968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There are 8 ducks.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49654" y="4414080"/>
            <a:ext cx="1375243" cy="1695927"/>
          </a:xfrm>
          <a:prstGeom prst="rect">
            <a:avLst/>
          </a:prstGeom>
        </p:spPr>
      </p:pic>
      <p:sp>
        <p:nvSpPr>
          <p:cNvPr id="20" name="Rounded Rectangular Callout 19"/>
          <p:cNvSpPr/>
          <p:nvPr/>
        </p:nvSpPr>
        <p:spPr>
          <a:xfrm>
            <a:off x="4299038" y="3745909"/>
            <a:ext cx="2577012" cy="988567"/>
          </a:xfrm>
          <a:prstGeom prst="wedgeRoundRectCallout">
            <a:avLst>
              <a:gd name="adj1" fmla="val -62363"/>
              <a:gd name="adj2" fmla="val 69963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4262091" y="3758702"/>
            <a:ext cx="27371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Now I can count in 2s!</a:t>
            </a: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2 , 4 , 6 , 8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953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6 -0.12222 L 0.35703 0.0030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625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1042 L 0.20221 -0.0203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4" y="-50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0.3776 -0.0548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0" y="-275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4.44444E-6 L 0.1707 -0.0386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94" y="-194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1459 L 0.17396 -0.0655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8" y="-254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0 L 0.21589 0.020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38" y="101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L 0.4056 -0.0483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73" y="-243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22222E-6 L 0.33281 -0.0807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1" y="-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56253" y="334777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How many counters?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5548" y="3496649"/>
            <a:ext cx="2055098" cy="9040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1974" y="3496649"/>
            <a:ext cx="2055098" cy="9040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46" b="98075" l="3815" r="95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71815" y="1114152"/>
            <a:ext cx="907713" cy="20553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4633" y="3503913"/>
            <a:ext cx="2022074" cy="88954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2060" y="1697047"/>
            <a:ext cx="2022074" cy="88954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8486" y="1697047"/>
            <a:ext cx="2022074" cy="88954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295149" y="2595678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92179" y="2595678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089209" y="2586595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95149" y="4525949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92179" y="4525949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089209" y="4516866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237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6035" y="569226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18554" y="711915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704" y="1406871"/>
            <a:ext cx="5182049" cy="52186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08205" y="1417580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215606" y="2466110"/>
            <a:ext cx="5298825" cy="4159389"/>
          </a:xfrm>
          <a:prstGeom prst="rect">
            <a:avLst/>
          </a:prstGeom>
          <a:solidFill>
            <a:srgbClr val="B4C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21" y="2872991"/>
            <a:ext cx="726769" cy="74276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36857" y="1427627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860475" y="1427627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894161" y="1427627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7926695" y="1427627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808205" y="1939941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4834340" y="1940278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5875728" y="1939941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6898347" y="1939941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7937196" y="1933502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351" y="3811644"/>
            <a:ext cx="726769" cy="74276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818" y="3278938"/>
            <a:ext cx="726769" cy="7427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344" y="3819303"/>
            <a:ext cx="726769" cy="7427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996" y="3278938"/>
            <a:ext cx="726769" cy="74276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034" y="3847960"/>
            <a:ext cx="726769" cy="74276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853" y="3247093"/>
            <a:ext cx="726769" cy="74276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678" y="3819302"/>
            <a:ext cx="726769" cy="74276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574" y="3221920"/>
            <a:ext cx="726769" cy="74276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937" y="3964687"/>
            <a:ext cx="726769" cy="74276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60490" y="2594832"/>
            <a:ext cx="3866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How many gloves?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907875" y="5085751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There are 20 gloves.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807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0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6035" y="569226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18554" y="711915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813" y="4152765"/>
            <a:ext cx="7587125" cy="12097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3495" y="1492996"/>
            <a:ext cx="1076325" cy="971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1368" y="1492996"/>
            <a:ext cx="1076325" cy="971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241" y="1492996"/>
            <a:ext cx="1076325" cy="971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7115" y="1492996"/>
            <a:ext cx="1076325" cy="9715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547" y="3184859"/>
            <a:ext cx="1076325" cy="97155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4705997" y="4761357"/>
            <a:ext cx="468000" cy="4680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5307892" y="4761357"/>
            <a:ext cx="468000" cy="4680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9312" y="3184859"/>
            <a:ext cx="1076325" cy="97155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5909787" y="4761357"/>
            <a:ext cx="468000" cy="4680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2077" y="3184859"/>
            <a:ext cx="1076325" cy="97155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6511682" y="4761357"/>
            <a:ext cx="468000" cy="4680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4842" y="3184859"/>
            <a:ext cx="1076325" cy="97155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7113577" y="4761357"/>
            <a:ext cx="468000" cy="4680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7607" y="3184859"/>
            <a:ext cx="1076325" cy="971550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7715472" y="4761357"/>
            <a:ext cx="468000" cy="4680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0373" y="3184859"/>
            <a:ext cx="1076325" cy="971550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8317368" y="4761357"/>
            <a:ext cx="468000" cy="4680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2104333" y="2454672"/>
            <a:ext cx="7322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Can you count in 2s starting at 8?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89917" y="5362498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There are 20 eyes!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667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4" grpId="0" animBg="1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706" y="4742450"/>
            <a:ext cx="7587125" cy="12097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88175" y="914583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How many pencils?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71" y="1578971"/>
            <a:ext cx="847716" cy="9208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648" y="1578971"/>
            <a:ext cx="847716" cy="9208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25" y="1578971"/>
            <a:ext cx="847716" cy="9208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202" y="1578971"/>
            <a:ext cx="847716" cy="9208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979" y="1578971"/>
            <a:ext cx="847716" cy="9208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756" y="1578971"/>
            <a:ext cx="847716" cy="9208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33" y="1578971"/>
            <a:ext cx="847716" cy="9208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308" y="1578971"/>
            <a:ext cx="847716" cy="92083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569" y="3424578"/>
            <a:ext cx="3779472" cy="147033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641531" y="2767101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How many cans of pop?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683300" y="931712"/>
            <a:ext cx="661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212216" y="2767101"/>
            <a:ext cx="661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12</a:t>
            </a: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6035" y="350858"/>
            <a:ext cx="747045" cy="747045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7018554" y="493547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776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8551" y="564865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Let’s count backwards in 2s!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848" y="1523105"/>
            <a:ext cx="993756" cy="89615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016" y="1523105"/>
            <a:ext cx="993756" cy="89615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100" y="1523105"/>
            <a:ext cx="993756" cy="89615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184" y="1523105"/>
            <a:ext cx="993756" cy="89615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268" y="1523104"/>
            <a:ext cx="993756" cy="89615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932" y="1523105"/>
            <a:ext cx="993756" cy="89615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039457" y="2697040"/>
            <a:ext cx="78296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There were 12 boxes of juice. </a:t>
            </a: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After playtime the children were thirsty.</a:t>
            </a:r>
            <a:r>
              <a:rPr lang="en-GB" sz="3200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848" y="4574673"/>
            <a:ext cx="7372158" cy="1175457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2470434" y="5157948"/>
            <a:ext cx="432000" cy="4320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3053433" y="5157948"/>
            <a:ext cx="432000" cy="4320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3636432" y="5157948"/>
            <a:ext cx="432000" cy="4320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4219431" y="5157948"/>
            <a:ext cx="432000" cy="4320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4802430" y="5157948"/>
            <a:ext cx="432000" cy="4320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5385429" y="5157948"/>
            <a:ext cx="432000" cy="4320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5968429" y="5157948"/>
            <a:ext cx="432000" cy="4320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271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704" y="1406871"/>
            <a:ext cx="5182049" cy="52186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08205" y="1417580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215606" y="4014788"/>
            <a:ext cx="5298825" cy="2582135"/>
          </a:xfrm>
          <a:prstGeom prst="rect">
            <a:avLst/>
          </a:prstGeom>
          <a:solidFill>
            <a:srgbClr val="B4C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836857" y="1427627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860475" y="1427627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894161" y="1427627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926695" y="1427627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808205" y="1939941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834340" y="1940278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875728" y="1939941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898347" y="1939941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7937196" y="1933502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803437" y="2427238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4832089" y="2437285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5855707" y="2437285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6889393" y="2437285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7921927" y="2437285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3803437" y="2949599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829572" y="2949936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5870960" y="2949599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6893579" y="2949599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7932428" y="2943160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3810722" y="3474449"/>
            <a:ext cx="505151" cy="518911"/>
          </a:xfrm>
          <a:prstGeom prst="rect">
            <a:avLst/>
          </a:prstGeom>
          <a:solidFill>
            <a:srgbClr val="FF000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4836857" y="3474786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5878245" y="3474449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6900864" y="3474449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7939713" y="3468010"/>
            <a:ext cx="505151" cy="518911"/>
          </a:xfrm>
          <a:prstGeom prst="rect">
            <a:avLst/>
          </a:prstGeom>
          <a:solidFill>
            <a:srgbClr val="FF000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3284703" y="4950222"/>
          <a:ext cx="5134576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822">
                  <a:extLst>
                    <a:ext uri="{9D8B030D-6E8A-4147-A177-3AD203B41FA5}">
                      <a16:colId xmlns:a16="http://schemas.microsoft.com/office/drawing/2014/main" val="292207331"/>
                    </a:ext>
                  </a:extLst>
                </a:gridCol>
                <a:gridCol w="641822">
                  <a:extLst>
                    <a:ext uri="{9D8B030D-6E8A-4147-A177-3AD203B41FA5}">
                      <a16:colId xmlns:a16="http://schemas.microsoft.com/office/drawing/2014/main" val="76412928"/>
                    </a:ext>
                  </a:extLst>
                </a:gridCol>
                <a:gridCol w="641822">
                  <a:extLst>
                    <a:ext uri="{9D8B030D-6E8A-4147-A177-3AD203B41FA5}">
                      <a16:colId xmlns:a16="http://schemas.microsoft.com/office/drawing/2014/main" val="1252832007"/>
                    </a:ext>
                  </a:extLst>
                </a:gridCol>
                <a:gridCol w="641822">
                  <a:extLst>
                    <a:ext uri="{9D8B030D-6E8A-4147-A177-3AD203B41FA5}">
                      <a16:colId xmlns:a16="http://schemas.microsoft.com/office/drawing/2014/main" val="952061380"/>
                    </a:ext>
                  </a:extLst>
                </a:gridCol>
                <a:gridCol w="641822">
                  <a:extLst>
                    <a:ext uri="{9D8B030D-6E8A-4147-A177-3AD203B41FA5}">
                      <a16:colId xmlns:a16="http://schemas.microsoft.com/office/drawing/2014/main" val="3686423306"/>
                    </a:ext>
                  </a:extLst>
                </a:gridCol>
                <a:gridCol w="641822">
                  <a:extLst>
                    <a:ext uri="{9D8B030D-6E8A-4147-A177-3AD203B41FA5}">
                      <a16:colId xmlns:a16="http://schemas.microsoft.com/office/drawing/2014/main" val="3824829607"/>
                    </a:ext>
                  </a:extLst>
                </a:gridCol>
                <a:gridCol w="641822">
                  <a:extLst>
                    <a:ext uri="{9D8B030D-6E8A-4147-A177-3AD203B41FA5}">
                      <a16:colId xmlns:a16="http://schemas.microsoft.com/office/drawing/2014/main" val="822899210"/>
                    </a:ext>
                  </a:extLst>
                </a:gridCol>
                <a:gridCol w="641822">
                  <a:extLst>
                    <a:ext uri="{9D8B030D-6E8A-4147-A177-3AD203B41FA5}">
                      <a16:colId xmlns:a16="http://schemas.microsoft.com/office/drawing/2014/main" val="28111748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7866355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582710" y="4093231"/>
            <a:ext cx="4726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What is missing?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3284703" y="5807141"/>
          <a:ext cx="5134576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822">
                  <a:extLst>
                    <a:ext uri="{9D8B030D-6E8A-4147-A177-3AD203B41FA5}">
                      <a16:colId xmlns:a16="http://schemas.microsoft.com/office/drawing/2014/main" val="292207331"/>
                    </a:ext>
                  </a:extLst>
                </a:gridCol>
                <a:gridCol w="641822">
                  <a:extLst>
                    <a:ext uri="{9D8B030D-6E8A-4147-A177-3AD203B41FA5}">
                      <a16:colId xmlns:a16="http://schemas.microsoft.com/office/drawing/2014/main" val="76412928"/>
                    </a:ext>
                  </a:extLst>
                </a:gridCol>
                <a:gridCol w="641822">
                  <a:extLst>
                    <a:ext uri="{9D8B030D-6E8A-4147-A177-3AD203B41FA5}">
                      <a16:colId xmlns:a16="http://schemas.microsoft.com/office/drawing/2014/main" val="1252832007"/>
                    </a:ext>
                  </a:extLst>
                </a:gridCol>
                <a:gridCol w="641822">
                  <a:extLst>
                    <a:ext uri="{9D8B030D-6E8A-4147-A177-3AD203B41FA5}">
                      <a16:colId xmlns:a16="http://schemas.microsoft.com/office/drawing/2014/main" val="952061380"/>
                    </a:ext>
                  </a:extLst>
                </a:gridCol>
                <a:gridCol w="641822">
                  <a:extLst>
                    <a:ext uri="{9D8B030D-6E8A-4147-A177-3AD203B41FA5}">
                      <a16:colId xmlns:a16="http://schemas.microsoft.com/office/drawing/2014/main" val="3686423306"/>
                    </a:ext>
                  </a:extLst>
                </a:gridCol>
                <a:gridCol w="641822">
                  <a:extLst>
                    <a:ext uri="{9D8B030D-6E8A-4147-A177-3AD203B41FA5}">
                      <a16:colId xmlns:a16="http://schemas.microsoft.com/office/drawing/2014/main" val="3824829607"/>
                    </a:ext>
                  </a:extLst>
                </a:gridCol>
                <a:gridCol w="641822">
                  <a:extLst>
                    <a:ext uri="{9D8B030D-6E8A-4147-A177-3AD203B41FA5}">
                      <a16:colId xmlns:a16="http://schemas.microsoft.com/office/drawing/2014/main" val="822899210"/>
                    </a:ext>
                  </a:extLst>
                </a:gridCol>
                <a:gridCol w="641822">
                  <a:extLst>
                    <a:ext uri="{9D8B030D-6E8A-4147-A177-3AD203B41FA5}">
                      <a16:colId xmlns:a16="http://schemas.microsoft.com/office/drawing/2014/main" val="28111748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786635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36578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84108" y="1855305"/>
            <a:ext cx="8210465" cy="3139778"/>
          </a:xfrm>
        </p:spPr>
        <p:txBody>
          <a:bodyPr/>
          <a:lstStyle/>
          <a:p>
            <a:r>
              <a:rPr lang="en-GB" dirty="0"/>
              <a:t>Have a go at the questions in the book!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6141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9550" y="334776"/>
            <a:ext cx="74974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1) What is missing? 1, 2, 3, __ , 5 , 6 , 7, __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2) How do you spell 2? 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3) What is missing?  10, 11, ___, 13, ___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4) You have only 1 nose and 1 mouth.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    What do you have 2 of?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86827" y="334776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87958" y="1611134"/>
            <a:ext cx="2137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two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00039" y="349170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21854" y="2865781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91559" y="2872412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14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8215968" y="4765127"/>
            <a:ext cx="577781" cy="4917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862" y="4506721"/>
            <a:ext cx="1473845" cy="1777867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6846642" y="4753029"/>
            <a:ext cx="611464" cy="3058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736405" y="5237553"/>
            <a:ext cx="611464" cy="3058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7873982" y="5543438"/>
            <a:ext cx="577781" cy="4917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4089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28335" y="832094"/>
            <a:ext cx="6171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What do you notice?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272" y="4328385"/>
            <a:ext cx="876300" cy="914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00" y="4785585"/>
            <a:ext cx="885825" cy="838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62080">
            <a:off x="2687624" y="4072995"/>
            <a:ext cx="1273816" cy="123400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910" y="2753795"/>
            <a:ext cx="1246285" cy="235241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404" y="1584126"/>
            <a:ext cx="2401482" cy="233933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205" y="1756345"/>
            <a:ext cx="2944875" cy="236063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6" y="2753795"/>
            <a:ext cx="1246285" cy="235241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58085">
            <a:off x="3636615" y="4480652"/>
            <a:ext cx="1273816" cy="12340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5D8E8A-D487-49A8-A40F-9D3034C471C2}"/>
              </a:ext>
            </a:extLst>
          </p:cNvPr>
          <p:cNvSpPr txBox="1"/>
          <p:nvPr/>
        </p:nvSpPr>
        <p:spPr>
          <a:xfrm>
            <a:off x="397565" y="5805712"/>
            <a:ext cx="113173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They are all in twos. </a:t>
            </a: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Another word for being in a group of two is a pair.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541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can you find that you can count in 2s?</a:t>
            </a:r>
          </a:p>
        </p:txBody>
      </p:sp>
    </p:spTree>
    <p:extLst>
      <p:ext uri="{BB962C8B-B14F-4D97-AF65-F5344CB8AC3E}">
        <p14:creationId xmlns:p14="http://schemas.microsoft.com/office/powerpoint/2010/main" val="3250140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88175" y="1157511"/>
            <a:ext cx="6171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Why do we count in 2s?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474" y="1822778"/>
            <a:ext cx="931571" cy="12162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697" y="3371703"/>
            <a:ext cx="2216259" cy="14025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5732" y="4880468"/>
            <a:ext cx="1076325" cy="9715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075" y="2731940"/>
            <a:ext cx="1440392" cy="13410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543" y="4700797"/>
            <a:ext cx="1343139" cy="12906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505" y="3874703"/>
            <a:ext cx="2200276" cy="23396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638" y="1275542"/>
            <a:ext cx="1371052" cy="2343151"/>
          </a:xfrm>
          <a:prstGeom prst="rect">
            <a:avLst/>
          </a:prstGeom>
        </p:spPr>
      </p:pic>
      <p:pic>
        <p:nvPicPr>
          <p:cNvPr id="15" name="Picture 14" descr="A picture containing clock&#10;&#10;Description automatically generated">
            <a:extLst>
              <a:ext uri="{FF2B5EF4-FFF2-40B4-BE49-F238E27FC236}">
                <a16:creationId xmlns:a16="http://schemas.microsoft.com/office/drawing/2014/main" id="{0CE0D1FD-115F-A743-9ECA-D016F47E14A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27831" y="2512924"/>
            <a:ext cx="1775803" cy="16820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421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8296" y="281068"/>
            <a:ext cx="11635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Grouping objects into twos helps us to count more efficiently (more quickly) and accurately (counting carefully).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474" y="1822778"/>
            <a:ext cx="931571" cy="12162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697" y="3371703"/>
            <a:ext cx="2216259" cy="14025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5732" y="4880468"/>
            <a:ext cx="1076325" cy="9715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075" y="2731940"/>
            <a:ext cx="1440392" cy="13410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543" y="4700797"/>
            <a:ext cx="1343139" cy="12906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505" y="3874703"/>
            <a:ext cx="2200276" cy="23396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638" y="1275542"/>
            <a:ext cx="1371052" cy="2343151"/>
          </a:xfrm>
          <a:prstGeom prst="rect">
            <a:avLst/>
          </a:prstGeom>
        </p:spPr>
      </p:pic>
      <p:pic>
        <p:nvPicPr>
          <p:cNvPr id="15" name="Picture 14" descr="A picture containing clock&#10;&#10;Description automatically generated">
            <a:extLst>
              <a:ext uri="{FF2B5EF4-FFF2-40B4-BE49-F238E27FC236}">
                <a16:creationId xmlns:a16="http://schemas.microsoft.com/office/drawing/2014/main" id="{0CE0D1FD-115F-A743-9ECA-D016F47E14A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27831" y="2512924"/>
            <a:ext cx="1775803" cy="16820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7413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EBC4DFB-41BE-4438-8B3E-05A88CEFD17C}"/>
              </a:ext>
            </a:extLst>
          </p:cNvPr>
          <p:cNvSpPr txBox="1"/>
          <p:nvPr/>
        </p:nvSpPr>
        <p:spPr>
          <a:xfrm>
            <a:off x="253228" y="3429000"/>
            <a:ext cx="1181139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Now count them in 2s</a:t>
            </a:r>
          </a:p>
          <a:p>
            <a:pPr algn="ctr"/>
            <a:endParaRPr lang="en-GB" sz="3600" dirty="0">
              <a:latin typeface="Comic Sans MS" panose="030F0702030302020204" pitchFamily="66" charset="0"/>
            </a:endParaRPr>
          </a:p>
          <a:p>
            <a:pPr algn="ctr"/>
            <a:endParaRPr lang="en-GB" sz="3600" dirty="0">
              <a:latin typeface="Comic Sans MS" panose="030F0702030302020204" pitchFamily="66" charset="0"/>
            </a:endParaRPr>
          </a:p>
          <a:p>
            <a:endParaRPr lang="en-GB" sz="3600" dirty="0">
              <a:latin typeface="Comic Sans MS" panose="030F0702030302020204" pitchFamily="66" charset="0"/>
            </a:endParaRPr>
          </a:p>
          <a:p>
            <a:endParaRPr lang="en-GB" sz="3600" dirty="0">
              <a:latin typeface="Comic Sans MS" panose="030F0702030302020204" pitchFamily="66" charset="0"/>
            </a:endParaRPr>
          </a:p>
          <a:p>
            <a:r>
              <a:rPr lang="en-GB" sz="3600" dirty="0">
                <a:latin typeface="Comic Sans MS" panose="030F0702030302020204" pitchFamily="66" charset="0"/>
              </a:rPr>
              <a:t>       2           4            6           8</a:t>
            </a: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78296" y="281068"/>
            <a:ext cx="11635408" cy="3023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Get 8 objects. </a:t>
            </a:r>
          </a:p>
          <a:p>
            <a:pPr algn="ctr"/>
            <a:r>
              <a:rPr lang="en-GB" sz="3600" dirty="0">
                <a:latin typeface="Comic Sans MS" panose="030F0702030302020204" pitchFamily="66" charset="0"/>
              </a:rPr>
              <a:t>Count them in 1s </a:t>
            </a:r>
          </a:p>
          <a:p>
            <a:pPr algn="ctr"/>
            <a:endParaRPr lang="en-GB" sz="3600" dirty="0">
              <a:latin typeface="Comic Sans MS" panose="030F0702030302020204" pitchFamily="66" charset="0"/>
            </a:endParaRPr>
          </a:p>
          <a:p>
            <a:pPr algn="ctr"/>
            <a:endParaRPr lang="en-GB" sz="3600" dirty="0">
              <a:latin typeface="Comic Sans MS" panose="030F0702030302020204" pitchFamily="66" charset="0"/>
            </a:endParaRPr>
          </a:p>
          <a:p>
            <a:r>
              <a:rPr lang="en-GB" sz="3600" dirty="0">
                <a:latin typeface="Comic Sans MS" panose="030F0702030302020204" pitchFamily="66" charset="0"/>
              </a:rPr>
              <a:t> 1         2         3         4          5          6         7           8</a:t>
            </a:r>
          </a:p>
          <a:p>
            <a:pPr algn="ctr"/>
            <a:endParaRPr lang="en-GB" sz="1050" dirty="0"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B61B20-7C25-455F-B788-F260D31C7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000" r="95200">
                        <a14:foregroundMark x1="7867" y1="45200" x2="7867" y2="45200"/>
                        <a14:foregroundMark x1="4000" y1="45733" x2="4000" y2="45733"/>
                        <a14:foregroundMark x1="90133" y1="31733" x2="90133" y2="31733"/>
                        <a14:foregroundMark x1="95200" y1="34933" x2="95200" y2="34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19" y="1344293"/>
            <a:ext cx="1108733" cy="11087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ACBF3E7-207C-48AB-8E37-E325B8690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000" r="95200">
                        <a14:foregroundMark x1="7867" y1="45200" x2="7867" y2="45200"/>
                        <a14:foregroundMark x1="4000" y1="45733" x2="4000" y2="45733"/>
                        <a14:foregroundMark x1="90133" y1="31733" x2="90133" y2="31733"/>
                        <a14:foregroundMark x1="95200" y1="34933" x2="95200" y2="34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74" y="1344293"/>
            <a:ext cx="1108733" cy="110873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DEA5519-CFAC-4D56-B7A8-88C2F133E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000" r="95200">
                        <a14:foregroundMark x1="7867" y1="45200" x2="7867" y2="45200"/>
                        <a14:foregroundMark x1="4000" y1="45733" x2="4000" y2="45733"/>
                        <a14:foregroundMark x1="90133" y1="31733" x2="90133" y2="31733"/>
                        <a14:foregroundMark x1="95200" y1="34933" x2="95200" y2="34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921" y="1276230"/>
            <a:ext cx="1108733" cy="110873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CACC61-574A-44F7-B12E-8C35837404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000" r="95200">
                        <a14:foregroundMark x1="7867" y1="45200" x2="7867" y2="45200"/>
                        <a14:foregroundMark x1="4000" y1="45733" x2="4000" y2="45733"/>
                        <a14:foregroundMark x1="90133" y1="31733" x2="90133" y2="31733"/>
                        <a14:foregroundMark x1="95200" y1="34933" x2="95200" y2="34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945" y="1260961"/>
            <a:ext cx="1108733" cy="110873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498C66-B511-458A-9EC8-7795D44D8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000" r="95200">
                        <a14:foregroundMark x1="7867" y1="45200" x2="7867" y2="45200"/>
                        <a14:foregroundMark x1="4000" y1="45733" x2="4000" y2="45733"/>
                        <a14:foregroundMark x1="90133" y1="31733" x2="90133" y2="31733"/>
                        <a14:foregroundMark x1="95200" y1="34933" x2="95200" y2="34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968" y="1201859"/>
            <a:ext cx="1108733" cy="11087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A0B4E63-4704-40C6-A663-978EC6F0F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000" r="95200">
                        <a14:foregroundMark x1="7867" y1="45200" x2="7867" y2="45200"/>
                        <a14:foregroundMark x1="4000" y1="45733" x2="4000" y2="45733"/>
                        <a14:foregroundMark x1="90133" y1="31733" x2="90133" y2="31733"/>
                        <a14:foregroundMark x1="95200" y1="34933" x2="95200" y2="34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992" y="1201859"/>
            <a:ext cx="1108733" cy="110873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2BD4D97-D13C-4661-B936-77307A7EA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000" r="95200">
                        <a14:foregroundMark x1="7867" y1="45200" x2="7867" y2="45200"/>
                        <a14:foregroundMark x1="4000" y1="45733" x2="4000" y2="45733"/>
                        <a14:foregroundMark x1="90133" y1="31733" x2="90133" y2="31733"/>
                        <a14:foregroundMark x1="95200" y1="34933" x2="95200" y2="34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015" y="1201859"/>
            <a:ext cx="1108733" cy="110873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F348098-7D08-495C-87E2-0F71B9BD5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000" r="95200">
                        <a14:foregroundMark x1="7867" y1="45200" x2="7867" y2="45200"/>
                        <a14:foregroundMark x1="4000" y1="45733" x2="4000" y2="45733"/>
                        <a14:foregroundMark x1="90133" y1="31733" x2="90133" y2="31733"/>
                        <a14:foregroundMark x1="95200" y1="34933" x2="95200" y2="34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039" y="1203304"/>
            <a:ext cx="1108733" cy="110873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C76C657-23DD-4C33-90CB-AD471E6DE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000" r="95200">
                        <a14:foregroundMark x1="7867" y1="45200" x2="7867" y2="45200"/>
                        <a14:foregroundMark x1="4000" y1="45733" x2="4000" y2="45733"/>
                        <a14:foregroundMark x1="90133" y1="31733" x2="90133" y2="31733"/>
                        <a14:foregroundMark x1="95200" y1="34933" x2="95200" y2="34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82" y="5101774"/>
            <a:ext cx="1108733" cy="110873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7B72BEE-7226-4BFB-B5EB-238CDE159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000" r="95200">
                        <a14:foregroundMark x1="7867" y1="45200" x2="7867" y2="45200"/>
                        <a14:foregroundMark x1="4000" y1="45733" x2="4000" y2="45733"/>
                        <a14:foregroundMark x1="90133" y1="31733" x2="90133" y2="31733"/>
                        <a14:foregroundMark x1="95200" y1="34933" x2="95200" y2="34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80" y="4547407"/>
            <a:ext cx="1108733" cy="110873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3534C4D-1876-4554-A9AD-4069BEAD6D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000" r="95200">
                        <a14:foregroundMark x1="7867" y1="45200" x2="7867" y2="45200"/>
                        <a14:foregroundMark x1="4000" y1="45733" x2="4000" y2="45733"/>
                        <a14:foregroundMark x1="90133" y1="31733" x2="90133" y2="31733"/>
                        <a14:foregroundMark x1="95200" y1="34933" x2="95200" y2="34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799" y="5101774"/>
            <a:ext cx="1108733" cy="110873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7D836AE-BC78-4A78-9629-20F8F113D8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000" r="95200">
                        <a14:foregroundMark x1="7867" y1="45200" x2="7867" y2="45200"/>
                        <a14:foregroundMark x1="4000" y1="45733" x2="4000" y2="45733"/>
                        <a14:foregroundMark x1="90133" y1="31733" x2="90133" y2="31733"/>
                        <a14:foregroundMark x1="95200" y1="34933" x2="95200" y2="34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477" y="4547407"/>
            <a:ext cx="1108733" cy="110873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0871DEF-F0F2-4CA3-9003-FCB7848BD9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000" r="95200">
                        <a14:foregroundMark x1="7867" y1="45200" x2="7867" y2="45200"/>
                        <a14:foregroundMark x1="4000" y1="45733" x2="4000" y2="45733"/>
                        <a14:foregroundMark x1="90133" y1="31733" x2="90133" y2="31733"/>
                        <a14:foregroundMark x1="95200" y1="34933" x2="95200" y2="34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345" y="5101774"/>
            <a:ext cx="1108733" cy="110873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1B805AC-934F-4177-AC58-B0C019268C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000" r="95200">
                        <a14:foregroundMark x1="7867" y1="45200" x2="7867" y2="45200"/>
                        <a14:foregroundMark x1="4000" y1="45733" x2="4000" y2="45733"/>
                        <a14:foregroundMark x1="90133" y1="31733" x2="90133" y2="31733"/>
                        <a14:foregroundMark x1="95200" y1="34933" x2="95200" y2="34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543" y="4547407"/>
            <a:ext cx="1108733" cy="110873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76E08C6-8752-40F0-9527-9E893563D6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000" r="95200">
                        <a14:foregroundMark x1="7867" y1="45200" x2="7867" y2="45200"/>
                        <a14:foregroundMark x1="4000" y1="45733" x2="4000" y2="45733"/>
                        <a14:foregroundMark x1="90133" y1="31733" x2="90133" y2="31733"/>
                        <a14:foregroundMark x1="95200" y1="34933" x2="95200" y2="34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891" y="5101775"/>
            <a:ext cx="1108733" cy="110873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1710EB9-7C65-4F35-920C-B15F600EE6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000" r="95200">
                        <a14:foregroundMark x1="7867" y1="45200" x2="7867" y2="45200"/>
                        <a14:foregroundMark x1="4000" y1="45733" x2="4000" y2="45733"/>
                        <a14:foregroundMark x1="90133" y1="31733" x2="90133" y2="31733"/>
                        <a14:foregroundMark x1="95200" y1="34933" x2="95200" y2="34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089" y="4547408"/>
            <a:ext cx="1108733" cy="11087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57771A-375B-4A40-A294-4D8D6207E931}"/>
              </a:ext>
            </a:extLst>
          </p:cNvPr>
          <p:cNvSpPr txBox="1"/>
          <p:nvPr/>
        </p:nvSpPr>
        <p:spPr>
          <a:xfrm>
            <a:off x="8658545" y="4421936"/>
            <a:ext cx="29372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Which way was quicker or more efficient?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318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7A7604-4DFD-4A79-9A18-199F71C0F1E2}"/>
              </a:ext>
            </a:extLst>
          </p:cNvPr>
          <p:cNvSpPr txBox="1"/>
          <p:nvPr/>
        </p:nvSpPr>
        <p:spPr>
          <a:xfrm>
            <a:off x="675861" y="662609"/>
            <a:ext cx="108005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Comic Sans MS" panose="030F0702030302020204" pitchFamily="66" charset="0"/>
              </a:rPr>
              <a:t>Now we need to practise counting in steps of 2 to help us count efficiently and accurately.</a:t>
            </a: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  <a:p>
            <a:pPr algn="ctr"/>
            <a:r>
              <a:rPr lang="en-GB" sz="4000" dirty="0">
                <a:latin typeface="Comic Sans MS" panose="030F0702030302020204" pitchFamily="66" charset="0"/>
              </a:rPr>
              <a:t>It is not any good counting in steps if we can’t count accurately.</a:t>
            </a:r>
          </a:p>
        </p:txBody>
      </p:sp>
    </p:spTree>
    <p:extLst>
      <p:ext uri="{BB962C8B-B14F-4D97-AF65-F5344CB8AC3E}">
        <p14:creationId xmlns:p14="http://schemas.microsoft.com/office/powerpoint/2010/main" val="29823321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|5.1|7.9|14.2|5.3|11.3|2.7|3.5|2.2|2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12.8|5.4|11.3|1.7|1.7|1.3|1.7|1.1|1.4|1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3.6|5.6|1.6|1.4|1.4|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8|3.9|2|2.1|2.3|2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17.1|2|1.8|1.8|1.6|1.7|1.7|2|1.9|2.4|2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7.4|3|2|2|1.9|1.8|1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5|3.8|2.1|15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10.6|4.9|4.6|7.6|1.1|1.5|0.8|1.4|0.8|1.3|0.8|1.4|0.8|1.4|0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5.4|5.3|4.7|1.4|3.2|4.3|1.3|2|4.3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6.5|6.6|6.7|8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6|2.6|2.1|2.8|4.9|8.1|5|18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6|2.6|2.1|2.8|4.9|8.1|5|18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6|2.6|2.1|2.8|4.9|8.1|5|18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|7.3|2.3|2.7|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|7.3|2.3|2.7|2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|7.3|2.3|2.7|2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12.8|5.4|11.3|1.7|1.7|1.3|1.7|1.1|1.4|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684</Words>
  <Application>Microsoft Office PowerPoint</Application>
  <PresentationFormat>Widescreen</PresentationFormat>
  <Paragraphs>165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Comic Sans MS</vt:lpstr>
      <vt:lpstr>KG Primary Penmanship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What can you find that you can count in 2s?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the questions in the book!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Johnson</dc:creator>
  <cp:lastModifiedBy>Maryam Shouman</cp:lastModifiedBy>
  <cp:revision>11</cp:revision>
  <cp:lastPrinted>2021-02-25T15:20:00Z</cp:lastPrinted>
  <dcterms:created xsi:type="dcterms:W3CDTF">2021-02-25T14:06:48Z</dcterms:created>
  <dcterms:modified xsi:type="dcterms:W3CDTF">2024-02-09T11:39:50Z</dcterms:modified>
</cp:coreProperties>
</file>