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
  </p:notesMasterIdLst>
  <p:sldIdLst>
    <p:sldId id="260" r:id="rId2"/>
    <p:sldId id="261" r:id="rId3"/>
    <p:sldId id="262" r:id="rId4"/>
    <p:sldId id="263"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65" autoAdjust="0"/>
    <p:restoredTop sz="94660"/>
  </p:normalViewPr>
  <p:slideViewPr>
    <p:cSldViewPr>
      <p:cViewPr varScale="1">
        <p:scale>
          <a:sx n="69" d="100"/>
          <a:sy n="69" d="100"/>
        </p:scale>
        <p:origin x="268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118103B-7F01-4AAD-9453-E34CC39BAC74}" type="datetimeFigureOut">
              <a:rPr lang="ar-EG" smtClean="0"/>
              <a:t>19/04/1445</a:t>
            </a:fld>
            <a:endParaRPr lang="ar-EG"/>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19447A4-9107-4575-B535-4DF4EAECF3C2}" type="slidenum">
              <a:rPr lang="ar-EG" smtClean="0"/>
              <a:t>‹#›</a:t>
            </a:fld>
            <a:endParaRPr lang="ar-EG"/>
          </a:p>
        </p:txBody>
      </p:sp>
    </p:spTree>
    <p:extLst>
      <p:ext uri="{BB962C8B-B14F-4D97-AF65-F5344CB8AC3E}">
        <p14:creationId xmlns:p14="http://schemas.microsoft.com/office/powerpoint/2010/main" val="11452213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7013"/>
            <a:ext cx="5143500" cy="3182937"/>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857250" y="4802188"/>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153136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134147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8550" y="487363"/>
            <a:ext cx="1477963" cy="7748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487363"/>
            <a:ext cx="4284662" cy="7748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12642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258944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279650"/>
            <a:ext cx="5915025" cy="3803650"/>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468313" y="6119813"/>
            <a:ext cx="5915025" cy="20002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300436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8" y="2433638"/>
            <a:ext cx="2881312" cy="5802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433638"/>
            <a:ext cx="2881313" cy="5802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380191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487363"/>
            <a:ext cx="5915025" cy="1766887"/>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473075" y="2241550"/>
            <a:ext cx="2900363"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340100"/>
            <a:ext cx="2900363" cy="4913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71863" y="2241550"/>
            <a:ext cx="291623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6237" cy="4913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274745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391188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284569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09600"/>
            <a:ext cx="2211388" cy="21336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2916238" y="1316038"/>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26330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09600"/>
            <a:ext cx="2211388" cy="21336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2916238" y="1316038"/>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3A854-40EA-44F9-92A6-0D631F666DBA}" type="slidenum">
              <a:rPr lang="en-US" smtClean="0"/>
              <a:t>‹#›</a:t>
            </a:fld>
            <a:endParaRPr lang="en-US"/>
          </a:p>
        </p:txBody>
      </p:sp>
    </p:spTree>
    <p:extLst>
      <p:ext uri="{BB962C8B-B14F-4D97-AF65-F5344CB8AC3E}">
        <p14:creationId xmlns:p14="http://schemas.microsoft.com/office/powerpoint/2010/main" val="237928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7363"/>
            <a:ext cx="5915025" cy="1766887"/>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71488" y="2433638"/>
            <a:ext cx="5915025" cy="58023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71488" y="8475663"/>
            <a:ext cx="1543050" cy="4857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271713" y="8475663"/>
            <a:ext cx="2314575"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663"/>
            <a:ext cx="154305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2CC3A854-40EA-44F9-92A6-0D631F666DBA}" type="slidenum">
              <a:rPr lang="en-US" smtClean="0"/>
              <a:t>‹#›</a:t>
            </a:fld>
            <a:endParaRPr lang="en-US"/>
          </a:p>
        </p:txBody>
      </p:sp>
    </p:spTree>
    <p:extLst>
      <p:ext uri="{BB962C8B-B14F-4D97-AF65-F5344CB8AC3E}">
        <p14:creationId xmlns:p14="http://schemas.microsoft.com/office/powerpoint/2010/main" val="3513749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2CB42C-EBF2-4181-9E4D-E144FCE4B0A8}"/>
              </a:ext>
            </a:extLst>
          </p:cNvPr>
          <p:cNvSpPr txBox="1"/>
          <p:nvPr/>
        </p:nvSpPr>
        <p:spPr>
          <a:xfrm>
            <a:off x="234327" y="2685661"/>
            <a:ext cx="6268492" cy="1015663"/>
          </a:xfrm>
          <a:prstGeom prst="rect">
            <a:avLst/>
          </a:prstGeom>
          <a:effectLst>
            <a:glow rad="228600">
              <a:schemeClr val="accent1">
                <a:satMod val="175000"/>
                <a:alpha val="40000"/>
              </a:schemeClr>
            </a:glow>
            <a:outerShdw blurRad="57150" dist="19050" dir="5400000" algn="ctr" rotWithShape="0">
              <a:srgbClr val="000000">
                <a:alpha val="63000"/>
              </a:srgbClr>
            </a:outerShdw>
          </a:effectLst>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ar-EG" sz="6000" b="1" dirty="0" smtClean="0">
                <a:solidFill>
                  <a:sysClr val="windowText" lastClr="000000"/>
                </a:solidFill>
                <a:latin typeface="Tw Cen MT" panose="020B0602020104020603" pitchFamily="34" charset="0"/>
              </a:rPr>
              <a:t>قراءة متحررة</a:t>
            </a:r>
            <a:endParaRPr lang="ar-EG" sz="6000" b="1" dirty="0">
              <a:solidFill>
                <a:sysClr val="windowText" lastClr="000000"/>
              </a:solidFill>
              <a:latin typeface="Tw Cen MT" panose="020B0602020104020603" pitchFamily="34" charset="0"/>
            </a:endParaRPr>
          </a:p>
        </p:txBody>
      </p:sp>
      <p:grpSp>
        <p:nvGrpSpPr>
          <p:cNvPr id="5" name="Group 4">
            <a:extLst>
              <a:ext uri="{FF2B5EF4-FFF2-40B4-BE49-F238E27FC236}">
                <a16:creationId xmlns:a16="http://schemas.microsoft.com/office/drawing/2014/main" id="{4A0A8C2D-26D1-4C13-A880-31D658D53FA7}"/>
              </a:ext>
            </a:extLst>
          </p:cNvPr>
          <p:cNvGrpSpPr/>
          <p:nvPr/>
        </p:nvGrpSpPr>
        <p:grpSpPr>
          <a:xfrm>
            <a:off x="2284681" y="6019800"/>
            <a:ext cx="2329061" cy="254151"/>
            <a:chOff x="4679586" y="878988"/>
            <a:chExt cx="1745757" cy="190500"/>
          </a:xfrm>
        </p:grpSpPr>
        <p:sp>
          <p:nvSpPr>
            <p:cNvPr id="6" name="Oval 5">
              <a:extLst>
                <a:ext uri="{FF2B5EF4-FFF2-40B4-BE49-F238E27FC236}">
                  <a16:creationId xmlns:a16="http://schemas.microsoft.com/office/drawing/2014/main" id="{C37E6D5B-B3E9-4894-9C23-739E88C5A89A}"/>
                </a:ext>
              </a:extLst>
            </p:cNvPr>
            <p:cNvSpPr/>
            <p:nvPr/>
          </p:nvSpPr>
          <p:spPr>
            <a:xfrm>
              <a:off x="4679586" y="878988"/>
              <a:ext cx="190500" cy="190500"/>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Oval 6">
              <a:extLst>
                <a:ext uri="{FF2B5EF4-FFF2-40B4-BE49-F238E27FC236}">
                  <a16:creationId xmlns:a16="http://schemas.microsoft.com/office/drawing/2014/main" id="{B90FCDAE-5079-4E52-863A-39643F6DC0EB}"/>
                </a:ext>
              </a:extLst>
            </p:cNvPr>
            <p:cNvSpPr/>
            <p:nvPr/>
          </p:nvSpPr>
          <p:spPr>
            <a:xfrm>
              <a:off x="4990736" y="878988"/>
              <a:ext cx="190500" cy="190500"/>
            </a:xfrm>
            <a:prstGeom prst="ellipse">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Oval 7">
              <a:extLst>
                <a:ext uri="{FF2B5EF4-FFF2-40B4-BE49-F238E27FC236}">
                  <a16:creationId xmlns:a16="http://schemas.microsoft.com/office/drawing/2014/main" id="{776E6B2E-83AE-4416-8164-F0DEDAA55877}"/>
                </a:ext>
              </a:extLst>
            </p:cNvPr>
            <p:cNvSpPr/>
            <p:nvPr/>
          </p:nvSpPr>
          <p:spPr>
            <a:xfrm>
              <a:off x="5301522" y="878988"/>
              <a:ext cx="190500" cy="190500"/>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9" name="Oval 8">
              <a:extLst>
                <a:ext uri="{FF2B5EF4-FFF2-40B4-BE49-F238E27FC236}">
                  <a16:creationId xmlns:a16="http://schemas.microsoft.com/office/drawing/2014/main" id="{EFA8D9CF-D909-4A56-8F1E-312A551CCD85}"/>
                </a:ext>
              </a:extLst>
            </p:cNvPr>
            <p:cNvSpPr/>
            <p:nvPr/>
          </p:nvSpPr>
          <p:spPr>
            <a:xfrm>
              <a:off x="5612308" y="878988"/>
              <a:ext cx="190500" cy="190500"/>
            </a:xfrm>
            <a:prstGeom prst="ellipse">
              <a:avLst/>
            </a:pr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 name="Oval 9">
              <a:extLst>
                <a:ext uri="{FF2B5EF4-FFF2-40B4-BE49-F238E27FC236}">
                  <a16:creationId xmlns:a16="http://schemas.microsoft.com/office/drawing/2014/main" id="{FB8DBF80-0EB8-4A2F-87B4-F60E3FE36C88}"/>
                </a:ext>
              </a:extLst>
            </p:cNvPr>
            <p:cNvSpPr/>
            <p:nvPr/>
          </p:nvSpPr>
          <p:spPr>
            <a:xfrm>
              <a:off x="5923575" y="878988"/>
              <a:ext cx="190500" cy="1905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Oval 10">
              <a:extLst>
                <a:ext uri="{FF2B5EF4-FFF2-40B4-BE49-F238E27FC236}">
                  <a16:creationId xmlns:a16="http://schemas.microsoft.com/office/drawing/2014/main" id="{065715B7-2980-4477-BB5D-F90055F958FD}"/>
                </a:ext>
              </a:extLst>
            </p:cNvPr>
            <p:cNvSpPr/>
            <p:nvPr/>
          </p:nvSpPr>
          <p:spPr>
            <a:xfrm>
              <a:off x="6234843" y="878988"/>
              <a:ext cx="190500" cy="190500"/>
            </a:xfrm>
            <a:prstGeom prst="ellipse">
              <a:avLst/>
            </a:pr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14" name="Subtitle 2"/>
          <p:cNvSpPr txBox="1">
            <a:spLocks/>
          </p:cNvSpPr>
          <p:nvPr/>
        </p:nvSpPr>
        <p:spPr>
          <a:xfrm>
            <a:off x="5507676" y="304800"/>
            <a:ext cx="1336469" cy="435506"/>
          </a:xfrm>
          <a:prstGeom prst="rect">
            <a:avLst/>
          </a:prstGeom>
        </p:spPr>
        <p:txBody>
          <a:bodyPr vert="horz" lIns="51435" tIns="25718" rIns="51435" bIns="2571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514350" rtl="1">
              <a:spcBef>
                <a:spcPts val="0"/>
              </a:spcBef>
              <a:buNone/>
              <a:defRPr/>
            </a:pPr>
            <a:r>
              <a:rPr lang="ar-EG" sz="1600" b="1" dirty="0">
                <a:solidFill>
                  <a:prstClr val="black"/>
                </a:solidFill>
                <a:latin typeface="Calibri"/>
                <a:cs typeface="Arial" panose="020B0604020202020204" pitchFamily="34" charset="0"/>
              </a:rPr>
              <a:t>قسم اللغة العربية</a:t>
            </a:r>
            <a:endParaRPr lang="en-US" sz="1600" b="1" dirty="0">
              <a:solidFill>
                <a:prstClr val="black"/>
              </a:solidFill>
              <a:latin typeface="Calibri"/>
            </a:endParaRPr>
          </a:p>
          <a:p>
            <a:pPr marL="0" indent="0" algn="ctr" defTabSz="514350" rtl="1">
              <a:spcBef>
                <a:spcPts val="0"/>
              </a:spcBef>
              <a:buNone/>
              <a:defRPr/>
            </a:pPr>
            <a:r>
              <a:rPr lang="ar-EG" sz="1600" b="1" dirty="0">
                <a:solidFill>
                  <a:prstClr val="black"/>
                </a:solidFill>
                <a:latin typeface="Calibri"/>
                <a:cs typeface="Arial" panose="020B0604020202020204" pitchFamily="34" charset="0"/>
              </a:rPr>
              <a:t>الصف </a:t>
            </a:r>
            <a:r>
              <a:rPr lang="ar-EG" sz="1600" b="1" dirty="0" smtClean="0">
                <a:solidFill>
                  <a:prstClr val="black"/>
                </a:solidFill>
                <a:latin typeface="Calibri"/>
                <a:cs typeface="Arial" panose="020B0604020202020204" pitchFamily="34" charset="0"/>
              </a:rPr>
              <a:t>الرابع </a:t>
            </a:r>
            <a:r>
              <a:rPr lang="ar-EG" sz="1600" b="1" dirty="0">
                <a:solidFill>
                  <a:prstClr val="black"/>
                </a:solidFill>
                <a:latin typeface="Calibri"/>
                <a:cs typeface="Arial" panose="020B0604020202020204" pitchFamily="34" charset="0"/>
              </a:rPr>
              <a:t>الابتدائي</a:t>
            </a:r>
            <a:endParaRPr lang="en-US" sz="1600" b="1" dirty="0">
              <a:solidFill>
                <a:prstClr val="black"/>
              </a:solidFill>
              <a:latin typeface="Calibri"/>
            </a:endParaRPr>
          </a:p>
        </p:txBody>
      </p:sp>
      <p:sp>
        <p:nvSpPr>
          <p:cNvPr id="2" name="TextBox 12">
            <a:extLst>
              <a:ext uri="{FF2B5EF4-FFF2-40B4-BE49-F238E27FC236}">
                <a16:creationId xmlns:a16="http://schemas.microsoft.com/office/drawing/2014/main" id="{3E2F88F7-964F-4846-B825-2B643081D49B}"/>
              </a:ext>
            </a:extLst>
          </p:cNvPr>
          <p:cNvSpPr txBox="1"/>
          <p:nvPr/>
        </p:nvSpPr>
        <p:spPr>
          <a:xfrm>
            <a:off x="2500721" y="4087160"/>
            <a:ext cx="1910063" cy="777061"/>
          </a:xfrm>
          <a:prstGeom prst="horizontalScroll">
            <a:avLst/>
          </a:prstGeom>
          <a:ln>
            <a:solidFill>
              <a:schemeClr val="bg1"/>
            </a:solidFill>
          </a:ln>
          <a:effectLst>
            <a:outerShdw blurRad="57150" dist="19050" dir="5400000" algn="ctr" rotWithShape="0">
              <a:srgbClr val="000000">
                <a:alpha val="63000"/>
              </a:srgbClr>
            </a:outerShdw>
          </a:effectLst>
        </p:spPr>
        <p:style>
          <a:lnRef idx="0">
            <a:schemeClr val="accent5"/>
          </a:lnRef>
          <a:fillRef idx="3">
            <a:schemeClr val="accent5"/>
          </a:fillRef>
          <a:effectRef idx="3">
            <a:schemeClr val="accent5"/>
          </a:effectRef>
          <a:fontRef idx="minor">
            <a:schemeClr val="lt1"/>
          </a:fontRef>
        </p:style>
        <p:txBody>
          <a:bodyPr wrap="square" rtlCol="0" anchor="ctr" anchorCtr="0">
            <a:sp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200" b="1" dirty="0">
              <a:solidFill>
                <a:schemeClr val="bg1"/>
              </a:solidFill>
              <a:latin typeface="Tw Cen MT" panose="020B0602020104020603" pitchFamily="34" charset="0"/>
            </a:endParaRPr>
          </a:p>
        </p:txBody>
      </p:sp>
      <p:pic>
        <p:nvPicPr>
          <p:cNvPr id="1026" name="Picture 2" descr="Aspire International School | Odoo">
            <a:extLst>
              <a:ext uri="{FF2B5EF4-FFF2-40B4-BE49-F238E27FC236}">
                <a16:creationId xmlns:a16="http://schemas.microsoft.com/office/drawing/2014/main" id="{7A1B0A94-0292-BC35-01D1-5B4000DAB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44" y="304800"/>
            <a:ext cx="1238255" cy="1225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8977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06127" y="1305209"/>
            <a:ext cx="3193897" cy="400110"/>
          </a:xfrm>
          <a:prstGeom prst="rect">
            <a:avLst/>
          </a:prstGeom>
          <a:noFill/>
        </p:spPr>
        <p:txBody>
          <a:bodyPr wrap="square" rtlCol="0">
            <a:spAutoFit/>
          </a:bodyPr>
          <a:lstStyle/>
          <a:p>
            <a:pPr algn="r"/>
            <a:r>
              <a:rPr lang="ar-EG" sz="2000" b="1" u="sng" dirty="0">
                <a:solidFill>
                  <a:srgbClr val="FF0000"/>
                </a:solidFill>
              </a:rPr>
              <a:t>1- اقرأ ،</a:t>
            </a:r>
            <a:r>
              <a:rPr lang="ar-EG" sz="2000" b="1" u="sng" baseline="0" dirty="0">
                <a:solidFill>
                  <a:srgbClr val="FF0000"/>
                </a:solidFill>
              </a:rPr>
              <a:t> ثم أجب :</a:t>
            </a:r>
            <a:endParaRPr lang="en-US" sz="2000" b="1" u="sng" dirty="0">
              <a:solidFill>
                <a:srgbClr val="FF0000"/>
              </a:solidFill>
            </a:endParaRPr>
          </a:p>
        </p:txBody>
      </p:sp>
      <p:sp>
        <p:nvSpPr>
          <p:cNvPr id="8" name="Rounded Rectangle 7"/>
          <p:cNvSpPr/>
          <p:nvPr/>
        </p:nvSpPr>
        <p:spPr>
          <a:xfrm>
            <a:off x="304800" y="1705319"/>
            <a:ext cx="6266286" cy="16474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lnSpc>
                <a:spcPct val="130000"/>
              </a:lnSpc>
            </a:pPr>
            <a:r>
              <a:rPr lang="ar-EG" b="1" dirty="0"/>
              <a:t>تشهد مصر توافد أنواعٍ كثيرةٍ من الطيور المهاجرة؛ وذلك بسبب تعدد البيئات المناسبة لها في مصر، ومن هذه الطيور قد نجد طائر الخطاف يملأ شواطىء حماصة حيث إن بيئته المناسبة هي المسطحات الشاطئية، وطائر الفلامنجو الذي ينتشر في الأراضي الرطبة مثل : بحيرة قارون .</a:t>
            </a:r>
            <a:endParaRPr lang="en-US" b="1" dirty="0"/>
          </a:p>
        </p:txBody>
      </p:sp>
      <p:sp>
        <p:nvSpPr>
          <p:cNvPr id="9" name="TextBox 8"/>
          <p:cNvSpPr txBox="1"/>
          <p:nvPr/>
        </p:nvSpPr>
        <p:spPr>
          <a:xfrm>
            <a:off x="2956699" y="3429000"/>
            <a:ext cx="3733800" cy="400110"/>
          </a:xfrm>
          <a:prstGeom prst="rect">
            <a:avLst/>
          </a:prstGeom>
          <a:noFill/>
        </p:spPr>
        <p:txBody>
          <a:bodyPr wrap="square" rtlCol="0">
            <a:spAutoFit/>
          </a:bodyPr>
          <a:lstStyle/>
          <a:p>
            <a:pPr algn="r"/>
            <a:r>
              <a:rPr lang="ar-EG" sz="2000" b="1" u="sng" dirty="0">
                <a:solidFill>
                  <a:srgbClr val="FF0000"/>
                </a:solidFill>
              </a:rPr>
              <a:t>أ - استخرج من الفقرة ما يأتي :</a:t>
            </a:r>
            <a:endParaRPr lang="en-US" sz="2000" b="1" u="sng" dirty="0">
              <a:solidFill>
                <a:srgbClr val="FF0000"/>
              </a:solidFill>
            </a:endParaRPr>
          </a:p>
        </p:txBody>
      </p:sp>
      <p:sp>
        <p:nvSpPr>
          <p:cNvPr id="10" name="TextBox 9"/>
          <p:cNvSpPr txBox="1"/>
          <p:nvPr/>
        </p:nvSpPr>
        <p:spPr>
          <a:xfrm>
            <a:off x="166106" y="3857685"/>
            <a:ext cx="6562493" cy="1338828"/>
          </a:xfrm>
          <a:prstGeom prst="rect">
            <a:avLst/>
          </a:prstGeom>
          <a:noFill/>
        </p:spPr>
        <p:txBody>
          <a:bodyPr wrap="square" rtlCol="0">
            <a:spAutoFit/>
          </a:bodyPr>
          <a:lstStyle/>
          <a:p>
            <a:pPr marL="0" marR="0" lvl="0" indent="0" algn="r" defTabSz="914400" rtl="0" eaLnBrk="1" fontAlgn="auto" latinLnBrk="0" hangingPunct="1">
              <a:lnSpc>
                <a:spcPct val="150000"/>
              </a:lnSpc>
              <a:spcBef>
                <a:spcPts val="0"/>
              </a:spcBef>
              <a:spcAft>
                <a:spcPts val="0"/>
              </a:spcAft>
              <a:buClrTx/>
              <a:buSzTx/>
              <a:buFontTx/>
              <a:buNone/>
              <a:defRPr/>
            </a:pPr>
            <a:r>
              <a:rPr kumimoji="0" lang="ar-EG" b="0" i="0" u="none" strike="noStrike" kern="1200" cap="none" spc="0" normalizeH="0" baseline="0" noProof="0" dirty="0">
                <a:ln>
                  <a:noFill/>
                </a:ln>
                <a:solidFill>
                  <a:prstClr val="black"/>
                </a:solidFill>
                <a:effectLst/>
                <a:uLnTx/>
                <a:uFillTx/>
              </a:rPr>
              <a:t>1- معنى</a:t>
            </a:r>
            <a:r>
              <a:rPr kumimoji="0" lang="ar-EG" b="0" i="0" u="none" strike="noStrike" kern="1200" cap="none" spc="0" normalizeH="0" noProof="0" dirty="0">
                <a:ln>
                  <a:noFill/>
                </a:ln>
                <a:solidFill>
                  <a:prstClr val="black"/>
                </a:solidFill>
                <a:effectLst/>
                <a:uLnTx/>
                <a:uFillTx/>
              </a:rPr>
              <a:t> </a:t>
            </a:r>
            <a:r>
              <a:rPr kumimoji="0" lang="ar-EG" b="0" i="0" u="none" strike="noStrike" kern="1200" cap="none" spc="0" normalizeH="0" baseline="0" noProof="0" dirty="0">
                <a:ln>
                  <a:noFill/>
                </a:ln>
                <a:solidFill>
                  <a:prstClr val="black"/>
                </a:solidFill>
                <a:effectLst/>
                <a:uLnTx/>
                <a:uFillTx/>
              </a:rPr>
              <a:t>( </a:t>
            </a:r>
            <a:r>
              <a:rPr kumimoji="0" lang="ar-EG" b="1" i="0" u="none" strike="noStrike" kern="1200" cap="none" spc="0" normalizeH="0" baseline="0" noProof="0" dirty="0">
                <a:ln>
                  <a:noFill/>
                </a:ln>
                <a:solidFill>
                  <a:prstClr val="black"/>
                </a:solidFill>
                <a:effectLst/>
                <a:uLnTx/>
                <a:uFillTx/>
              </a:rPr>
              <a:t>كثرة</a:t>
            </a:r>
            <a:r>
              <a:rPr kumimoji="0" lang="ar-EG" b="0" i="0" u="none" strike="noStrike" kern="1200" cap="none" spc="0" normalizeH="0" baseline="0" noProof="0" dirty="0">
                <a:ln>
                  <a:noFill/>
                </a:ln>
                <a:solidFill>
                  <a:prstClr val="black"/>
                </a:solidFill>
                <a:effectLst/>
                <a:uLnTx/>
                <a:uFillTx/>
              </a:rPr>
              <a:t> ) : ......................         2- مضاد ( </a:t>
            </a:r>
            <a:r>
              <a:rPr kumimoji="0" lang="ar-EG" b="1" i="0" u="none" strike="noStrike" kern="1200" cap="none" spc="0" normalizeH="0" baseline="0" noProof="0" dirty="0">
                <a:ln>
                  <a:noFill/>
                </a:ln>
                <a:solidFill>
                  <a:prstClr val="black"/>
                </a:solidFill>
                <a:effectLst/>
                <a:uLnTx/>
                <a:uFillTx/>
              </a:rPr>
              <a:t>قليلة</a:t>
            </a:r>
            <a:r>
              <a:rPr kumimoji="0" lang="ar-EG" b="0" i="0" u="none" strike="noStrike" kern="1200" cap="none" spc="0" normalizeH="0" baseline="0" noProof="0" dirty="0">
                <a:ln>
                  <a:noFill/>
                </a:ln>
                <a:solidFill>
                  <a:prstClr val="black"/>
                </a:solidFill>
                <a:effectLst/>
                <a:uLnTx/>
                <a:uFillTx/>
              </a:rPr>
              <a:t> ) :...................... </a:t>
            </a:r>
          </a:p>
          <a:p>
            <a:pPr marL="0" marR="0" lvl="0" indent="0" algn="r" defTabSz="914400" rtl="1" eaLnBrk="1" fontAlgn="auto" latinLnBrk="0" hangingPunct="1">
              <a:lnSpc>
                <a:spcPct val="150000"/>
              </a:lnSpc>
              <a:spcBef>
                <a:spcPts val="0"/>
              </a:spcBef>
              <a:spcAft>
                <a:spcPts val="0"/>
              </a:spcAft>
              <a:buClrTx/>
              <a:buSzTx/>
              <a:buFontTx/>
              <a:buNone/>
              <a:defRPr/>
            </a:pPr>
            <a:r>
              <a:rPr kumimoji="0" lang="ar-EG" b="0" i="0" u="none" strike="noStrike" kern="1200" cap="none" spc="0" normalizeH="0" baseline="0" noProof="0" dirty="0">
                <a:ln>
                  <a:noFill/>
                </a:ln>
                <a:solidFill>
                  <a:prstClr val="black"/>
                </a:solidFill>
                <a:effectLst/>
                <a:uLnTx/>
                <a:uFillTx/>
              </a:rPr>
              <a:t>3- جمع ( </a:t>
            </a:r>
            <a:r>
              <a:rPr kumimoji="0" lang="ar-EG" b="1" i="0" u="none" strike="noStrike" kern="1200" cap="none" spc="0" normalizeH="0" baseline="0" noProof="0" dirty="0">
                <a:ln>
                  <a:noFill/>
                </a:ln>
                <a:solidFill>
                  <a:prstClr val="black"/>
                </a:solidFill>
                <a:effectLst/>
                <a:uLnTx/>
                <a:uFillTx/>
              </a:rPr>
              <a:t>الأرض</a:t>
            </a:r>
            <a:r>
              <a:rPr kumimoji="0" lang="ar-EG" b="0" i="0" u="none" strike="noStrike" kern="1200" cap="none" spc="0" normalizeH="0" baseline="0" noProof="0" dirty="0">
                <a:ln>
                  <a:noFill/>
                </a:ln>
                <a:solidFill>
                  <a:prstClr val="black"/>
                </a:solidFill>
                <a:effectLst/>
                <a:uLnTx/>
                <a:uFillTx/>
              </a:rPr>
              <a:t> ) : .....................       4- مفرد ( </a:t>
            </a:r>
            <a:r>
              <a:rPr lang="ar-EG" b="1" dirty="0">
                <a:solidFill>
                  <a:prstClr val="black"/>
                </a:solidFill>
              </a:rPr>
              <a:t>طيور</a:t>
            </a:r>
            <a:r>
              <a:rPr lang="ar-EG" dirty="0">
                <a:solidFill>
                  <a:prstClr val="black"/>
                </a:solidFill>
              </a:rPr>
              <a:t> </a:t>
            </a:r>
            <a:r>
              <a:rPr kumimoji="0" lang="ar-EG" b="0" i="0" u="none" strike="noStrike" kern="1200" cap="none" spc="0" normalizeH="0" baseline="0" noProof="0" dirty="0">
                <a:ln>
                  <a:noFill/>
                </a:ln>
                <a:solidFill>
                  <a:prstClr val="black"/>
                </a:solidFill>
                <a:effectLst/>
                <a:uLnTx/>
                <a:uFillTx/>
              </a:rPr>
              <a:t>) :  .....................</a:t>
            </a:r>
          </a:p>
          <a:p>
            <a:pPr marL="0" marR="0" lvl="0" indent="0" algn="r" defTabSz="914400" rtl="1" eaLnBrk="1" fontAlgn="auto" latinLnBrk="0" hangingPunct="1">
              <a:lnSpc>
                <a:spcPct val="150000"/>
              </a:lnSpc>
              <a:spcBef>
                <a:spcPts val="0"/>
              </a:spcBef>
              <a:spcAft>
                <a:spcPts val="0"/>
              </a:spcAft>
              <a:buClrTx/>
              <a:buSzTx/>
              <a:buFontTx/>
              <a:buNone/>
              <a:defRPr/>
            </a:pPr>
            <a:r>
              <a:rPr lang="ar-EG" dirty="0">
                <a:solidFill>
                  <a:prstClr val="black"/>
                </a:solidFill>
              </a:rPr>
              <a:t>5 – ضع عنوانًا مناسبًا للفقرة .................................................................</a:t>
            </a:r>
            <a:endParaRPr kumimoji="0" lang="ar-EG" b="0" i="0" u="none" strike="noStrike" kern="1200" cap="none" spc="0" normalizeH="0" baseline="0" noProof="0" dirty="0">
              <a:ln>
                <a:noFill/>
              </a:ln>
              <a:solidFill>
                <a:prstClr val="black"/>
              </a:solidFill>
              <a:effectLst/>
              <a:uLnTx/>
              <a:uFillTx/>
            </a:endParaRPr>
          </a:p>
        </p:txBody>
      </p:sp>
      <p:sp>
        <p:nvSpPr>
          <p:cNvPr id="11" name="TextBox 10"/>
          <p:cNvSpPr txBox="1"/>
          <p:nvPr/>
        </p:nvSpPr>
        <p:spPr>
          <a:xfrm>
            <a:off x="4171375" y="5257800"/>
            <a:ext cx="2509025" cy="400110"/>
          </a:xfrm>
          <a:prstGeom prst="rect">
            <a:avLst/>
          </a:prstGeom>
          <a:noFill/>
        </p:spPr>
        <p:txBody>
          <a:bodyPr wrap="square" rtlCol="0">
            <a:spAutoFit/>
          </a:bodyPr>
          <a:lstStyle/>
          <a:p>
            <a:pPr algn="r"/>
            <a:r>
              <a:rPr lang="ar-EG" sz="2000" b="1" u="sng" dirty="0">
                <a:solidFill>
                  <a:srgbClr val="FF0000"/>
                </a:solidFill>
              </a:rPr>
              <a:t>ب</a:t>
            </a:r>
            <a:r>
              <a:rPr lang="ar-EG" sz="2000" b="1" u="sng" baseline="0" dirty="0">
                <a:solidFill>
                  <a:srgbClr val="FF0000"/>
                </a:solidFill>
              </a:rPr>
              <a:t> -</a:t>
            </a:r>
            <a:r>
              <a:rPr lang="ar-EG" sz="2000" b="1" u="sng" dirty="0">
                <a:solidFill>
                  <a:srgbClr val="FF0000"/>
                </a:solidFill>
              </a:rPr>
              <a:t> أجب عما يلي :</a:t>
            </a:r>
          </a:p>
        </p:txBody>
      </p:sp>
      <p:sp>
        <p:nvSpPr>
          <p:cNvPr id="12" name="TextBox 11"/>
          <p:cNvSpPr txBox="1"/>
          <p:nvPr/>
        </p:nvSpPr>
        <p:spPr>
          <a:xfrm>
            <a:off x="125850" y="5638800"/>
            <a:ext cx="6595945" cy="958660"/>
          </a:xfrm>
          <a:prstGeom prst="rect">
            <a:avLst/>
          </a:prstGeom>
          <a:noFill/>
        </p:spPr>
        <p:txBody>
          <a:bodyPr wrap="square" rtlCol="0">
            <a:spAutoFit/>
          </a:bodyPr>
          <a:lstStyle/>
          <a:p>
            <a:pPr algn="r">
              <a:lnSpc>
                <a:spcPct val="150000"/>
              </a:lnSpc>
            </a:pPr>
            <a:r>
              <a:rPr lang="ar-EG" sz="2000" dirty="0"/>
              <a:t>1</a:t>
            </a:r>
            <a:r>
              <a:rPr lang="ar-EG" dirty="0"/>
              <a:t>- لماذا تتوافد الطيور المهاجرة على مصر ؟ </a:t>
            </a:r>
          </a:p>
          <a:p>
            <a:pPr algn="r">
              <a:lnSpc>
                <a:spcPct val="150000"/>
              </a:lnSpc>
            </a:pPr>
            <a:r>
              <a:rPr lang="ar-EG" sz="2000" dirty="0"/>
              <a:t>..........................................................................................</a:t>
            </a:r>
          </a:p>
        </p:txBody>
      </p:sp>
      <p:sp>
        <p:nvSpPr>
          <p:cNvPr id="2" name="TextBox 1"/>
          <p:cNvSpPr txBox="1"/>
          <p:nvPr/>
        </p:nvSpPr>
        <p:spPr>
          <a:xfrm>
            <a:off x="159302" y="6705600"/>
            <a:ext cx="6562493" cy="400110"/>
          </a:xfrm>
          <a:prstGeom prst="rect">
            <a:avLst/>
          </a:prstGeom>
          <a:noFill/>
        </p:spPr>
        <p:txBody>
          <a:bodyPr wrap="square" rtlCol="0">
            <a:spAutoFit/>
          </a:bodyPr>
          <a:lstStyle/>
          <a:p>
            <a:pPr algn="l" rtl="1"/>
            <a:r>
              <a:rPr lang="ar-EG" sz="2000" b="1" u="sng" dirty="0">
                <a:solidFill>
                  <a:srgbClr val="FF0000"/>
                </a:solidFill>
              </a:rPr>
              <a:t>جـ - ضع علامة ( √ ) أمام العبارة الصحيحة، وعلامة (×) أمام العبارة الخطأ :</a:t>
            </a:r>
            <a:endParaRPr lang="en-US" sz="2000" b="1" u="sng" dirty="0">
              <a:solidFill>
                <a:srgbClr val="FF0000"/>
              </a:solidFill>
            </a:endParaRPr>
          </a:p>
        </p:txBody>
      </p:sp>
      <p:sp>
        <p:nvSpPr>
          <p:cNvPr id="3" name="TextBox 2"/>
          <p:cNvSpPr txBox="1"/>
          <p:nvPr/>
        </p:nvSpPr>
        <p:spPr>
          <a:xfrm>
            <a:off x="104079" y="7162800"/>
            <a:ext cx="6562493" cy="1384995"/>
          </a:xfrm>
          <a:prstGeom prst="rect">
            <a:avLst/>
          </a:prstGeom>
          <a:noFill/>
        </p:spPr>
        <p:txBody>
          <a:bodyPr wrap="square" rtlCol="0">
            <a:spAutoFit/>
          </a:bodyPr>
          <a:lstStyle/>
          <a:p>
            <a:pPr algn="r" rtl="1">
              <a:lnSpc>
                <a:spcPct val="150000"/>
              </a:lnSpc>
            </a:pPr>
            <a:r>
              <a:rPr lang="ar-EG" dirty="0"/>
              <a:t>1- طائر الفلامنجو ينتشر في الأرض الرطبة .	</a:t>
            </a:r>
            <a:r>
              <a:rPr lang="ar-EG" dirty="0" smtClean="0"/>
              <a:t>   (     </a:t>
            </a:r>
            <a:r>
              <a:rPr lang="ar-EG" dirty="0"/>
              <a:t>)</a:t>
            </a:r>
          </a:p>
          <a:p>
            <a:pPr algn="r" rtl="1">
              <a:lnSpc>
                <a:spcPct val="150000"/>
              </a:lnSpc>
            </a:pPr>
            <a:r>
              <a:rPr lang="ar-EG" dirty="0"/>
              <a:t>2- نجد طائر الخطاف على شواطىء حماصة.	</a:t>
            </a:r>
            <a:r>
              <a:rPr lang="ar-EG" dirty="0" smtClean="0"/>
              <a:t>   (     ) </a:t>
            </a:r>
            <a:endParaRPr lang="ar-EG" dirty="0"/>
          </a:p>
          <a:p>
            <a:pPr algn="r" rtl="1">
              <a:lnSpc>
                <a:spcPct val="150000"/>
              </a:lnSpc>
            </a:pPr>
            <a:r>
              <a:rPr lang="ar-EG" dirty="0"/>
              <a:t>3- مصر بلد غير جاذبة للطيور المهاجرة</a:t>
            </a:r>
            <a:r>
              <a:rPr lang="ar-EG" dirty="0" smtClean="0"/>
              <a:t>.</a:t>
            </a:r>
            <a:r>
              <a:rPr lang="ar-EG" dirty="0"/>
              <a:t> </a:t>
            </a:r>
            <a:r>
              <a:rPr lang="ar-EG" dirty="0" smtClean="0"/>
              <a:t>       </a:t>
            </a:r>
            <a:r>
              <a:rPr lang="ar-EG" dirty="0"/>
              <a:t>	</a:t>
            </a:r>
            <a:r>
              <a:rPr lang="ar-EG" dirty="0" smtClean="0"/>
              <a:t>   (     </a:t>
            </a:r>
            <a:r>
              <a:rPr lang="ar-EG" sz="2000" dirty="0"/>
              <a:t>) </a:t>
            </a:r>
            <a:endParaRPr lang="en-US" sz="2000" dirty="0"/>
          </a:p>
        </p:txBody>
      </p:sp>
      <p:sp>
        <p:nvSpPr>
          <p:cNvPr id="13" name="Rounded Rectangle 12"/>
          <p:cNvSpPr/>
          <p:nvPr/>
        </p:nvSpPr>
        <p:spPr>
          <a:xfrm>
            <a:off x="2294828" y="914400"/>
            <a:ext cx="24384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EG" sz="2400" b="1" dirty="0"/>
              <a:t>قراءة متحررة </a:t>
            </a:r>
            <a:endParaRPr lang="en-US" sz="2400"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473" y="3421613"/>
            <a:ext cx="1613906" cy="935931"/>
          </a:xfrm>
          <a:prstGeom prst="rect">
            <a:avLst/>
          </a:prstGeom>
        </p:spPr>
      </p:pic>
      <p:sp>
        <p:nvSpPr>
          <p:cNvPr id="14" name="Footer Placeholder 13"/>
          <p:cNvSpPr>
            <a:spLocks noGrp="1"/>
          </p:cNvSpPr>
          <p:nvPr>
            <p:ph type="ftr" sz="quarter" idx="11"/>
          </p:nvPr>
        </p:nvSpPr>
        <p:spPr>
          <a:xfrm>
            <a:off x="685800" y="8534400"/>
            <a:ext cx="6141068" cy="486833"/>
          </a:xfrm>
        </p:spPr>
        <p:txBody>
          <a:bodyPr/>
          <a:lstStyle/>
          <a:p>
            <a:r>
              <a:rPr lang="ar-EG" dirty="0"/>
              <a:t>اللغة العربية                                      الفصل الدراسي الأول                            الصف الرابع الابتدائي</a:t>
            </a:r>
            <a:endParaRPr lang="en-US" dirty="0"/>
          </a:p>
        </p:txBody>
      </p:sp>
      <p:sp>
        <p:nvSpPr>
          <p:cNvPr id="15" name="Rounded Rectangle 14"/>
          <p:cNvSpPr/>
          <p:nvPr/>
        </p:nvSpPr>
        <p:spPr>
          <a:xfrm>
            <a:off x="152400" y="8610600"/>
            <a:ext cx="609600" cy="339725"/>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defTabSz="457200" eaLnBrk="1" fontAlgn="auto" hangingPunct="1">
              <a:spcBef>
                <a:spcPts val="0"/>
              </a:spcBef>
              <a:spcAft>
                <a:spcPts val="0"/>
              </a:spcAft>
              <a:defRPr/>
            </a:pPr>
            <a:r>
              <a:rPr lang="ar-EG" sz="2000" dirty="0" smtClean="0">
                <a:solidFill>
                  <a:srgbClr val="000000"/>
                </a:solidFill>
                <a:latin typeface="Constantia" panose="02030602050306030303"/>
              </a:rPr>
              <a:t>10</a:t>
            </a:r>
            <a:endParaRPr lang="ar-EG" sz="2000" dirty="0">
              <a:solidFill>
                <a:srgbClr val="000000"/>
              </a:solidFill>
              <a:latin typeface="Constantia" panose="02030602050306030303"/>
            </a:endParaRPr>
          </a:p>
        </p:txBody>
      </p:sp>
    </p:spTree>
    <p:extLst>
      <p:ext uri="{BB962C8B-B14F-4D97-AF65-F5344CB8AC3E}">
        <p14:creationId xmlns:p14="http://schemas.microsoft.com/office/powerpoint/2010/main" val="3804244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06127" y="1305209"/>
            <a:ext cx="3193897" cy="400110"/>
          </a:xfrm>
          <a:prstGeom prst="rect">
            <a:avLst/>
          </a:prstGeom>
          <a:noFill/>
        </p:spPr>
        <p:txBody>
          <a:bodyPr wrap="square" rtlCol="0">
            <a:spAutoFit/>
          </a:bodyPr>
          <a:lstStyle/>
          <a:p>
            <a:pPr algn="r"/>
            <a:r>
              <a:rPr lang="ar-EG" sz="2000" b="1" u="sng" dirty="0" smtClean="0">
                <a:solidFill>
                  <a:srgbClr val="FF0000"/>
                </a:solidFill>
              </a:rPr>
              <a:t>1- اقرأ ،</a:t>
            </a:r>
            <a:r>
              <a:rPr lang="ar-EG" sz="2000" b="1" u="sng" baseline="0" dirty="0" smtClean="0">
                <a:solidFill>
                  <a:srgbClr val="FF0000"/>
                </a:solidFill>
              </a:rPr>
              <a:t> ثم أجب :</a:t>
            </a:r>
            <a:endParaRPr lang="en-US" sz="2000" b="1" u="sng" dirty="0">
              <a:solidFill>
                <a:srgbClr val="FF0000"/>
              </a:solidFill>
            </a:endParaRPr>
          </a:p>
        </p:txBody>
      </p:sp>
      <p:sp>
        <p:nvSpPr>
          <p:cNvPr id="8" name="Rounded Rectangle 7"/>
          <p:cNvSpPr/>
          <p:nvPr/>
        </p:nvSpPr>
        <p:spPr>
          <a:xfrm>
            <a:off x="266467" y="1705663"/>
            <a:ext cx="6346902" cy="157093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rtl="1">
              <a:lnSpc>
                <a:spcPct val="140000"/>
              </a:lnSpc>
            </a:pPr>
            <a:r>
              <a:rPr lang="ar-EG" b="1" dirty="0" smtClean="0"/>
              <a:t>لقد مر أكثر من عامين على غياب أبي منذ سفره إلى إحدى البلاد المتواجدة في الخليج، وقد اشتقت له كثيرًا، وأظن أنه يشتاق إليّ أيضَا؛ فهو بمثابة كل شيء لي وعندما تواصلت معه أنا وأمي أكد لنا أنه سوف يأتي إلى مصر ولم يسافر مرة </a:t>
            </a:r>
            <a:r>
              <a:rPr lang="en-US" b="1" dirty="0" smtClean="0"/>
              <a:t> </a:t>
            </a:r>
            <a:r>
              <a:rPr lang="ar-EG" b="1" dirty="0" smtClean="0"/>
              <a:t>أخرى؛ لأن الوطن لا غنى عنه. </a:t>
            </a:r>
            <a:r>
              <a:rPr lang="en-US" b="1" dirty="0" smtClean="0"/>
              <a:t> </a:t>
            </a:r>
            <a:endParaRPr lang="en-US" b="1" dirty="0"/>
          </a:p>
        </p:txBody>
      </p:sp>
      <p:sp>
        <p:nvSpPr>
          <p:cNvPr id="9" name="TextBox 8"/>
          <p:cNvSpPr txBox="1"/>
          <p:nvPr/>
        </p:nvSpPr>
        <p:spPr>
          <a:xfrm>
            <a:off x="2800350" y="3429000"/>
            <a:ext cx="3865756" cy="400110"/>
          </a:xfrm>
          <a:prstGeom prst="rect">
            <a:avLst/>
          </a:prstGeom>
          <a:noFill/>
        </p:spPr>
        <p:txBody>
          <a:bodyPr wrap="square" rtlCol="0">
            <a:spAutoFit/>
          </a:bodyPr>
          <a:lstStyle/>
          <a:p>
            <a:pPr algn="r"/>
            <a:r>
              <a:rPr lang="ar-EG" sz="2000" b="1" u="sng" dirty="0">
                <a:solidFill>
                  <a:srgbClr val="FF0000"/>
                </a:solidFill>
              </a:rPr>
              <a:t>أ - استخرج من الفقرة ما يأتي :</a:t>
            </a:r>
            <a:endParaRPr lang="en-US" sz="2000" b="1" u="sng" dirty="0">
              <a:solidFill>
                <a:srgbClr val="FF0000"/>
              </a:solidFill>
            </a:endParaRPr>
          </a:p>
        </p:txBody>
      </p:sp>
      <p:sp>
        <p:nvSpPr>
          <p:cNvPr id="10" name="TextBox 9"/>
          <p:cNvSpPr txBox="1"/>
          <p:nvPr/>
        </p:nvSpPr>
        <p:spPr>
          <a:xfrm>
            <a:off x="130097" y="3741908"/>
            <a:ext cx="6562493" cy="1338828"/>
          </a:xfrm>
          <a:prstGeom prst="rect">
            <a:avLst/>
          </a:prstGeom>
          <a:noFill/>
        </p:spPr>
        <p:txBody>
          <a:bodyPr wrap="square" rtlCol="0">
            <a:spAutoFit/>
          </a:bodyPr>
          <a:lstStyle/>
          <a:p>
            <a:pPr marL="0" marR="0" lvl="0" indent="0" algn="r" defTabSz="914400" rtl="0" eaLnBrk="1" fontAlgn="auto" latinLnBrk="0" hangingPunct="1">
              <a:lnSpc>
                <a:spcPct val="150000"/>
              </a:lnSpc>
              <a:spcBef>
                <a:spcPts val="0"/>
              </a:spcBef>
              <a:spcAft>
                <a:spcPts val="0"/>
              </a:spcAft>
              <a:buClrTx/>
              <a:buSzTx/>
              <a:buFontTx/>
              <a:buNone/>
              <a:defRPr/>
            </a:pPr>
            <a:r>
              <a:rPr kumimoji="0" lang="ar-EG" b="0" i="0" u="none" strike="noStrike" kern="1200" cap="none" spc="0" normalizeH="0" baseline="0" noProof="0" dirty="0">
                <a:ln>
                  <a:noFill/>
                </a:ln>
                <a:solidFill>
                  <a:prstClr val="black"/>
                </a:solidFill>
                <a:effectLst/>
                <a:uLnTx/>
                <a:uFillTx/>
              </a:rPr>
              <a:t>1- معنى</a:t>
            </a:r>
            <a:r>
              <a:rPr kumimoji="0" lang="ar-EG" b="0" i="0" u="none" strike="noStrike" kern="1200" cap="none" spc="0" normalizeH="0" noProof="0" dirty="0">
                <a:ln>
                  <a:noFill/>
                </a:ln>
                <a:solidFill>
                  <a:prstClr val="black"/>
                </a:solidFill>
                <a:effectLst/>
                <a:uLnTx/>
                <a:uFillTx/>
              </a:rPr>
              <a:t> </a:t>
            </a:r>
            <a:r>
              <a:rPr kumimoji="0" lang="ar-EG" b="0" i="0" u="none" strike="noStrike" kern="1200" cap="none" spc="0" normalizeH="0" baseline="0" noProof="0" dirty="0">
                <a:ln>
                  <a:noFill/>
                </a:ln>
                <a:solidFill>
                  <a:prstClr val="black"/>
                </a:solidFill>
                <a:effectLst/>
                <a:uLnTx/>
                <a:uFillTx/>
              </a:rPr>
              <a:t>( </a:t>
            </a:r>
            <a:r>
              <a:rPr kumimoji="0" lang="ar-EG" b="1" u="none" strike="noStrike" kern="1200" cap="none" spc="0" normalizeH="0" baseline="0" noProof="0" dirty="0">
                <a:ln>
                  <a:noFill/>
                </a:ln>
                <a:solidFill>
                  <a:prstClr val="black"/>
                </a:solidFill>
                <a:effectLst/>
                <a:uLnTx/>
                <a:uFillTx/>
              </a:rPr>
              <a:t>فات </a:t>
            </a:r>
            <a:r>
              <a:rPr kumimoji="0" lang="ar-EG" b="0" i="0" u="none" strike="noStrike" kern="1200" cap="none" spc="0" normalizeH="0" baseline="0" noProof="0" dirty="0">
                <a:ln>
                  <a:noFill/>
                </a:ln>
                <a:solidFill>
                  <a:prstClr val="black"/>
                </a:solidFill>
                <a:effectLst/>
                <a:uLnTx/>
                <a:uFillTx/>
              </a:rPr>
              <a:t>) : ...................</a:t>
            </a:r>
            <a:r>
              <a:rPr lang="ar-EG" dirty="0">
                <a:solidFill>
                  <a:prstClr val="black"/>
                </a:solidFill>
              </a:rPr>
              <a:t>         2</a:t>
            </a:r>
            <a:r>
              <a:rPr kumimoji="0" lang="ar-EG" b="0" i="0" u="none" strike="noStrike" kern="1200" cap="none" spc="0" normalizeH="0" baseline="0" noProof="0" dirty="0">
                <a:ln>
                  <a:noFill/>
                </a:ln>
                <a:solidFill>
                  <a:prstClr val="black"/>
                </a:solidFill>
                <a:effectLst/>
                <a:uLnTx/>
                <a:uFillTx/>
              </a:rPr>
              <a:t>- مضاد ( </a:t>
            </a:r>
            <a:r>
              <a:rPr kumimoji="0" lang="ar-EG" b="1" i="0" u="none" strike="noStrike" kern="1200" cap="none" spc="0" normalizeH="0" baseline="0" noProof="0" dirty="0">
                <a:ln>
                  <a:noFill/>
                </a:ln>
                <a:solidFill>
                  <a:prstClr val="black"/>
                </a:solidFill>
                <a:effectLst/>
                <a:uLnTx/>
                <a:uFillTx/>
              </a:rPr>
              <a:t>أقل</a:t>
            </a:r>
            <a:r>
              <a:rPr kumimoji="0" lang="ar-EG" b="0" i="0" u="none" strike="noStrike" kern="1200" cap="none" spc="0" normalizeH="0" baseline="0" noProof="0" dirty="0">
                <a:ln>
                  <a:noFill/>
                </a:ln>
                <a:solidFill>
                  <a:prstClr val="black"/>
                </a:solidFill>
                <a:effectLst/>
                <a:uLnTx/>
                <a:uFillTx/>
              </a:rPr>
              <a:t> ) :  ......................... </a:t>
            </a:r>
          </a:p>
          <a:p>
            <a:pPr marL="0" marR="0" lvl="0" indent="0" algn="r" defTabSz="914400" rtl="1" eaLnBrk="1" fontAlgn="auto" latinLnBrk="0" hangingPunct="1">
              <a:lnSpc>
                <a:spcPct val="150000"/>
              </a:lnSpc>
              <a:spcBef>
                <a:spcPts val="0"/>
              </a:spcBef>
              <a:spcAft>
                <a:spcPts val="0"/>
              </a:spcAft>
              <a:buClrTx/>
              <a:buSzTx/>
              <a:buFontTx/>
              <a:buNone/>
              <a:defRPr/>
            </a:pPr>
            <a:r>
              <a:rPr kumimoji="0" lang="ar-EG" b="0" i="0" u="none" strike="noStrike" kern="1200" cap="none" spc="0" normalizeH="0" baseline="0" noProof="0" dirty="0">
                <a:ln>
                  <a:noFill/>
                </a:ln>
                <a:solidFill>
                  <a:prstClr val="black"/>
                </a:solidFill>
                <a:effectLst/>
                <a:uLnTx/>
                <a:uFillTx/>
              </a:rPr>
              <a:t>3- جمع ( </a:t>
            </a:r>
            <a:r>
              <a:rPr kumimoji="0" lang="ar-EG" b="1" i="0" u="none" strike="noStrike" kern="1200" cap="none" spc="0" normalizeH="0" baseline="0" noProof="0" dirty="0">
                <a:ln>
                  <a:noFill/>
                </a:ln>
                <a:solidFill>
                  <a:prstClr val="black"/>
                </a:solidFill>
                <a:effectLst/>
                <a:uLnTx/>
                <a:uFillTx/>
              </a:rPr>
              <a:t>البلد</a:t>
            </a:r>
            <a:r>
              <a:rPr kumimoji="0" lang="ar-EG" b="0" i="0" u="none" strike="noStrike" kern="1200" cap="none" spc="0" normalizeH="0" baseline="0" noProof="0" dirty="0">
                <a:ln>
                  <a:noFill/>
                </a:ln>
                <a:solidFill>
                  <a:prstClr val="black"/>
                </a:solidFill>
                <a:effectLst/>
                <a:uLnTx/>
                <a:uFillTx/>
              </a:rPr>
              <a:t> ) : ....................         4- مفرد ( </a:t>
            </a:r>
            <a:r>
              <a:rPr kumimoji="0" lang="ar-EG" b="1" i="0" u="none" strike="noStrike" kern="1200" cap="none" spc="0" normalizeH="0" baseline="0" noProof="0" dirty="0">
                <a:ln>
                  <a:noFill/>
                </a:ln>
                <a:solidFill>
                  <a:prstClr val="black"/>
                </a:solidFill>
                <a:effectLst/>
                <a:uLnTx/>
                <a:uFillTx/>
              </a:rPr>
              <a:t>الأوطان </a:t>
            </a:r>
            <a:r>
              <a:rPr kumimoji="0" lang="ar-EG" b="0" i="0" u="none" strike="noStrike" kern="1200" cap="none" spc="0" normalizeH="0" baseline="0" noProof="0" dirty="0">
                <a:ln>
                  <a:noFill/>
                </a:ln>
                <a:solidFill>
                  <a:prstClr val="black"/>
                </a:solidFill>
                <a:effectLst/>
                <a:uLnTx/>
                <a:uFillTx/>
              </a:rPr>
              <a:t>) :  .....................</a:t>
            </a:r>
          </a:p>
          <a:p>
            <a:pPr lvl="0" algn="r" rtl="1">
              <a:lnSpc>
                <a:spcPct val="150000"/>
              </a:lnSpc>
              <a:defRPr/>
            </a:pPr>
            <a:r>
              <a:rPr lang="ar-EG" dirty="0">
                <a:solidFill>
                  <a:prstClr val="black"/>
                </a:solidFill>
              </a:rPr>
              <a:t>5 – ضع عنوانًا مناسبًا للفقرة .................................................................</a:t>
            </a:r>
          </a:p>
        </p:txBody>
      </p:sp>
      <p:sp>
        <p:nvSpPr>
          <p:cNvPr id="11" name="TextBox 10"/>
          <p:cNvSpPr txBox="1"/>
          <p:nvPr/>
        </p:nvSpPr>
        <p:spPr>
          <a:xfrm>
            <a:off x="4190999" y="5105400"/>
            <a:ext cx="2494157" cy="400110"/>
          </a:xfrm>
          <a:prstGeom prst="rect">
            <a:avLst/>
          </a:prstGeom>
          <a:noFill/>
        </p:spPr>
        <p:txBody>
          <a:bodyPr wrap="square" rtlCol="0">
            <a:spAutoFit/>
          </a:bodyPr>
          <a:lstStyle/>
          <a:p>
            <a:pPr algn="r"/>
            <a:r>
              <a:rPr lang="ar-EG" sz="2000" b="1" u="sng" dirty="0">
                <a:solidFill>
                  <a:srgbClr val="FF0000"/>
                </a:solidFill>
              </a:rPr>
              <a:t>ب</a:t>
            </a:r>
            <a:r>
              <a:rPr lang="ar-EG" sz="2000" b="1" u="sng" baseline="0" dirty="0">
                <a:solidFill>
                  <a:srgbClr val="FF0000"/>
                </a:solidFill>
              </a:rPr>
              <a:t> -</a:t>
            </a:r>
            <a:r>
              <a:rPr lang="ar-EG" sz="2000" b="1" u="sng" dirty="0">
                <a:solidFill>
                  <a:srgbClr val="FF0000"/>
                </a:solidFill>
              </a:rPr>
              <a:t> أجب عما يلي :</a:t>
            </a:r>
          </a:p>
        </p:txBody>
      </p:sp>
      <p:sp>
        <p:nvSpPr>
          <p:cNvPr id="12" name="TextBox 11"/>
          <p:cNvSpPr txBox="1"/>
          <p:nvPr/>
        </p:nvSpPr>
        <p:spPr>
          <a:xfrm>
            <a:off x="130097" y="5505510"/>
            <a:ext cx="6577360" cy="958660"/>
          </a:xfrm>
          <a:prstGeom prst="rect">
            <a:avLst/>
          </a:prstGeom>
          <a:noFill/>
        </p:spPr>
        <p:txBody>
          <a:bodyPr wrap="square" rtlCol="0">
            <a:spAutoFit/>
          </a:bodyPr>
          <a:lstStyle/>
          <a:p>
            <a:pPr algn="r">
              <a:lnSpc>
                <a:spcPct val="150000"/>
              </a:lnSpc>
            </a:pPr>
            <a:r>
              <a:rPr lang="ar-EG" sz="2000" dirty="0"/>
              <a:t>1</a:t>
            </a:r>
            <a:r>
              <a:rPr lang="ar-EG" dirty="0"/>
              <a:t>- لماذا لم يسافر الأب مرة أخرى ؟</a:t>
            </a:r>
            <a:r>
              <a:rPr lang="ar-EG" sz="2000" dirty="0"/>
              <a:t> </a:t>
            </a:r>
          </a:p>
          <a:p>
            <a:pPr algn="r">
              <a:lnSpc>
                <a:spcPct val="150000"/>
              </a:lnSpc>
            </a:pPr>
            <a:r>
              <a:rPr lang="ar-EG" sz="2000" dirty="0"/>
              <a:t>..........................................................................................</a:t>
            </a:r>
          </a:p>
        </p:txBody>
      </p:sp>
      <p:sp>
        <p:nvSpPr>
          <p:cNvPr id="2" name="TextBox 1"/>
          <p:cNvSpPr txBox="1"/>
          <p:nvPr/>
        </p:nvSpPr>
        <p:spPr>
          <a:xfrm>
            <a:off x="130098" y="6553200"/>
            <a:ext cx="6727902" cy="400110"/>
          </a:xfrm>
          <a:prstGeom prst="rect">
            <a:avLst/>
          </a:prstGeom>
          <a:noFill/>
        </p:spPr>
        <p:txBody>
          <a:bodyPr wrap="square" rtlCol="0">
            <a:spAutoFit/>
          </a:bodyPr>
          <a:lstStyle/>
          <a:p>
            <a:pPr algn="l" rtl="1"/>
            <a:r>
              <a:rPr lang="ar-EG" sz="2000" b="1" u="sng" dirty="0">
                <a:solidFill>
                  <a:srgbClr val="FF0000"/>
                </a:solidFill>
              </a:rPr>
              <a:t>جـ  - ضع علامة ( √ ) أمام العبارة الصحيحة، وعلامة (×) أمام العبارة الخطأ :</a:t>
            </a:r>
            <a:endParaRPr lang="en-US" sz="2000" b="1" u="sng" dirty="0">
              <a:solidFill>
                <a:srgbClr val="FF0000"/>
              </a:solidFill>
            </a:endParaRPr>
          </a:p>
        </p:txBody>
      </p:sp>
      <p:sp>
        <p:nvSpPr>
          <p:cNvPr id="3" name="TextBox 2"/>
          <p:cNvSpPr txBox="1"/>
          <p:nvPr/>
        </p:nvSpPr>
        <p:spPr>
          <a:xfrm>
            <a:off x="130096" y="7010400"/>
            <a:ext cx="6562493" cy="1338828"/>
          </a:xfrm>
          <a:prstGeom prst="rect">
            <a:avLst/>
          </a:prstGeom>
          <a:noFill/>
        </p:spPr>
        <p:txBody>
          <a:bodyPr wrap="square" rtlCol="0">
            <a:spAutoFit/>
          </a:bodyPr>
          <a:lstStyle/>
          <a:p>
            <a:pPr algn="r" rtl="1">
              <a:lnSpc>
                <a:spcPct val="150000"/>
              </a:lnSpc>
            </a:pPr>
            <a:r>
              <a:rPr lang="ar-EG" dirty="0"/>
              <a:t>1- تواصل الابن وأخته مع أبيهما.		    </a:t>
            </a:r>
            <a:r>
              <a:rPr lang="ar-EG" dirty="0" smtClean="0"/>
              <a:t>   </a:t>
            </a:r>
            <a:r>
              <a:rPr lang="ar-EG" dirty="0"/>
              <a:t>(    ) </a:t>
            </a:r>
          </a:p>
          <a:p>
            <a:pPr algn="r" rtl="1">
              <a:lnSpc>
                <a:spcPct val="150000"/>
              </a:lnSpc>
            </a:pPr>
            <a:r>
              <a:rPr lang="ar-EG" dirty="0"/>
              <a:t>2- كان الأب في إحدى البلاد الأوروبية.	     </a:t>
            </a:r>
            <a:r>
              <a:rPr lang="ar-EG" dirty="0" smtClean="0"/>
              <a:t>  </a:t>
            </a:r>
            <a:r>
              <a:rPr lang="ar-EG" dirty="0"/>
              <a:t>(    ) </a:t>
            </a:r>
          </a:p>
          <a:p>
            <a:pPr algn="r" rtl="1">
              <a:lnSpc>
                <a:spcPct val="150000"/>
              </a:lnSpc>
            </a:pPr>
            <a:r>
              <a:rPr lang="ar-EG" dirty="0"/>
              <a:t>3- فات أكثر من عامين على غياب الأب.	     </a:t>
            </a:r>
            <a:r>
              <a:rPr lang="ar-EG" dirty="0" smtClean="0"/>
              <a:t>  </a:t>
            </a:r>
            <a:r>
              <a:rPr lang="ar-EG" dirty="0"/>
              <a:t>(    )</a:t>
            </a:r>
            <a:endParaRPr lang="en-US" dirty="0"/>
          </a:p>
        </p:txBody>
      </p:sp>
      <p:sp>
        <p:nvSpPr>
          <p:cNvPr id="13" name="Rounded Rectangle 12"/>
          <p:cNvSpPr/>
          <p:nvPr/>
        </p:nvSpPr>
        <p:spPr>
          <a:xfrm>
            <a:off x="2294828" y="914400"/>
            <a:ext cx="24384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EG" sz="2400" b="1" dirty="0"/>
              <a:t>قراءة متحررة </a:t>
            </a:r>
            <a:endParaRPr lang="en-US" sz="2400" b="1"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0157" t="2975" r="36250" b="6250"/>
          <a:stretch>
            <a:fillRect/>
          </a:stretch>
        </p:blipFill>
        <p:spPr>
          <a:xfrm>
            <a:off x="452438" y="7162800"/>
            <a:ext cx="1057276" cy="1355040"/>
          </a:xfrm>
          <a:prstGeom prst="rect">
            <a:avLst/>
          </a:prstGeom>
        </p:spPr>
      </p:pic>
      <p:sp>
        <p:nvSpPr>
          <p:cNvPr id="15" name="Rounded Rectangle 14"/>
          <p:cNvSpPr/>
          <p:nvPr/>
        </p:nvSpPr>
        <p:spPr>
          <a:xfrm>
            <a:off x="152400" y="8610600"/>
            <a:ext cx="609600" cy="339725"/>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defTabSz="457200" eaLnBrk="1" fontAlgn="auto" hangingPunct="1">
              <a:spcBef>
                <a:spcPts val="0"/>
              </a:spcBef>
              <a:spcAft>
                <a:spcPts val="0"/>
              </a:spcAft>
              <a:defRPr/>
            </a:pPr>
            <a:r>
              <a:rPr lang="ar-EG" sz="2000" dirty="0" smtClean="0">
                <a:solidFill>
                  <a:srgbClr val="000000"/>
                </a:solidFill>
                <a:latin typeface="Constantia" panose="02030602050306030303"/>
              </a:rPr>
              <a:t>11</a:t>
            </a:r>
            <a:endParaRPr lang="ar-EG" sz="2000" dirty="0">
              <a:solidFill>
                <a:srgbClr val="000000"/>
              </a:solidFill>
              <a:latin typeface="Constantia" panose="02030602050306030303"/>
            </a:endParaRPr>
          </a:p>
        </p:txBody>
      </p:sp>
      <p:sp>
        <p:nvSpPr>
          <p:cNvPr id="16" name="Footer Placeholder 11"/>
          <p:cNvSpPr>
            <a:spLocks noGrp="1"/>
          </p:cNvSpPr>
          <p:nvPr>
            <p:ph type="ftr" sz="quarter" idx="11"/>
          </p:nvPr>
        </p:nvSpPr>
        <p:spPr>
          <a:xfrm>
            <a:off x="762000" y="8534400"/>
            <a:ext cx="6064868" cy="486833"/>
          </a:xfrm>
        </p:spPr>
        <p:txBody>
          <a:bodyPr/>
          <a:lstStyle/>
          <a:p>
            <a:r>
              <a:rPr lang="ar-EG" dirty="0"/>
              <a:t>اللغة العربية                                      الفصل الدراسي الأول                            الصف الرابع الابتدائي</a:t>
            </a:r>
            <a:endParaRPr lang="en-US" dirty="0"/>
          </a:p>
        </p:txBody>
      </p:sp>
    </p:spTree>
    <p:extLst>
      <p:ext uri="{BB962C8B-B14F-4D97-AF65-F5344CB8AC3E}">
        <p14:creationId xmlns:p14="http://schemas.microsoft.com/office/powerpoint/2010/main" val="83010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208" y="6809458"/>
            <a:ext cx="1792192" cy="17249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506127" y="1305209"/>
            <a:ext cx="3193897" cy="400110"/>
          </a:xfrm>
          <a:prstGeom prst="rect">
            <a:avLst/>
          </a:prstGeom>
          <a:noFill/>
        </p:spPr>
        <p:txBody>
          <a:bodyPr wrap="square" rtlCol="0">
            <a:spAutoFit/>
          </a:bodyPr>
          <a:lstStyle/>
          <a:p>
            <a:pPr algn="r"/>
            <a:r>
              <a:rPr lang="ar-EG" sz="2000" b="1" u="sng" dirty="0">
                <a:solidFill>
                  <a:srgbClr val="FF0000"/>
                </a:solidFill>
              </a:rPr>
              <a:t>1- اقرأ ،</a:t>
            </a:r>
            <a:r>
              <a:rPr lang="ar-EG" sz="2000" b="1" u="sng" baseline="0" dirty="0">
                <a:solidFill>
                  <a:srgbClr val="FF0000"/>
                </a:solidFill>
              </a:rPr>
              <a:t> ثم أجب :</a:t>
            </a:r>
            <a:endParaRPr lang="en-US" sz="2000" b="1" u="sng" dirty="0">
              <a:solidFill>
                <a:srgbClr val="FF0000"/>
              </a:solidFill>
            </a:endParaRPr>
          </a:p>
        </p:txBody>
      </p:sp>
      <p:sp>
        <p:nvSpPr>
          <p:cNvPr id="8" name="Rounded Rectangle 7"/>
          <p:cNvSpPr/>
          <p:nvPr/>
        </p:nvSpPr>
        <p:spPr>
          <a:xfrm>
            <a:off x="379140" y="1715188"/>
            <a:ext cx="6242824" cy="14090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lnSpc>
                <a:spcPct val="150000"/>
              </a:lnSpc>
            </a:pPr>
            <a:r>
              <a:rPr lang="ar-EG" b="1" dirty="0"/>
              <a:t>أتاحت الحضارة العربية الفرصة للجميع في التعلم والابتكار قديمًا وحديثًا، ومن هؤلاء العلماء المصريين الدكتورة ( غادة عامر )، التي استطاعت أن تعمل بشكل هائل في مجالين هما : الطاقة الكهربائية والشبكات .</a:t>
            </a:r>
            <a:endParaRPr lang="en-US" b="1" dirty="0"/>
          </a:p>
        </p:txBody>
      </p:sp>
      <p:sp>
        <p:nvSpPr>
          <p:cNvPr id="9" name="TextBox 8"/>
          <p:cNvSpPr txBox="1"/>
          <p:nvPr/>
        </p:nvSpPr>
        <p:spPr>
          <a:xfrm>
            <a:off x="2667000" y="3297059"/>
            <a:ext cx="4007699" cy="400110"/>
          </a:xfrm>
          <a:prstGeom prst="rect">
            <a:avLst/>
          </a:prstGeom>
          <a:noFill/>
        </p:spPr>
        <p:txBody>
          <a:bodyPr wrap="square" rtlCol="0">
            <a:spAutoFit/>
          </a:bodyPr>
          <a:lstStyle/>
          <a:p>
            <a:pPr algn="r"/>
            <a:r>
              <a:rPr lang="ar-EG" sz="2000" b="1" u="sng" dirty="0">
                <a:solidFill>
                  <a:srgbClr val="FF0000"/>
                </a:solidFill>
              </a:rPr>
              <a:t>أ - اختر الإجابة الصحيحة مما بين القوسين :</a:t>
            </a:r>
            <a:endParaRPr lang="en-US" sz="2000" b="1" u="sng" dirty="0">
              <a:solidFill>
                <a:srgbClr val="FF0000"/>
              </a:solidFill>
            </a:endParaRPr>
          </a:p>
        </p:txBody>
      </p:sp>
      <p:sp>
        <p:nvSpPr>
          <p:cNvPr id="10" name="TextBox 9"/>
          <p:cNvSpPr txBox="1"/>
          <p:nvPr/>
        </p:nvSpPr>
        <p:spPr>
          <a:xfrm>
            <a:off x="150774" y="3537972"/>
            <a:ext cx="6504875" cy="1338828"/>
          </a:xfrm>
          <a:prstGeom prst="rect">
            <a:avLst/>
          </a:prstGeom>
          <a:noFill/>
        </p:spPr>
        <p:txBody>
          <a:bodyPr wrap="square" rtlCol="0">
            <a:spAutoFit/>
          </a:bodyPr>
          <a:lstStyle/>
          <a:p>
            <a:pPr lvl="0" algn="r">
              <a:lnSpc>
                <a:spcPct val="150000"/>
              </a:lnSpc>
              <a:defRPr/>
            </a:pPr>
            <a:r>
              <a:rPr kumimoji="0" lang="ar-EG" b="0" i="0" u="none" strike="noStrike" kern="1200" cap="none" spc="0" normalizeH="0" baseline="0" noProof="0" dirty="0">
                <a:ln>
                  <a:noFill/>
                </a:ln>
                <a:solidFill>
                  <a:prstClr val="black"/>
                </a:solidFill>
                <a:effectLst/>
                <a:uLnTx/>
                <a:uFillTx/>
              </a:rPr>
              <a:t>1- معنى</a:t>
            </a:r>
            <a:r>
              <a:rPr kumimoji="0" lang="ar-EG" b="0" i="0" u="none" strike="noStrike" kern="1200" cap="none" spc="0" normalizeH="0" noProof="0" dirty="0">
                <a:ln>
                  <a:noFill/>
                </a:ln>
                <a:solidFill>
                  <a:prstClr val="black"/>
                </a:solidFill>
                <a:effectLst/>
                <a:uLnTx/>
                <a:uFillTx/>
              </a:rPr>
              <a:t> ( </a:t>
            </a:r>
            <a:r>
              <a:rPr kumimoji="0" lang="ar-EG" b="0" i="0" u="none" strike="noStrike" kern="1200" cap="none" spc="0" normalizeH="0" baseline="0" noProof="0" dirty="0">
                <a:ln>
                  <a:noFill/>
                </a:ln>
                <a:solidFill>
                  <a:prstClr val="black"/>
                </a:solidFill>
                <a:effectLst/>
                <a:uLnTx/>
                <a:uFillTx/>
              </a:rPr>
              <a:t>هائل ) : ...................... </a:t>
            </a:r>
            <a:r>
              <a:rPr kumimoji="0" lang="ar-EG" b="0" i="0" u="none" strike="noStrike" kern="1200" cap="none" spc="0" normalizeH="0" noProof="0" dirty="0">
                <a:ln>
                  <a:noFill/>
                </a:ln>
                <a:solidFill>
                  <a:prstClr val="black"/>
                </a:solidFill>
                <a:effectLst/>
                <a:uLnTx/>
                <a:uFillTx/>
              </a:rPr>
              <a:t>          </a:t>
            </a:r>
            <a:r>
              <a:rPr kumimoji="0" lang="ar-EG" b="0" i="0" u="none" strike="noStrike" kern="1200" cap="none" spc="0" normalizeH="0" noProof="0" dirty="0" smtClean="0">
                <a:ln>
                  <a:noFill/>
                </a:ln>
                <a:solidFill>
                  <a:prstClr val="black"/>
                </a:solidFill>
                <a:effectLst/>
                <a:uLnTx/>
                <a:uFillTx/>
              </a:rPr>
              <a:t>   </a:t>
            </a:r>
            <a:r>
              <a:rPr kumimoji="0" lang="ar-EG" b="0" i="0" u="none" strike="noStrike" kern="1200" cap="none" spc="0" normalizeH="0" baseline="0" noProof="0" dirty="0">
                <a:ln>
                  <a:noFill/>
                </a:ln>
                <a:solidFill>
                  <a:prstClr val="black"/>
                </a:solidFill>
                <a:effectLst/>
                <a:uLnTx/>
                <a:uFillTx/>
              </a:rPr>
              <a:t>(</a:t>
            </a:r>
            <a:r>
              <a:rPr kumimoji="0" lang="ar-EG" b="0" i="0" u="none" strike="noStrike" kern="1200" cap="none" spc="0" normalizeH="0" noProof="0" dirty="0">
                <a:ln>
                  <a:noFill/>
                </a:ln>
                <a:solidFill>
                  <a:prstClr val="black"/>
                </a:solidFill>
                <a:effectLst/>
                <a:uLnTx/>
                <a:uFillTx/>
              </a:rPr>
              <a:t> </a:t>
            </a:r>
            <a:r>
              <a:rPr kumimoji="0" lang="ar-EG" b="1" i="0" u="none" strike="noStrike" kern="1200" cap="none" spc="0" normalizeH="0" baseline="0" noProof="0" dirty="0">
                <a:ln>
                  <a:noFill/>
                </a:ln>
                <a:solidFill>
                  <a:prstClr val="black"/>
                </a:solidFill>
                <a:effectLst/>
                <a:uLnTx/>
                <a:uFillTx/>
              </a:rPr>
              <a:t>مخيف – ضعيف - </a:t>
            </a:r>
            <a:r>
              <a:rPr lang="ar-EG" b="1" dirty="0">
                <a:solidFill>
                  <a:prstClr val="black"/>
                </a:solidFill>
              </a:rPr>
              <a:t>عظيم</a:t>
            </a:r>
            <a:r>
              <a:rPr kumimoji="0" lang="ar-EG" b="1" i="0" u="none" strike="noStrike" kern="1200" cap="none" spc="0" normalizeH="0" baseline="0" noProof="0" dirty="0">
                <a:ln>
                  <a:noFill/>
                </a:ln>
                <a:solidFill>
                  <a:prstClr val="black"/>
                </a:solidFill>
                <a:effectLst/>
                <a:uLnTx/>
                <a:uFillTx/>
              </a:rPr>
              <a:t> </a:t>
            </a:r>
            <a:r>
              <a:rPr kumimoji="0" lang="ar-EG" b="0" i="0" u="none" strike="noStrike" kern="1200" cap="none" spc="0" normalizeH="0" baseline="0" noProof="0" dirty="0">
                <a:ln>
                  <a:noFill/>
                </a:ln>
                <a:solidFill>
                  <a:prstClr val="black"/>
                </a:solidFill>
                <a:effectLst/>
                <a:uLnTx/>
                <a:uFillTx/>
              </a:rPr>
              <a:t>)</a:t>
            </a:r>
          </a:p>
          <a:p>
            <a:pPr marL="0" marR="0" lvl="0" indent="0" algn="r" defTabSz="914400" rtl="0" eaLnBrk="1" fontAlgn="auto" latinLnBrk="0" hangingPunct="1">
              <a:lnSpc>
                <a:spcPct val="150000"/>
              </a:lnSpc>
              <a:spcBef>
                <a:spcPts val="0"/>
              </a:spcBef>
              <a:spcAft>
                <a:spcPts val="0"/>
              </a:spcAft>
              <a:buClrTx/>
              <a:buSzTx/>
              <a:buFontTx/>
              <a:buNone/>
              <a:defRPr/>
            </a:pPr>
            <a:r>
              <a:rPr lang="ar-EG" dirty="0">
                <a:solidFill>
                  <a:prstClr val="black"/>
                </a:solidFill>
              </a:rPr>
              <a:t>2</a:t>
            </a:r>
            <a:r>
              <a:rPr kumimoji="0" lang="ar-EG" b="0" i="0" u="none" strike="noStrike" kern="1200" cap="none" spc="0" normalizeH="0" baseline="0" noProof="0" dirty="0">
                <a:ln>
                  <a:noFill/>
                </a:ln>
                <a:solidFill>
                  <a:prstClr val="black"/>
                </a:solidFill>
                <a:effectLst/>
                <a:uLnTx/>
                <a:uFillTx/>
              </a:rPr>
              <a:t>- مضاد (</a:t>
            </a:r>
            <a:r>
              <a:rPr kumimoji="0" lang="ar-EG" b="0" i="0" u="none" strike="noStrike" kern="1200" cap="none" spc="0" normalizeH="0" noProof="0" dirty="0">
                <a:ln>
                  <a:noFill/>
                </a:ln>
                <a:solidFill>
                  <a:prstClr val="black"/>
                </a:solidFill>
                <a:effectLst/>
                <a:uLnTx/>
                <a:uFillTx/>
              </a:rPr>
              <a:t> </a:t>
            </a:r>
            <a:r>
              <a:rPr kumimoji="0" lang="ar-EG" b="0" i="0" u="none" strike="noStrike" kern="1200" cap="none" spc="0" normalizeH="0" baseline="0" noProof="0" dirty="0">
                <a:ln>
                  <a:noFill/>
                </a:ln>
                <a:solidFill>
                  <a:prstClr val="black"/>
                </a:solidFill>
                <a:effectLst/>
                <a:uLnTx/>
                <a:uFillTx/>
              </a:rPr>
              <a:t>العلماء ): ....................</a:t>
            </a:r>
            <a:r>
              <a:rPr kumimoji="0" lang="ar-EG" b="0" i="0" u="none" strike="noStrike" kern="1200" cap="none" spc="0" normalizeH="0" noProof="0" dirty="0">
                <a:ln>
                  <a:noFill/>
                </a:ln>
                <a:solidFill>
                  <a:prstClr val="black"/>
                </a:solidFill>
                <a:effectLst/>
                <a:uLnTx/>
                <a:uFillTx/>
              </a:rPr>
              <a:t> </a:t>
            </a:r>
            <a:r>
              <a:rPr lang="ar-EG" dirty="0">
                <a:solidFill>
                  <a:prstClr val="black"/>
                </a:solidFill>
              </a:rPr>
              <a:t>          </a:t>
            </a:r>
            <a:r>
              <a:rPr lang="ar-EG" dirty="0" smtClean="0">
                <a:solidFill>
                  <a:prstClr val="black"/>
                </a:solidFill>
              </a:rPr>
              <a:t>   </a:t>
            </a:r>
            <a:r>
              <a:rPr kumimoji="0" lang="ar-EG" b="0" i="0" u="none" strike="noStrike" kern="1200" cap="none" spc="0" normalizeH="0" baseline="0" noProof="0" dirty="0" smtClean="0">
                <a:ln>
                  <a:noFill/>
                </a:ln>
                <a:solidFill>
                  <a:prstClr val="black"/>
                </a:solidFill>
                <a:effectLst/>
                <a:uLnTx/>
                <a:uFillTx/>
              </a:rPr>
              <a:t>( </a:t>
            </a:r>
            <a:r>
              <a:rPr kumimoji="0" lang="ar-EG" b="1" i="0" u="none" strike="noStrike" kern="1200" cap="none" spc="0" normalizeH="0" baseline="0" noProof="0" dirty="0">
                <a:ln>
                  <a:noFill/>
                </a:ln>
                <a:solidFill>
                  <a:prstClr val="black"/>
                </a:solidFill>
                <a:effectLst/>
                <a:uLnTx/>
                <a:uFillTx/>
              </a:rPr>
              <a:t>الجهلاء </a:t>
            </a:r>
            <a:r>
              <a:rPr lang="ar-EG" b="1" dirty="0">
                <a:solidFill>
                  <a:prstClr val="black"/>
                </a:solidFill>
              </a:rPr>
              <a:t>- </a:t>
            </a:r>
            <a:r>
              <a:rPr kumimoji="0" lang="ar-EG" b="1" i="0" u="none" strike="noStrike" kern="1200" cap="none" spc="0" normalizeH="0" baseline="0" noProof="0" dirty="0">
                <a:ln>
                  <a:noFill/>
                </a:ln>
                <a:solidFill>
                  <a:prstClr val="black"/>
                </a:solidFill>
                <a:effectLst/>
                <a:uLnTx/>
                <a:uFillTx/>
              </a:rPr>
              <a:t>العظماء - الحكماء</a:t>
            </a:r>
            <a:r>
              <a:rPr kumimoji="0" lang="ar-EG" b="1" i="0" u="none" strike="noStrike" kern="1200" cap="none" spc="0" normalizeH="0" noProof="0" dirty="0">
                <a:ln>
                  <a:noFill/>
                </a:ln>
                <a:solidFill>
                  <a:prstClr val="black"/>
                </a:solidFill>
                <a:effectLst/>
                <a:uLnTx/>
                <a:uFillTx/>
              </a:rPr>
              <a:t> </a:t>
            </a:r>
            <a:r>
              <a:rPr kumimoji="0" lang="ar-EG" b="0" i="0" u="none" strike="noStrike" kern="1200" cap="none" spc="0" normalizeH="0" baseline="0" noProof="0" dirty="0">
                <a:ln>
                  <a:noFill/>
                </a:ln>
                <a:solidFill>
                  <a:prstClr val="black"/>
                </a:solidFill>
                <a:effectLst/>
                <a:uLnTx/>
                <a:uFillTx/>
              </a:rPr>
              <a:t>) </a:t>
            </a:r>
          </a:p>
          <a:p>
            <a:pPr lvl="0" algn="r">
              <a:lnSpc>
                <a:spcPct val="150000"/>
              </a:lnSpc>
              <a:defRPr/>
            </a:pPr>
            <a:r>
              <a:rPr kumimoji="0" lang="ar-EG" b="0" i="0" u="none" strike="noStrike" kern="1200" cap="none" spc="0" normalizeH="0" baseline="0" noProof="0" dirty="0">
                <a:ln>
                  <a:noFill/>
                </a:ln>
                <a:solidFill>
                  <a:prstClr val="black"/>
                </a:solidFill>
                <a:effectLst/>
                <a:uLnTx/>
                <a:uFillTx/>
              </a:rPr>
              <a:t>3- جمع ( </a:t>
            </a:r>
            <a:r>
              <a:rPr lang="ar-EG" dirty="0">
                <a:solidFill>
                  <a:prstClr val="black"/>
                </a:solidFill>
              </a:rPr>
              <a:t>الفرصة ) : </a:t>
            </a:r>
            <a:r>
              <a:rPr lang="ar-EG" dirty="0" smtClean="0">
                <a:solidFill>
                  <a:prstClr val="black"/>
                </a:solidFill>
              </a:rPr>
              <a:t>...................              ( </a:t>
            </a:r>
            <a:r>
              <a:rPr lang="ar-EG" b="1" dirty="0">
                <a:solidFill>
                  <a:prstClr val="black"/>
                </a:solidFill>
              </a:rPr>
              <a:t>الفرائص  - الفرص - الأفراص </a:t>
            </a:r>
            <a:r>
              <a:rPr lang="ar-EG" dirty="0">
                <a:solidFill>
                  <a:prstClr val="black"/>
                </a:solidFill>
              </a:rPr>
              <a:t>)</a:t>
            </a:r>
            <a:endParaRPr kumimoji="0" lang="ar-EG" b="0" i="0" u="none" strike="noStrike" kern="1200" cap="none" spc="0" normalizeH="0" baseline="0" noProof="0" dirty="0">
              <a:ln>
                <a:noFill/>
              </a:ln>
              <a:solidFill>
                <a:prstClr val="black"/>
              </a:solidFill>
              <a:effectLst/>
              <a:uLnTx/>
              <a:uFillTx/>
            </a:endParaRPr>
          </a:p>
        </p:txBody>
      </p:sp>
      <p:sp>
        <p:nvSpPr>
          <p:cNvPr id="2" name="TextBox 1"/>
          <p:cNvSpPr txBox="1"/>
          <p:nvPr/>
        </p:nvSpPr>
        <p:spPr>
          <a:xfrm>
            <a:off x="160299" y="6610290"/>
            <a:ext cx="6562493" cy="400110"/>
          </a:xfrm>
          <a:prstGeom prst="rect">
            <a:avLst/>
          </a:prstGeom>
          <a:noFill/>
        </p:spPr>
        <p:txBody>
          <a:bodyPr wrap="square" rtlCol="0">
            <a:spAutoFit/>
          </a:bodyPr>
          <a:lstStyle/>
          <a:p>
            <a:pPr algn="l" rtl="1"/>
            <a:r>
              <a:rPr lang="ar-EG" sz="2000" b="1" u="sng" dirty="0">
                <a:solidFill>
                  <a:srgbClr val="FF0000"/>
                </a:solidFill>
              </a:rPr>
              <a:t>جـ - ضع علامة ( √ ) أمام العبارة الصحيحة، وعلامة (×) أمام العبارة الخطأ :</a:t>
            </a:r>
            <a:endParaRPr lang="en-US" sz="2000" b="1" u="sng" dirty="0">
              <a:solidFill>
                <a:srgbClr val="FF0000"/>
              </a:solidFill>
            </a:endParaRPr>
          </a:p>
        </p:txBody>
      </p:sp>
      <p:sp>
        <p:nvSpPr>
          <p:cNvPr id="3" name="TextBox 2"/>
          <p:cNvSpPr txBox="1"/>
          <p:nvPr/>
        </p:nvSpPr>
        <p:spPr>
          <a:xfrm>
            <a:off x="331515" y="7073205"/>
            <a:ext cx="6471425" cy="1384995"/>
          </a:xfrm>
          <a:prstGeom prst="rect">
            <a:avLst/>
          </a:prstGeom>
          <a:noFill/>
        </p:spPr>
        <p:txBody>
          <a:bodyPr wrap="square" rtlCol="0">
            <a:spAutoFit/>
          </a:bodyPr>
          <a:lstStyle/>
          <a:p>
            <a:pPr algn="r">
              <a:lnSpc>
                <a:spcPct val="150000"/>
              </a:lnSpc>
            </a:pPr>
            <a:r>
              <a:rPr lang="ar-EG" dirty="0"/>
              <a:t>1-  تتحدث الفقرة عن الدكتورة ( غادة عامر ) .    </a:t>
            </a:r>
            <a:r>
              <a:rPr lang="ar-EG" dirty="0" smtClean="0"/>
              <a:t>      </a:t>
            </a:r>
            <a:r>
              <a:rPr lang="ar-EG" dirty="0"/>
              <a:t>(    )</a:t>
            </a:r>
          </a:p>
          <a:p>
            <a:pPr algn="r">
              <a:lnSpc>
                <a:spcPct val="150000"/>
              </a:lnSpc>
            </a:pPr>
            <a:r>
              <a:rPr lang="ar-EG" dirty="0"/>
              <a:t>2 -  الحضارة العربية أتاحت فرص التعلم للجميع . </a:t>
            </a:r>
            <a:r>
              <a:rPr lang="ar-EG" dirty="0" smtClean="0"/>
              <a:t>      (    </a:t>
            </a:r>
            <a:r>
              <a:rPr lang="ar-EG" dirty="0"/>
              <a:t>) </a:t>
            </a:r>
          </a:p>
          <a:p>
            <a:pPr algn="r">
              <a:lnSpc>
                <a:spcPct val="150000"/>
              </a:lnSpc>
            </a:pPr>
            <a:r>
              <a:rPr lang="ar-EG" dirty="0"/>
              <a:t>3-  استطاعت العالمة أن تعمل في مجال الشبكات فقط . </a:t>
            </a:r>
            <a:r>
              <a:rPr lang="ar-EG" dirty="0" smtClean="0"/>
              <a:t> (  </a:t>
            </a:r>
            <a:r>
              <a:rPr lang="ar-EG" sz="2000" dirty="0" smtClean="0"/>
              <a:t>  </a:t>
            </a:r>
            <a:r>
              <a:rPr lang="ar-EG" dirty="0"/>
              <a:t>) </a:t>
            </a:r>
            <a:endParaRPr lang="en-US" dirty="0"/>
          </a:p>
        </p:txBody>
      </p:sp>
      <p:sp>
        <p:nvSpPr>
          <p:cNvPr id="13" name="Rounded Rectangle 12"/>
          <p:cNvSpPr/>
          <p:nvPr/>
        </p:nvSpPr>
        <p:spPr>
          <a:xfrm>
            <a:off x="2294828" y="914400"/>
            <a:ext cx="24384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EG" sz="2400" b="1" dirty="0"/>
              <a:t>قراءة متحررة </a:t>
            </a:r>
            <a:endParaRPr lang="en-US" sz="2400" b="1" dirty="0"/>
          </a:p>
        </p:txBody>
      </p:sp>
      <p:sp>
        <p:nvSpPr>
          <p:cNvPr id="7" name="TextBox 6"/>
          <p:cNvSpPr txBox="1"/>
          <p:nvPr/>
        </p:nvSpPr>
        <p:spPr>
          <a:xfrm>
            <a:off x="150774" y="4860429"/>
            <a:ext cx="6562492" cy="1692771"/>
          </a:xfrm>
          <a:prstGeom prst="rect">
            <a:avLst/>
          </a:prstGeom>
          <a:noFill/>
        </p:spPr>
        <p:txBody>
          <a:bodyPr wrap="square" rtlCol="1">
            <a:spAutoFit/>
          </a:bodyPr>
          <a:lstStyle/>
          <a:p>
            <a:pPr algn="r"/>
            <a:r>
              <a:rPr lang="ar-EG" sz="2000" b="1" u="sng" dirty="0">
                <a:solidFill>
                  <a:srgbClr val="FF0000"/>
                </a:solidFill>
              </a:rPr>
              <a:t>ب - أجب عما يلي :</a:t>
            </a:r>
          </a:p>
          <a:p>
            <a:pPr algn="r" rtl="1">
              <a:lnSpc>
                <a:spcPct val="150000"/>
              </a:lnSpc>
            </a:pPr>
            <a:r>
              <a:rPr lang="ar-EG" sz="2000" dirty="0"/>
              <a:t>1</a:t>
            </a:r>
            <a:r>
              <a:rPr lang="ar-EG" dirty="0"/>
              <a:t>- في أي مجال كانت تعمل الدكتورة ( غادة عامر ) ؟</a:t>
            </a:r>
          </a:p>
          <a:p>
            <a:pPr algn="r" rtl="1">
              <a:lnSpc>
                <a:spcPct val="150000"/>
              </a:lnSpc>
            </a:pPr>
            <a:r>
              <a:rPr lang="ar-EG" dirty="0" smtClean="0"/>
              <a:t>..................................................................................................</a:t>
            </a:r>
            <a:endParaRPr lang="ar-EG" dirty="0"/>
          </a:p>
          <a:p>
            <a:pPr lvl="0" algn="r" rtl="1">
              <a:lnSpc>
                <a:spcPct val="150000"/>
              </a:lnSpc>
              <a:defRPr/>
            </a:pPr>
            <a:r>
              <a:rPr lang="ar-EG" dirty="0">
                <a:solidFill>
                  <a:prstClr val="black"/>
                </a:solidFill>
              </a:rPr>
              <a:t>2 – ضع عنوانًا مناسبًا للفقرة .................................................................</a:t>
            </a:r>
          </a:p>
        </p:txBody>
      </p:sp>
      <p:sp>
        <p:nvSpPr>
          <p:cNvPr id="12" name="Footer Placeholder 11"/>
          <p:cNvSpPr>
            <a:spLocks noGrp="1"/>
          </p:cNvSpPr>
          <p:nvPr>
            <p:ph type="ftr" sz="quarter" idx="11"/>
          </p:nvPr>
        </p:nvSpPr>
        <p:spPr>
          <a:xfrm>
            <a:off x="508991" y="8554509"/>
            <a:ext cx="6425209" cy="360891"/>
          </a:xfrm>
        </p:spPr>
        <p:txBody>
          <a:bodyPr/>
          <a:lstStyle/>
          <a:p>
            <a:r>
              <a:rPr lang="ar-EG" dirty="0"/>
              <a:t>اللغة العربية                                      الفصل الدراسي الأول                            الصف الرابع الابتدائي</a:t>
            </a:r>
            <a:endParaRPr lang="en-US" dirty="0"/>
          </a:p>
        </p:txBody>
      </p:sp>
      <p:sp>
        <p:nvSpPr>
          <p:cNvPr id="14" name="Rounded Rectangle 13"/>
          <p:cNvSpPr/>
          <p:nvPr/>
        </p:nvSpPr>
        <p:spPr>
          <a:xfrm>
            <a:off x="152400" y="8610600"/>
            <a:ext cx="533400" cy="339725"/>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defTabSz="457200" eaLnBrk="1" fontAlgn="auto" hangingPunct="1">
              <a:spcBef>
                <a:spcPts val="0"/>
              </a:spcBef>
              <a:spcAft>
                <a:spcPts val="0"/>
              </a:spcAft>
              <a:defRPr/>
            </a:pPr>
            <a:r>
              <a:rPr lang="ar-EG" sz="2000" dirty="0" smtClean="0">
                <a:solidFill>
                  <a:srgbClr val="000000"/>
                </a:solidFill>
                <a:latin typeface="Constantia" panose="02030602050306030303"/>
              </a:rPr>
              <a:t>12</a:t>
            </a:r>
            <a:endParaRPr lang="ar-EG" sz="2000" dirty="0">
              <a:solidFill>
                <a:srgbClr val="000000"/>
              </a:solidFill>
              <a:latin typeface="Constantia" panose="02030602050306030303"/>
            </a:endParaRPr>
          </a:p>
        </p:txBody>
      </p:sp>
    </p:spTree>
    <p:extLst>
      <p:ext uri="{BB962C8B-B14F-4D97-AF65-F5344CB8AC3E}">
        <p14:creationId xmlns:p14="http://schemas.microsoft.com/office/powerpoint/2010/main" val="125711662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6082</TotalTime>
  <Words>547</Words>
  <Application>Microsoft Office PowerPoint</Application>
  <PresentationFormat>On-screen Show (4:3)</PresentationFormat>
  <Paragraphs>52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Constantia</vt:lpstr>
      <vt:lpstr>Tw Cen MT</vt:lpstr>
      <vt:lpstr>Custom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lab124</dc:creator>
  <cp:lastModifiedBy>Hamdy</cp:lastModifiedBy>
  <cp:revision>585</cp:revision>
  <dcterms:created xsi:type="dcterms:W3CDTF">2006-08-16T00:00:00Z</dcterms:created>
  <dcterms:modified xsi:type="dcterms:W3CDTF">2023-11-02T11:36:02Z</dcterms:modified>
</cp:coreProperties>
</file>