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E6285-3962-453A-B99F-57545D37D6FF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BC2AD31-179C-4E89-B992-69E340B64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930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E6285-3962-453A-B99F-57545D37D6FF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BC2AD31-179C-4E89-B992-69E340B64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856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E6285-3962-453A-B99F-57545D37D6FF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BC2AD31-179C-4E89-B992-69E340B640D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296327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E6285-3962-453A-B99F-57545D37D6FF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BC2AD31-179C-4E89-B992-69E340B64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4751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E6285-3962-453A-B99F-57545D37D6FF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BC2AD31-179C-4E89-B992-69E340B640DA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78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E6285-3962-453A-B99F-57545D37D6FF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BC2AD31-179C-4E89-B992-69E340B64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862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E6285-3962-453A-B99F-57545D37D6FF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2AD31-179C-4E89-B992-69E340B64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7587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E6285-3962-453A-B99F-57545D37D6FF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2AD31-179C-4E89-B992-69E340B64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717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E6285-3962-453A-B99F-57545D37D6FF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2AD31-179C-4E89-B992-69E340B64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775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E6285-3962-453A-B99F-57545D37D6FF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BC2AD31-179C-4E89-B992-69E340B64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72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E6285-3962-453A-B99F-57545D37D6FF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BC2AD31-179C-4E89-B992-69E340B64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308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E6285-3962-453A-B99F-57545D37D6FF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BC2AD31-179C-4E89-B992-69E340B64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742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E6285-3962-453A-B99F-57545D37D6FF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2AD31-179C-4E89-B992-69E340B64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852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E6285-3962-453A-B99F-57545D37D6FF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2AD31-179C-4E89-B992-69E340B64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912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E6285-3962-453A-B99F-57545D37D6FF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2AD31-179C-4E89-B992-69E340B64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608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E6285-3962-453A-B99F-57545D37D6FF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BC2AD31-179C-4E89-B992-69E340B64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728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E6285-3962-453A-B99F-57545D37D6FF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BC2AD31-179C-4E89-B992-69E340B64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896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ingapps.org/view9176262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33957" y="1476969"/>
            <a:ext cx="8915399" cy="1438275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/>
              <a:t>Lektion 40 : Der Akkusativ</a:t>
            </a:r>
            <a:br>
              <a:rPr lang="de-DE" dirty="0"/>
            </a:br>
            <a:endParaRPr lang="en-US" dirty="0"/>
          </a:p>
        </p:txBody>
      </p:sp>
      <p:sp>
        <p:nvSpPr>
          <p:cNvPr id="5" name="Cloud 4"/>
          <p:cNvSpPr/>
          <p:nvPr/>
        </p:nvSpPr>
        <p:spPr>
          <a:xfrm>
            <a:off x="3830068" y="2669181"/>
            <a:ext cx="4889389" cy="2066105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h </a:t>
            </a:r>
            <a:r>
              <a:rPr lang="en-US" sz="2400" b="1" dirty="0">
                <a:solidFill>
                  <a:schemeClr val="tx1"/>
                </a:solidFill>
              </a:rPr>
              <a:t>Was </a:t>
            </a:r>
            <a:r>
              <a:rPr lang="en-US" sz="2400" b="1" dirty="0" err="1">
                <a:solidFill>
                  <a:schemeClr val="tx1"/>
                </a:solidFill>
              </a:rPr>
              <a:t>ziehst</a:t>
            </a:r>
            <a:r>
              <a:rPr lang="en-US" sz="2400" b="1" dirty="0">
                <a:solidFill>
                  <a:schemeClr val="tx1"/>
                </a:solidFill>
              </a:rPr>
              <a:t> du an ?</a:t>
            </a:r>
            <a:r>
              <a:rPr lang="de-DE" sz="2400" b="1" dirty="0"/>
              <a:t> </a:t>
            </a:r>
            <a:endParaRPr lang="en-US" sz="24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476" y="4599581"/>
            <a:ext cx="3190875" cy="1438275"/>
          </a:xfrm>
          <a:prstGeom prst="rect">
            <a:avLst/>
          </a:prstGeom>
        </p:spPr>
      </p:pic>
      <p:pic>
        <p:nvPicPr>
          <p:cNvPr id="3" name="Picture 3">
            <a:extLst>
              <a:ext uri="{FF2B5EF4-FFF2-40B4-BE49-F238E27FC236}">
                <a16:creationId xmlns:a16="http://schemas.microsoft.com/office/drawing/2014/main" id="{992CD8FA-F79A-77FF-A965-C9BAE14760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351" y="328330"/>
            <a:ext cx="3097212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9961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800" dirty="0">
                <a:solidFill>
                  <a:schemeClr val="tx1"/>
                </a:solidFill>
              </a:rPr>
              <a:t>Ich </a:t>
            </a:r>
            <a:r>
              <a:rPr lang="de-DE" sz="2800" u="sng" dirty="0">
                <a:solidFill>
                  <a:schemeClr val="tx1"/>
                </a:solidFill>
              </a:rPr>
              <a:t>ziehe </a:t>
            </a:r>
            <a:r>
              <a:rPr lang="de-DE" sz="2800" dirty="0">
                <a:solidFill>
                  <a:schemeClr val="tx1"/>
                </a:solidFill>
              </a:rPr>
              <a:t>heute </a:t>
            </a:r>
            <a:r>
              <a:rPr lang="de-DE" sz="2800" b="1" dirty="0">
                <a:solidFill>
                  <a:schemeClr val="bg2">
                    <a:lumMod val="50000"/>
                  </a:schemeClr>
                </a:solidFill>
              </a:rPr>
              <a:t>einen </a:t>
            </a:r>
            <a:r>
              <a:rPr lang="de-DE" sz="2800" dirty="0">
                <a:solidFill>
                  <a:schemeClr val="tx1"/>
                </a:solidFill>
              </a:rPr>
              <a:t>Pullover </a:t>
            </a:r>
            <a:r>
              <a:rPr lang="de-DE" sz="2800" u="sng" dirty="0">
                <a:solidFill>
                  <a:schemeClr val="tx1"/>
                </a:solidFill>
              </a:rPr>
              <a:t>an .</a:t>
            </a:r>
          </a:p>
          <a:p>
            <a:pPr marL="0" indent="0">
              <a:buNone/>
            </a:pP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49386" y="571500"/>
            <a:ext cx="48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Was ziehst du an ?</a:t>
            </a:r>
            <a:endParaRPr lang="en-US" sz="3200" dirty="0"/>
          </a:p>
        </p:txBody>
      </p:sp>
      <p:sp>
        <p:nvSpPr>
          <p:cNvPr id="5" name="Down Arrow 4"/>
          <p:cNvSpPr/>
          <p:nvPr/>
        </p:nvSpPr>
        <p:spPr>
          <a:xfrm>
            <a:off x="6106886" y="2547257"/>
            <a:ext cx="277585" cy="6041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927272" y="3365016"/>
            <a:ext cx="13226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/>
              <a:t>der </a:t>
            </a:r>
            <a:endParaRPr lang="en-US" sz="2000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6912" y="2832225"/>
            <a:ext cx="3720648" cy="2475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866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49386" y="571500"/>
            <a:ext cx="48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Was ziehst du an ?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2677886" y="1632857"/>
            <a:ext cx="5208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Ich ziehe </a:t>
            </a:r>
            <a:r>
              <a:rPr lang="de-DE" sz="2800" b="1" dirty="0">
                <a:solidFill>
                  <a:schemeClr val="bg2">
                    <a:lumMod val="50000"/>
                  </a:schemeClr>
                </a:solidFill>
              </a:rPr>
              <a:t>ein</a:t>
            </a:r>
            <a:r>
              <a:rPr lang="de-DE" sz="2800" dirty="0"/>
              <a:t> T-shirt an .</a:t>
            </a:r>
            <a:endParaRPr lang="en-US" sz="2800" dirty="0"/>
          </a:p>
        </p:txBody>
      </p:sp>
      <p:sp>
        <p:nvSpPr>
          <p:cNvPr id="4" name="Down Arrow 3"/>
          <p:cNvSpPr/>
          <p:nvPr/>
        </p:nvSpPr>
        <p:spPr>
          <a:xfrm>
            <a:off x="4588329" y="2156077"/>
            <a:ext cx="277585" cy="6041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204607" y="2914122"/>
            <a:ext cx="13226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das</a:t>
            </a:r>
            <a:endParaRPr lang="en-US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0408" y="2156077"/>
            <a:ext cx="3039156" cy="3039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208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49386" y="571500"/>
            <a:ext cx="48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Was ziehst du an ?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2677886" y="1632857"/>
            <a:ext cx="5208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Ich ziehe </a:t>
            </a:r>
            <a:r>
              <a:rPr lang="de-DE" sz="2800" b="1" dirty="0">
                <a:solidFill>
                  <a:schemeClr val="bg2">
                    <a:lumMod val="50000"/>
                  </a:schemeClr>
                </a:solidFill>
              </a:rPr>
              <a:t>eine</a:t>
            </a:r>
            <a:r>
              <a:rPr lang="de-DE" sz="2800" dirty="0"/>
              <a:t> Bluse an .</a:t>
            </a:r>
            <a:endParaRPr lang="en-US" sz="2800" dirty="0"/>
          </a:p>
        </p:txBody>
      </p:sp>
      <p:sp>
        <p:nvSpPr>
          <p:cNvPr id="4" name="Down Arrow 3"/>
          <p:cNvSpPr/>
          <p:nvPr/>
        </p:nvSpPr>
        <p:spPr>
          <a:xfrm>
            <a:off x="4588329" y="2156077"/>
            <a:ext cx="277585" cy="6041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204607" y="2914122"/>
            <a:ext cx="13226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Die </a:t>
            </a:r>
            <a:endParaRPr lang="en-US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5355" y="2458155"/>
            <a:ext cx="3402003" cy="3175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679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49386" y="571500"/>
            <a:ext cx="48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Was ziehst du an ?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2677886" y="1632857"/>
            <a:ext cx="5208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Ich ziehe  </a:t>
            </a:r>
            <a:r>
              <a:rPr lang="de-DE" sz="2800" b="1" u="sng" dirty="0">
                <a:solidFill>
                  <a:schemeClr val="bg2">
                    <a:lumMod val="50000"/>
                  </a:schemeClr>
                </a:solidFill>
              </a:rPr>
              <a:t>Stiefel</a:t>
            </a:r>
            <a:r>
              <a:rPr lang="de-DE" sz="2800" dirty="0"/>
              <a:t> an .</a:t>
            </a:r>
            <a:endParaRPr lang="en-US" sz="2800" dirty="0"/>
          </a:p>
        </p:txBody>
      </p:sp>
      <p:sp>
        <p:nvSpPr>
          <p:cNvPr id="4" name="Down Arrow 3"/>
          <p:cNvSpPr/>
          <p:nvPr/>
        </p:nvSpPr>
        <p:spPr>
          <a:xfrm>
            <a:off x="4588329" y="2156077"/>
            <a:ext cx="277585" cy="6041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204607" y="2914122"/>
            <a:ext cx="13226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Die pl</a:t>
            </a:r>
            <a:endParaRPr lang="en-US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2293" y="2914122"/>
            <a:ext cx="3881604" cy="2173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334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61657" y="506186"/>
            <a:ext cx="56496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Der Akussativ </a:t>
            </a:r>
            <a:endParaRPr lang="en-US" sz="2800" dirty="0"/>
          </a:p>
        </p:txBody>
      </p:sp>
      <p:sp>
        <p:nvSpPr>
          <p:cNvPr id="3" name="Down Arrow 2"/>
          <p:cNvSpPr/>
          <p:nvPr/>
        </p:nvSpPr>
        <p:spPr>
          <a:xfrm>
            <a:off x="3910693" y="1029406"/>
            <a:ext cx="408214" cy="9307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518556" y="1960135"/>
            <a:ext cx="38862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>
                <a:solidFill>
                  <a:schemeClr val="bg2">
                    <a:lumMod val="50000"/>
                  </a:schemeClr>
                </a:solidFill>
              </a:rPr>
              <a:t>Verben mit Akkusativ </a:t>
            </a:r>
            <a:endParaRPr lang="en-US" sz="28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51314" y="2661557"/>
            <a:ext cx="7413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Haben- tragen – anziehen – ausziehen – kaufen </a:t>
            </a:r>
            <a:endParaRPr lang="en-US" sz="24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3070569"/>
              </p:ext>
            </p:extLst>
          </p:nvPr>
        </p:nvGraphicFramePr>
        <p:xfrm>
          <a:off x="1340757" y="3380013"/>
          <a:ext cx="8128000" cy="1557746"/>
        </p:xfrm>
        <a:graphic>
          <a:graphicData uri="http://schemas.openxmlformats.org/drawingml/2006/table">
            <a:tbl>
              <a:tblPr firstRow="1" bandRow="1">
                <a:tableStyleId>{E929F9F4-4A8F-4326-A1B4-22849713DDAB}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34786">
                <a:tc>
                  <a:txBody>
                    <a:bodyPr/>
                    <a:lstStyle/>
                    <a:p>
                      <a:pPr algn="ctr"/>
                      <a:r>
                        <a:rPr lang="de-DE" sz="2400" dirty="0"/>
                        <a:t>Ein ( der 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dirty="0"/>
                        <a:t>Ein ( das 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dirty="0"/>
                        <a:t>Eine ( die 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dirty="0"/>
                        <a:t>Xxxx</a:t>
                      </a:r>
                      <a:r>
                        <a:rPr lang="de-DE" sz="2400" baseline="0" dirty="0"/>
                        <a:t> ( die pl.)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4786">
                <a:tc>
                  <a:txBody>
                    <a:bodyPr/>
                    <a:lstStyle/>
                    <a:p>
                      <a:pPr algn="ctr"/>
                      <a:r>
                        <a:rPr lang="de-DE" sz="2400" dirty="0"/>
                        <a:t>Einen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dirty="0"/>
                        <a:t>Ein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dirty="0"/>
                        <a:t>Eine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dirty="0"/>
                        <a:t>xxxx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36653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E384D8F-FC13-38F8-62FE-84DC484A73D8}"/>
              </a:ext>
            </a:extLst>
          </p:cNvPr>
          <p:cNvSpPr txBox="1"/>
          <p:nvPr/>
        </p:nvSpPr>
        <p:spPr>
          <a:xfrm>
            <a:off x="3683000" y="609600"/>
            <a:ext cx="505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err="1">
                <a:solidFill>
                  <a:srgbClr val="FF0000"/>
                </a:solidFill>
              </a:rPr>
              <a:t>Verbkonjugation</a:t>
            </a:r>
            <a:endParaRPr lang="de-DE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D3C9F28-5017-8198-F591-9B205CAB21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8342209"/>
              </p:ext>
            </p:extLst>
          </p:nvPr>
        </p:nvGraphicFramePr>
        <p:xfrm>
          <a:off x="2031999" y="1658621"/>
          <a:ext cx="8127999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19241164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305078089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374687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tragen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anziehen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83183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Ich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Trage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ziehe... 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0534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Du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Tr</a:t>
                      </a:r>
                      <a:r>
                        <a:rPr lang="de-DE" b="1" dirty="0"/>
                        <a:t>ä</a:t>
                      </a:r>
                      <a:r>
                        <a:rPr lang="de-DE" dirty="0"/>
                        <a:t>gst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ziehst......an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34077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Er, Sie,Es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Tr</a:t>
                      </a:r>
                      <a:r>
                        <a:rPr lang="de-DE" b="1" dirty="0"/>
                        <a:t>ä</a:t>
                      </a:r>
                      <a:r>
                        <a:rPr lang="de-DE" dirty="0"/>
                        <a:t>gt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zieht.... 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92485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Ihr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Tragt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zieht....an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8798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Wir, Sie ,siepl.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Tragen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zieht....an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129599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0D36F8E-62E5-4819-6C57-B11C890068DB}"/>
              </a:ext>
            </a:extLst>
          </p:cNvPr>
          <p:cNvSpPr txBox="1"/>
          <p:nvPr/>
        </p:nvSpPr>
        <p:spPr>
          <a:xfrm>
            <a:off x="1219200" y="4343400"/>
            <a:ext cx="97155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    - Ich </a:t>
            </a:r>
            <a:r>
              <a:rPr lang="de-DE" b="1" dirty="0"/>
              <a:t>ziehe</a:t>
            </a:r>
            <a:r>
              <a:rPr lang="de-DE" dirty="0"/>
              <a:t> den Anorak </a:t>
            </a:r>
            <a:r>
              <a:rPr lang="de-DE" b="1" dirty="0"/>
              <a:t>an</a:t>
            </a:r>
            <a:r>
              <a:rPr lang="de-DE" dirty="0"/>
              <a:t>.</a:t>
            </a:r>
          </a:p>
          <a:p>
            <a:r>
              <a:rPr lang="de-DE" dirty="0"/>
              <a:t>    - Er </a:t>
            </a:r>
            <a:r>
              <a:rPr lang="de-DE" b="1" dirty="0"/>
              <a:t>zieht</a:t>
            </a:r>
            <a:r>
              <a:rPr lang="de-DE" dirty="0"/>
              <a:t> die Hose </a:t>
            </a:r>
            <a:r>
              <a:rPr lang="de-DE" b="1" dirty="0"/>
              <a:t>an</a:t>
            </a:r>
            <a:r>
              <a:rPr lang="de-DE" dirty="0"/>
              <a:t>.</a:t>
            </a:r>
          </a:p>
          <a:p>
            <a:r>
              <a:rPr lang="de-DE" dirty="0"/>
              <a:t>    - Sie </a:t>
            </a:r>
            <a:r>
              <a:rPr lang="de-DE" b="1" dirty="0"/>
              <a:t>zieht</a:t>
            </a:r>
            <a:r>
              <a:rPr lang="de-DE" dirty="0"/>
              <a:t> den Rock </a:t>
            </a:r>
            <a:r>
              <a:rPr lang="de-DE" b="1" dirty="0"/>
              <a:t>an</a:t>
            </a:r>
            <a:r>
              <a:rPr lang="de-DE" dirty="0"/>
              <a:t>.</a:t>
            </a:r>
          </a:p>
          <a:p>
            <a:r>
              <a:rPr lang="de-DE" dirty="0"/>
              <a:t>    - </a:t>
            </a:r>
            <a:r>
              <a:rPr lang="de-DE" b="1" dirty="0"/>
              <a:t>Ziehs</a:t>
            </a:r>
            <a:r>
              <a:rPr lang="de-DE" dirty="0"/>
              <a:t>t du das T-Shirt </a:t>
            </a:r>
            <a:r>
              <a:rPr lang="de-DE" b="1" dirty="0"/>
              <a:t>an</a:t>
            </a:r>
            <a:r>
              <a:rPr lang="de-DE" dirty="0"/>
              <a:t>?</a:t>
            </a:r>
          </a:p>
          <a:p>
            <a:r>
              <a:rPr lang="de-DE" dirty="0"/>
              <a:t>    - Was </a:t>
            </a:r>
            <a:r>
              <a:rPr lang="de-DE" b="1" dirty="0"/>
              <a:t>tragen</a:t>
            </a:r>
            <a:r>
              <a:rPr lang="de-DE" dirty="0"/>
              <a:t> die Kinder ?</a:t>
            </a:r>
          </a:p>
        </p:txBody>
      </p:sp>
    </p:spTree>
    <p:extLst>
      <p:ext uri="{BB962C8B-B14F-4D97-AF65-F5344CB8AC3E}">
        <p14:creationId xmlns:p14="http://schemas.microsoft.com/office/powerpoint/2010/main" val="6685015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8071" y="1041975"/>
            <a:ext cx="932361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u="sng" dirty="0"/>
              <a:t>Wähle die richtige Antwort aus !</a:t>
            </a:r>
          </a:p>
          <a:p>
            <a:endParaRPr lang="de-DE" sz="2400" b="1" u="sng" dirty="0"/>
          </a:p>
          <a:p>
            <a:pPr>
              <a:lnSpc>
                <a:spcPct val="150000"/>
              </a:lnSpc>
            </a:pPr>
            <a:r>
              <a:rPr lang="de-DE" sz="2400" dirty="0"/>
              <a:t>1- Salma trägt ( ein / eine</a:t>
            </a:r>
            <a:r>
              <a:rPr lang="de-DE" sz="2400" u="sng" dirty="0"/>
              <a:t> </a:t>
            </a:r>
            <a:r>
              <a:rPr lang="de-DE" sz="2400" dirty="0"/>
              <a:t>/ einen ) Jacke.</a:t>
            </a:r>
          </a:p>
          <a:p>
            <a:pPr>
              <a:lnSpc>
                <a:spcPct val="150000"/>
              </a:lnSpc>
            </a:pPr>
            <a:r>
              <a:rPr lang="de-DE" sz="2400" dirty="0"/>
              <a:t>2- Ich ziehe ( ein / eine / einen</a:t>
            </a:r>
            <a:r>
              <a:rPr lang="de-DE" sz="2400" u="sng" dirty="0"/>
              <a:t> </a:t>
            </a:r>
            <a:r>
              <a:rPr lang="de-DE" sz="2400" dirty="0"/>
              <a:t>) Mantel an.</a:t>
            </a:r>
          </a:p>
          <a:p>
            <a:pPr>
              <a:lnSpc>
                <a:spcPct val="150000"/>
              </a:lnSpc>
            </a:pPr>
            <a:r>
              <a:rPr lang="de-DE" sz="2400" dirty="0"/>
              <a:t>3- Ziehst du ( ein / einen / xxxxx</a:t>
            </a:r>
            <a:r>
              <a:rPr lang="de-DE" sz="2400" u="sng" dirty="0"/>
              <a:t> </a:t>
            </a:r>
            <a:r>
              <a:rPr lang="de-DE" sz="2400" dirty="0"/>
              <a:t>) Stiefel an ?.</a:t>
            </a:r>
          </a:p>
          <a:p>
            <a:pPr>
              <a:lnSpc>
                <a:spcPct val="150000"/>
              </a:lnSpc>
            </a:pPr>
            <a:r>
              <a:rPr lang="de-DE" sz="2400" dirty="0"/>
              <a:t>4- Es ist heiß. Ich trage ( ein / eine / einen ) T-Shirt .</a:t>
            </a:r>
          </a:p>
          <a:p>
            <a:pPr>
              <a:lnSpc>
                <a:spcPct val="150000"/>
              </a:lnSpc>
            </a:pPr>
            <a:r>
              <a:rPr lang="de-DE" sz="2400" dirty="0"/>
              <a:t>5- Die Kinder ziehen ( einen / ein </a:t>
            </a:r>
            <a:r>
              <a:rPr lang="de-DE" sz="2400" u="sng" dirty="0"/>
              <a:t>/ </a:t>
            </a:r>
            <a:r>
              <a:rPr lang="de-DE" sz="2400" dirty="0"/>
              <a:t>xxxxx) Schuhe ,</a:t>
            </a:r>
          </a:p>
          <a:p>
            <a:pPr>
              <a:lnSpc>
                <a:spcPct val="150000"/>
              </a:lnSpc>
            </a:pPr>
            <a:r>
              <a:rPr lang="de-DE" sz="2400" dirty="0"/>
              <a:t> ( einen / ein / eine</a:t>
            </a:r>
            <a:r>
              <a:rPr lang="de-DE" sz="2400" u="sng" dirty="0"/>
              <a:t> </a:t>
            </a:r>
            <a:r>
              <a:rPr lang="de-DE" sz="2400" dirty="0"/>
              <a:t>) Hose und ( ein /eine / einen ) Pullover an . 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298371" y="457200"/>
            <a:ext cx="52251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dirty="0"/>
              <a:t>Übung </a:t>
            </a: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1028700" y="5388429"/>
            <a:ext cx="8539843" cy="112667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dirty="0">
                <a:solidFill>
                  <a:schemeClr val="tx1"/>
                </a:solidFill>
              </a:rPr>
              <a:t>1- eine  2- einen  3- xxxx  4- ein  5- xxx- eine - einen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969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30728" y="1061356"/>
            <a:ext cx="90297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/>
              <a:t>Linke</a:t>
            </a:r>
          </a:p>
          <a:p>
            <a:pPr algn="ctr"/>
            <a:r>
              <a:rPr lang="de-DE" sz="3600" b="1" u="sng" dirty="0"/>
              <a:t>https://wordwall.net/resource/1591179/niemieckim/tr%C3%A4gst-du-gern </a:t>
            </a:r>
          </a:p>
          <a:p>
            <a:pPr algn="ctr"/>
            <a:endParaRPr lang="de-DE" sz="3600" b="1" dirty="0"/>
          </a:p>
          <a:p>
            <a:pPr algn="ctr"/>
            <a:r>
              <a:rPr lang="en-US" sz="3600" b="1" dirty="0">
                <a:hlinkClick r:id="rId2"/>
              </a:rPr>
              <a:t>https://learningapps.org/view9176262</a:t>
            </a:r>
            <a:endParaRPr lang="en-US" sz="3600" b="1" dirty="0"/>
          </a:p>
          <a:p>
            <a:pPr algn="ctr"/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15242397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0</TotalTime>
  <Words>303</Words>
  <Application>Microsoft Office PowerPoint</Application>
  <PresentationFormat>Widescreen</PresentationFormat>
  <Paragraphs>62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Wisp</vt:lpstr>
      <vt:lpstr>Lektion 40 : Der Akkusativ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 Akkusativ</dc:title>
  <dc:creator>Mona</dc:creator>
  <cp:lastModifiedBy>Mona Ahmed Osman</cp:lastModifiedBy>
  <cp:revision>9</cp:revision>
  <dcterms:created xsi:type="dcterms:W3CDTF">2021-05-11T07:53:35Z</dcterms:created>
  <dcterms:modified xsi:type="dcterms:W3CDTF">2024-02-27T07:01:09Z</dcterms:modified>
</cp:coreProperties>
</file>