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7279F00-5F52-47A8-851C-61C7B4EC8F1D}" type="datetimeFigureOut">
              <a:rPr lang="ar-EG" smtClean="0"/>
              <a:t>04/05/1445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95DD1AD5-56C3-4AF1-B361-C67819C5788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20271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8743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9939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607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618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4079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04/05/1445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2387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04/05/1445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8521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04/05/1445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045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04/05/1445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59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04/05/1445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7626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04/05/1445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4529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D4CB-9E23-4D41-B81A-E63BD63A40BB}" type="datetimeFigureOut">
              <a:rPr lang="ar-EG" smtClean="0"/>
              <a:t>04/05/1445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7683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2CB42C-EBF2-4181-9E4D-E144FCE4B0A8}"/>
              </a:ext>
            </a:extLst>
          </p:cNvPr>
          <p:cNvSpPr txBox="1"/>
          <p:nvPr/>
        </p:nvSpPr>
        <p:spPr>
          <a:xfrm>
            <a:off x="520305" y="1811499"/>
            <a:ext cx="11143985" cy="1323439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EG" sz="8000" b="1" dirty="0" smtClean="0">
                <a:solidFill>
                  <a:sysClr val="windowText" lastClr="000000"/>
                </a:solidFill>
                <a:latin typeface="Tw Cen MT" panose="020B0602020104020603" pitchFamily="34" charset="0"/>
              </a:rPr>
              <a:t>من السارق؟ (2)</a:t>
            </a:r>
            <a:endParaRPr lang="ar-EG" sz="8000" b="1" dirty="0">
              <a:solidFill>
                <a:sysClr val="windowText" lastClr="000000"/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0A8C2D-26D1-4C13-A880-31D658D53FA7}"/>
              </a:ext>
            </a:extLst>
          </p:cNvPr>
          <p:cNvGrpSpPr/>
          <p:nvPr/>
        </p:nvGrpSpPr>
        <p:grpSpPr>
          <a:xfrm>
            <a:off x="4025721" y="5653877"/>
            <a:ext cx="4140553" cy="451824"/>
            <a:chOff x="4679586" y="878988"/>
            <a:chExt cx="1745757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7E6D5B-B3E9-4894-9C23-739E88C5A89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90FCDAE-5079-4E52-863A-39643F6DC0EB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76E6B2E-83AE-4416-8164-F0DEDAA55877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FA8D9CF-D909-4A56-8F1E-312A551CCD85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B8DBF80-0EB8-4A2F-87B4-F60E3FE36C88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65715B7-2980-4477-BB5D-F90055F958FD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Subtitle 2"/>
          <p:cNvSpPr txBox="1">
            <a:spLocks/>
          </p:cNvSpPr>
          <p:nvPr/>
        </p:nvSpPr>
        <p:spPr>
          <a:xfrm>
            <a:off x="9322676" y="375963"/>
            <a:ext cx="2375945" cy="774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قسم اللغة العربية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الصف </a:t>
            </a:r>
            <a:r>
              <a:rPr kumimoji="0" lang="ar-EG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الرابع</a:t>
            </a:r>
            <a:r>
              <a:rPr kumimoji="0" lang="ar-EG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 الابتدائي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TextBox 12">
            <a:extLst>
              <a:ext uri="{FF2B5EF4-FFF2-40B4-BE49-F238E27FC236}">
                <a16:creationId xmlns:a16="http://schemas.microsoft.com/office/drawing/2014/main" id="{3E2F88F7-964F-4846-B825-2B643081D49B}"/>
              </a:ext>
            </a:extLst>
          </p:cNvPr>
          <p:cNvSpPr txBox="1"/>
          <p:nvPr/>
        </p:nvSpPr>
        <p:spPr>
          <a:xfrm>
            <a:off x="4477545" y="4580532"/>
            <a:ext cx="3395667" cy="858857"/>
          </a:xfrm>
          <a:prstGeom prst="horizontalScroll">
            <a:avLst/>
          </a:prstGeom>
          <a:ln>
            <a:solidFill>
              <a:schemeClr val="bg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EG" sz="36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قصة</a:t>
            </a:r>
            <a:endParaRPr lang="en-US" sz="36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1026" name="Picture 2" descr="Aspire International School | Odoo">
            <a:extLst>
              <a:ext uri="{FF2B5EF4-FFF2-40B4-BE49-F238E27FC236}">
                <a16:creationId xmlns:a16="http://schemas.microsoft.com/office/drawing/2014/main" id="{7A1B0A94-0292-BC35-01D1-5B4000DAB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33" y="229455"/>
            <a:ext cx="1281112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89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81000" y="262949"/>
            <a:ext cx="11702143" cy="285924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ar-EG" sz="28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ج: من قائل العبارات الآتية :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1-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لدينا مشكلة ، فقد لاحظنا نقصًا في الطعام وسيؤثر هذا النقص علينا .    (......................)</a:t>
            </a:r>
          </a:p>
          <a:p>
            <a:pPr>
              <a:lnSpc>
                <a:spcPct val="115000"/>
              </a:lnSpc>
            </a:pP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أعـــــتـــــقـــــــــد أنـــــــه عـــــلـــــيــــــنــــــا الــــبـــــحـــــث عـــــــــن حل ، وليس عن السارق .</a:t>
            </a:r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(......................)</a:t>
            </a:r>
          </a:p>
          <a:p>
            <a:pPr>
              <a:lnSpc>
                <a:spcPct val="115000"/>
              </a:lnSpc>
            </a:pPr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</a:t>
            </a:r>
            <a:r>
              <a:rPr lang="ar-EG" sz="2000">
                <a:ea typeface="Times New Roman" panose="02020603050405020304" pitchFamily="18" charset="0"/>
                <a:cs typeface="Simplified Arabic" panose="02020603050405020304" pitchFamily="18" charset="-78"/>
              </a:rPr>
              <a:t>عــــــــاديًــــــــا ولا 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800">
                <a:ea typeface="Times New Roman" panose="02020603050405020304" pitchFamily="18" charset="0"/>
                <a:cs typeface="Simplified Arabic" panose="02020603050405020304" pitchFamily="18" charset="-78"/>
              </a:rPr>
              <a:t>3- هــــــــــذا لـــــــيــــــــس قــــــطـــــــــعًــــــــا هــــــــو قـــــــــطــــــــع بـــــــــــالأيـــــــــــــدي .                  (......................)</a:t>
            </a:r>
            <a:endParaRPr lang="ar-EG" sz="2800"/>
          </a:p>
        </p:txBody>
      </p:sp>
      <p:sp>
        <p:nvSpPr>
          <p:cNvPr id="5" name="مستطيل 4"/>
          <p:cNvSpPr/>
          <p:nvPr/>
        </p:nvSpPr>
        <p:spPr>
          <a:xfrm>
            <a:off x="119743" y="3492840"/>
            <a:ext cx="11854542" cy="10833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ar-EG" sz="28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د: هات المطلوب مما يلي : 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 معنى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( عاجل) :................ </a:t>
            </a:r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 مضاد 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( فقد):................</a:t>
            </a:r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*مفرد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(الإسعافات ):.............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زر الإجراء: الانتقال للصفحة الرئيسية 2">
            <a:hlinkClick r:id="" action="ppaction://hlinkshowjump?jump=firs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B82E4899-4AAA-841F-5B53-F3A6A1B644C6}"/>
              </a:ext>
            </a:extLst>
          </p:cNvPr>
          <p:cNvSpPr/>
          <p:nvPr/>
        </p:nvSpPr>
        <p:spPr>
          <a:xfrm>
            <a:off x="5514975" y="6096000"/>
            <a:ext cx="1114425" cy="762000"/>
          </a:xfrm>
          <a:prstGeom prst="actionButtonHom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زر الإجراء: &quot;الانتقال للأمام&quot; أو &quot;التالي&quot; 3">
            <a:hlinkClick r:id="" action="ppaction://hlinkshowjump?jump=nex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EC8C6771-C228-613E-3772-E10C3EEB4F57}"/>
              </a:ext>
            </a:extLst>
          </p:cNvPr>
          <p:cNvSpPr/>
          <p:nvPr/>
        </p:nvSpPr>
        <p:spPr>
          <a:xfrm>
            <a:off x="6924675" y="6096000"/>
            <a:ext cx="914400" cy="762000"/>
          </a:xfrm>
          <a:prstGeom prst="actionButtonForwardNex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زر الإجراء: &quot;الانتقال للخلف&quot; أو &quot;السابق&quot; 5">
            <a:hlinkClick r:id="" action="ppaction://hlinkshowjump?jump=previous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02681C3A-C8AB-9213-5871-215D4B4CAB51}"/>
              </a:ext>
            </a:extLst>
          </p:cNvPr>
          <p:cNvSpPr/>
          <p:nvPr/>
        </p:nvSpPr>
        <p:spPr>
          <a:xfrm>
            <a:off x="4286250" y="6089650"/>
            <a:ext cx="914400" cy="762000"/>
          </a:xfrm>
          <a:prstGeom prst="actionButtonBackPrevious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9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7971" y="346868"/>
            <a:ext cx="11985172" cy="10833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ar-EG" sz="28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ه: حلل الكلمات الآتية صوتيًا : 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 اللُّغْزَ:</a:t>
            </a:r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....................................... .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*الإِسْعَافَاتُ :</a:t>
            </a:r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...................................... .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74171" y="1688107"/>
            <a:ext cx="11756572" cy="32778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ar-EG" sz="2400" b="1" u="sng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Simplified Arabic" panose="02020603050405020304" pitchFamily="18" charset="-78"/>
              </a:rPr>
              <a:t>و: ضع علامة( </a:t>
            </a:r>
            <a:r>
              <a:rPr lang="ar-EG" sz="2400" b="1" u="sng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√</a:t>
            </a:r>
            <a:r>
              <a:rPr lang="ar-EG" sz="2400" b="1" u="sng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Simplified Arabic" panose="02020603050405020304" pitchFamily="18" charset="-78"/>
              </a:rPr>
              <a:t> ) أمام العبارة الصحيحة ، وعلامة (×) أمام العبارة الخاطئة: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1- اقــــــــتـــــــــرح ( إســــــمـــــــاعـــــيــــــــل ) وضــــــع شــــــــــارة حـــــــــــلًا للـــــمـــــشـــكـــلــة .			 	    (    )</a:t>
            </a:r>
          </a:p>
          <a:p>
            <a:pPr>
              <a:lnSpc>
                <a:spcPct val="115000"/>
              </a:lnSpc>
            </a:pP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 لـــــمــــعــــــت عــــيـــــنـــــــا ( إســماعيل ) عند معرفته بالمشكلة لأنه جائع .		       		    (    )</a:t>
            </a:r>
          </a:p>
          <a:p>
            <a:pPr>
              <a:lnSpc>
                <a:spcPct val="115000"/>
              </a:lnSpc>
            </a:pPr>
            <a:endParaRPr lang="ar-EG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3- مــــــــسئـــول الـــنـــظــــافــــة هو من فقد شارته الحمراء في مكان الطعام .      		      	              (    )</a:t>
            </a:r>
          </a:p>
          <a:p>
            <a:pPr>
              <a:lnSpc>
                <a:spcPct val="115000"/>
              </a:lnSpc>
            </a:pP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4- لـــــــــكــــــــــل مـــــــنــــــــا دور ولـــــــــــــو صـــــــغـــــيــــرًا حتما سيؤثر على الجميع .                                        (    )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زر الإجراء: الانتقال للصفحة الرئيسية 3">
            <a:hlinkClick r:id="" action="ppaction://hlinkshowjump?jump=firs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132C64E7-4FB1-B2F9-0658-6C777677FF98}"/>
              </a:ext>
            </a:extLst>
          </p:cNvPr>
          <p:cNvSpPr/>
          <p:nvPr/>
        </p:nvSpPr>
        <p:spPr>
          <a:xfrm>
            <a:off x="5514975" y="6096000"/>
            <a:ext cx="1114425" cy="762000"/>
          </a:xfrm>
          <a:prstGeom prst="actionButtonHom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زر الإجراء: &quot;الانتقال للأمام&quot; أو &quot;التالي&quot; 4">
            <a:hlinkClick r:id="" action="ppaction://hlinkshowjump?jump=nex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921170A0-9556-CABA-7DC4-E1C47E614BAB}"/>
              </a:ext>
            </a:extLst>
          </p:cNvPr>
          <p:cNvSpPr/>
          <p:nvPr/>
        </p:nvSpPr>
        <p:spPr>
          <a:xfrm>
            <a:off x="6924675" y="6096000"/>
            <a:ext cx="914400" cy="762000"/>
          </a:xfrm>
          <a:prstGeom prst="actionButtonForwardNex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زر الإجراء: &quot;الانتقال للخلف&quot; أو &quot;السابق&quot; 5">
            <a:hlinkClick r:id="" action="ppaction://hlinkshowjump?jump=previous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4B08956F-8730-CCE6-F716-EE9AABFCD981}"/>
              </a:ext>
            </a:extLst>
          </p:cNvPr>
          <p:cNvSpPr/>
          <p:nvPr/>
        </p:nvSpPr>
        <p:spPr>
          <a:xfrm>
            <a:off x="4286250" y="6089650"/>
            <a:ext cx="914400" cy="762000"/>
          </a:xfrm>
          <a:prstGeom prst="actionButtonBackPrevious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27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318652" y="316077"/>
            <a:ext cx="5293437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tabLst>
                <a:tab pos="180340" algn="l"/>
              </a:tabLst>
            </a:pPr>
            <a:r>
              <a:rPr lang="ar-EG" sz="24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نَـــــــصُّ الاسْتِمَاعِ ( الفَصْلُ الثَّانِي ) " مَنِ السَّارِقُ ؟ "</a:t>
            </a:r>
            <a:endParaRPr lang="en-US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310"/>
          <p:cNvPicPr/>
          <p:nvPr/>
        </p:nvPicPr>
        <p:blipFill>
          <a:blip r:embed="rId2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2745" y="-112940"/>
            <a:ext cx="3175907" cy="15716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roup 13596"/>
          <p:cNvGrpSpPr/>
          <p:nvPr/>
        </p:nvGrpSpPr>
        <p:grpSpPr>
          <a:xfrm>
            <a:off x="389259" y="1292205"/>
            <a:ext cx="11571514" cy="3389403"/>
            <a:chOff x="0" y="0"/>
            <a:chExt cx="6693535" cy="1880235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5" name="Rectangle: Rounded Corners 12551"/>
            <p:cNvSpPr>
              <a:spLocks noChangeArrowheads="1"/>
            </p:cNvSpPr>
            <p:nvPr/>
          </p:nvSpPr>
          <p:spPr bwMode="auto">
            <a:xfrm>
              <a:off x="0" y="0"/>
              <a:ext cx="6693535" cy="1880235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بَـــــعْــــــدَ عَــــــــوْدَةِ خـــــــالِــــدٍ إِلَــــى الــــمُــــخَـــيَّمِ وَاعْتِذارِهِ بَدَأَ التَّلاميذُ فِي أَداءِ بَعْضِ الأَنْشِطَةِ ،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مِـــــثْـــــــلَ مَـــــهـــــــاراتٍ نَــــصَــــــبِ الْـــخِــــيَـــــمِ ، وَتَــــعَـــــــلُّمِ اَلْإِسْعافَاتِ اَلْأَوَّليَّةَ ، وَفِي تِلْكَ الأَثْنَاءِ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دَعَاهُمُ القائِدُ لِاجْتِماعٍ عاجِلٍ ، قَائِلًا: لَدَيْنَا مُشْكِلَةٌ ، فَقَدْ لَاحَظْنَا نَقْصًا فِــــي الطَّعامِ ،</a:t>
              </a:r>
              <a:r>
                <a:rPr lang="ar-EG" sz="2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indent="-86360"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وَسَـــــيُــــــؤَثِّــــــــرُ هَــــــذَا الــــنَّـــــقْــــصُ عَـــلَــيْنَا ؛ فَلَنْ نَجِدَ طَعَامًا يَكْفِينَا فِي آخِـــــرِ يَوْمٍ بِالرِّحْلَةِ ؛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لِـــــــــذَا أَطْــــــلُــــــبُ مِــــــــنْ كُــــــــــلِّ مَـــــــجْــــــــمـــــوعَــــــــــــــــةٍ أَنْ تُـــــفَـــــــكِّـــــــــــــــــرَ فِــــــــــــــــــــــــــــي حَـــــــــــــــــــــــــلٍّ .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6" name="Picture 13588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649" y="112144"/>
              <a:ext cx="1078230" cy="1593850"/>
            </a:xfrm>
            <a:prstGeom prst="rect">
              <a:avLst/>
            </a:prstGeom>
            <a:grpFill/>
          </p:spPr>
        </p:pic>
      </p:grpSp>
      <p:sp>
        <p:nvSpPr>
          <p:cNvPr id="7" name="زر الإجراء: الانتقال للصفحة الرئيسية 6">
            <a:hlinkClick r:id="" action="ppaction://hlinkshowjump?jump=firstslide" highlightClick="1">
              <a:snd r:embed="rId4" name="click.wav"/>
            </a:hlinkClick>
            <a:extLst>
              <a:ext uri="{FF2B5EF4-FFF2-40B4-BE49-F238E27FC236}">
                <a16:creationId xmlns:a16="http://schemas.microsoft.com/office/drawing/2014/main" id="{92D5182A-F0BC-9A33-F9CD-53BB8772BC16}"/>
              </a:ext>
            </a:extLst>
          </p:cNvPr>
          <p:cNvSpPr/>
          <p:nvPr/>
        </p:nvSpPr>
        <p:spPr>
          <a:xfrm>
            <a:off x="5514975" y="6096000"/>
            <a:ext cx="1114425" cy="762000"/>
          </a:xfrm>
          <a:prstGeom prst="actionButtonHom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زر الإجراء: &quot;الانتقال للأمام&quot; أو &quot;التالي&quot; 7">
            <a:hlinkClick r:id="" action="ppaction://hlinkshowjump?jump=nextslide" highlightClick="1">
              <a:snd r:embed="rId4" name="click.wav"/>
            </a:hlinkClick>
            <a:extLst>
              <a:ext uri="{FF2B5EF4-FFF2-40B4-BE49-F238E27FC236}">
                <a16:creationId xmlns:a16="http://schemas.microsoft.com/office/drawing/2014/main" id="{3BE2A564-C3DB-2F8C-7FCC-A19C9A902445}"/>
              </a:ext>
            </a:extLst>
          </p:cNvPr>
          <p:cNvSpPr/>
          <p:nvPr/>
        </p:nvSpPr>
        <p:spPr>
          <a:xfrm>
            <a:off x="6924675" y="6096000"/>
            <a:ext cx="914400" cy="762000"/>
          </a:xfrm>
          <a:prstGeom prst="actionButtonForwardNex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زر الإجراء: &quot;الانتقال للخلف&quot; أو &quot;السابق&quot; 8">
            <a:hlinkClick r:id="" action="ppaction://hlinkshowjump?jump=previousslide" highlightClick="1">
              <a:snd r:embed="rId4" name="click.wav"/>
            </a:hlinkClick>
            <a:extLst>
              <a:ext uri="{FF2B5EF4-FFF2-40B4-BE49-F238E27FC236}">
                <a16:creationId xmlns:a16="http://schemas.microsoft.com/office/drawing/2014/main" id="{8D325849-7DA4-8902-7EE0-C765891055A3}"/>
              </a:ext>
            </a:extLst>
          </p:cNvPr>
          <p:cNvSpPr/>
          <p:nvPr/>
        </p:nvSpPr>
        <p:spPr>
          <a:xfrm>
            <a:off x="4286250" y="6089650"/>
            <a:ext cx="914400" cy="762000"/>
          </a:xfrm>
          <a:prstGeom prst="actionButtonBackPrevious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3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595"/>
          <p:cNvGrpSpPr/>
          <p:nvPr/>
        </p:nvGrpSpPr>
        <p:grpSpPr>
          <a:xfrm>
            <a:off x="337230" y="-1016"/>
            <a:ext cx="11728767" cy="2535842"/>
            <a:chOff x="-6342" y="-190165"/>
            <a:chExt cx="6693535" cy="1710004"/>
          </a:xfrm>
        </p:grpSpPr>
        <p:sp>
          <p:nvSpPr>
            <p:cNvPr id="3" name="Rectangle: Rounded Corners 12552"/>
            <p:cNvSpPr>
              <a:spLocks noChangeArrowheads="1"/>
            </p:cNvSpPr>
            <p:nvPr/>
          </p:nvSpPr>
          <p:spPr bwMode="auto">
            <a:xfrm>
              <a:off x="-6342" y="-169876"/>
              <a:ext cx="6693535" cy="168971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لِـــــمَـــــعَـــــــتْ عَـــــيْـــــنَــــــــا إِسْــــمــــاعــيـــلَ ؛ فَهُوَ مُحِبٌّ لِلْأَلْغَازِ ، فَجَمَعَ أَصْدِقاءَهُ ،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l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وَقَـــــــــالَ لَـــــهُـــــمْ : لِــــنَــــحُـــــــــلَّ هَــــذَا اَللُّغْزَ مَعًا ، وَنَكْتَشِفُ مِنْ يَسْرِقُ طَعَامَنَا ؟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                          ضَـــــــحِــــــــكَ الأَصْدِقَاءُ وقَالَ ( مَالِكُ ): أَعْتَقِدُ أَنَّهُ عَلَيْنَا البَحْثُ عَــــــــــْن حَـــــــــــلٍّ  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                         وَلَــــــيْـــــسَ عَــــــنْ الــسّارِقِ فَرَدَّ قَائِلًا : إِذَا وَجَدْنَا السَّارِقَ مِن الْمُمْكِنِ أَنْ نَـــــجِــــــــدَ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l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لَــــــــدَيْــــــــــهِ الــــــطَّـــــــــعــــــــــــامَ ؛ وَبِــــــــهَـــــــــــذَا نَـــــــــكـــــــــونُ قَـــــــــــــدْ أَوْجَـــــــــــــدْنَا الْـــــــحَــــــــــلَّ .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4" name="Picture 13591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5992" y="-190165"/>
              <a:ext cx="1430655" cy="1466215"/>
            </a:xfrm>
            <a:prstGeom prst="rect">
              <a:avLst/>
            </a:prstGeom>
          </p:spPr>
        </p:pic>
      </p:grpSp>
      <p:grpSp>
        <p:nvGrpSpPr>
          <p:cNvPr id="5" name="Group 12597"/>
          <p:cNvGrpSpPr/>
          <p:nvPr/>
        </p:nvGrpSpPr>
        <p:grpSpPr>
          <a:xfrm>
            <a:off x="239486" y="2564913"/>
            <a:ext cx="11952514" cy="3409932"/>
            <a:chOff x="0" y="0"/>
            <a:chExt cx="6583680" cy="2809875"/>
          </a:xfrm>
          <a:solidFill>
            <a:schemeClr val="bg2">
              <a:lumMod val="75000"/>
            </a:schemeClr>
          </a:solidFill>
        </p:grpSpPr>
        <p:sp>
          <p:nvSpPr>
            <p:cNvPr id="6" name="Rectangle: Rounded Corners 12553"/>
            <p:cNvSpPr>
              <a:spLocks noChangeArrowheads="1"/>
            </p:cNvSpPr>
            <p:nvPr/>
          </p:nvSpPr>
          <p:spPr bwMode="auto">
            <a:xfrm>
              <a:off x="0" y="0"/>
              <a:ext cx="6583680" cy="2809875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rgbClr val="000000"/>
              </a:solidFill>
              <a:rou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ابْتَسَمَ مالِكٌ قَائِلًا : وُجْهَةُ نَظَرٍ تُحْتَرَمُ ، وَلَكِنْ كَيْفَ نَبْدَأُ فِي عَمَليَّةِ الْبَحْثِ ؟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indent="-98425"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ردَّتْ حَــــــــــلاَ : أَعْــــــــتَــــــقِـــــــــدُ أَنَّـــــــــــهُ عَــــــلَــــــيْـــــــنَا الـــــــذَّهــــــــابُ إِلَــــــــــى مَــكانِ الطَّعامِ ،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indent="-98425"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والـــــبــــَحْــــــــثُ عَـــــــــنْ أَيَّــــــــــةِ آثَـــــــــــــارٍ تُـــــوصِّلُنَا للسَّارِقِ ، قَالَ ( إِسْمَاعِيلُ ) : نَعَمْ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وَأَنْــــــــــــــــــــــــــــــــــتَ مُـــــــــــــــــــــســــــــــــــــــــــــــاعَـــــــــــــــــــــــــدَتِــــــــــــــــــــي مِــــــــــــــــــــــــــنْ الْآنَ  هَـــــــــــــــيَّـــــــــــــــــــا .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l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                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l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قَـــــــــامُـــــوا بِــــجَـــــمْـــــــعِ الْأَدِلَّـــــةِ ، فَــــقَــالَ خَالِدٌ : لَقَدْ وَجَدَتُ خُصْلَةُ شِعْرٍ صَفْرَاءَ طَوِيلَةً ،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l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رُدَّتْ حَـــــــــــــلَا: صَـــــــــديـــــــقَـــــــتُــــــــــنَــــــــــا جُــــــــــودُ ذَاتُ شَـــــــــعْــــــــرٍ أَصْـــــفَـــــــرَ فَــــــلْــــنَذْهَبْ إِلَيْهَا .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l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وَبَعْدَ سُؤَالِها تَبَيَّنَ أَنَّهَا كَانَتْ المَسْئولَةَ عَنْ تَحْضيرِ وَجْبَةِ الإِفْطَارِ هَــــــــذَا الصَّبَاحَ .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en-US" sz="2800">
                  <a:effectLst/>
                  <a:latin typeface="Simplified Arabic" panose="02020603050405020304" pitchFamily="18" charset="-78"/>
                  <a:ea typeface="Times New Roman" panose="02020603050405020304" pitchFamily="18" charset="0"/>
                </a:rPr>
                <a:t> 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7" name="Picture 13593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E6E6E6"/>
                </a:clrFrom>
                <a:clrTo>
                  <a:srgbClr val="E6E6E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700" y="47625"/>
              <a:ext cx="954405" cy="1225550"/>
            </a:xfrm>
            <a:prstGeom prst="rect">
              <a:avLst/>
            </a:prstGeom>
            <a:grpFill/>
          </p:spPr>
        </p:pic>
        <p:pic>
          <p:nvPicPr>
            <p:cNvPr id="8" name="Picture 314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8100" y="104775"/>
              <a:ext cx="895350" cy="1171575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9" name="Picture 13600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AFFFC"/>
                </a:clrFrom>
                <a:clrTo>
                  <a:srgbClr val="FAFF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831"/>
            <a:stretch>
              <a:fillRect/>
            </a:stretch>
          </p:blipFill>
          <p:spPr bwMode="auto">
            <a:xfrm>
              <a:off x="5467350" y="1485900"/>
              <a:ext cx="847725" cy="1200150"/>
            </a:xfrm>
            <a:prstGeom prst="rect">
              <a:avLst/>
            </a:prstGeom>
            <a:grp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10" name="زر الإجراء: الانتقال للصفحة الرئيسية 9">
            <a:hlinkClick r:id="" action="ppaction://hlinkshowjump?jump=firstslide" highlightClick="1">
              <a:snd r:embed="rId6" name="click.wav"/>
            </a:hlinkClick>
            <a:extLst>
              <a:ext uri="{FF2B5EF4-FFF2-40B4-BE49-F238E27FC236}">
                <a16:creationId xmlns:a16="http://schemas.microsoft.com/office/drawing/2014/main" id="{05C6678F-3BBF-EC82-73FE-F2F9655D0B53}"/>
              </a:ext>
            </a:extLst>
          </p:cNvPr>
          <p:cNvSpPr/>
          <p:nvPr/>
        </p:nvSpPr>
        <p:spPr>
          <a:xfrm>
            <a:off x="5514975" y="6096000"/>
            <a:ext cx="1114425" cy="762000"/>
          </a:xfrm>
          <a:prstGeom prst="actionButtonHom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زر الإجراء: &quot;الانتقال للأمام&quot; أو &quot;التالي&quot; 10">
            <a:hlinkClick r:id="" action="ppaction://hlinkshowjump?jump=nextslide" highlightClick="1">
              <a:snd r:embed="rId6" name="click.wav"/>
            </a:hlinkClick>
            <a:extLst>
              <a:ext uri="{FF2B5EF4-FFF2-40B4-BE49-F238E27FC236}">
                <a16:creationId xmlns:a16="http://schemas.microsoft.com/office/drawing/2014/main" id="{608A0304-CD9E-794E-E66B-D776FED2255A}"/>
              </a:ext>
            </a:extLst>
          </p:cNvPr>
          <p:cNvSpPr/>
          <p:nvPr/>
        </p:nvSpPr>
        <p:spPr>
          <a:xfrm>
            <a:off x="6924675" y="6096000"/>
            <a:ext cx="914400" cy="762000"/>
          </a:xfrm>
          <a:prstGeom prst="actionButtonForwardNex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زر الإجراء: &quot;الانتقال للخلف&quot; أو &quot;السابق&quot; 11">
            <a:hlinkClick r:id="" action="ppaction://hlinkshowjump?jump=previousslide" highlightClick="1">
              <a:snd r:embed="rId6" name="click.wav"/>
            </a:hlinkClick>
            <a:extLst>
              <a:ext uri="{FF2B5EF4-FFF2-40B4-BE49-F238E27FC236}">
                <a16:creationId xmlns:a16="http://schemas.microsoft.com/office/drawing/2014/main" id="{2D5CE3DA-4544-C2CB-5B96-993DEE47D3E9}"/>
              </a:ext>
            </a:extLst>
          </p:cNvPr>
          <p:cNvSpPr/>
          <p:nvPr/>
        </p:nvSpPr>
        <p:spPr>
          <a:xfrm>
            <a:off x="4286250" y="6089650"/>
            <a:ext cx="914400" cy="762000"/>
          </a:xfrm>
          <a:prstGeom prst="actionButtonBackPrevious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2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05"/>
          <p:cNvGrpSpPr/>
          <p:nvPr/>
        </p:nvGrpSpPr>
        <p:grpSpPr>
          <a:xfrm>
            <a:off x="171994" y="0"/>
            <a:ext cx="11848012" cy="3616097"/>
            <a:chOff x="0" y="0"/>
            <a:chExt cx="6846798" cy="3552825"/>
          </a:xfrm>
          <a:solidFill>
            <a:schemeClr val="bg2">
              <a:lumMod val="75000"/>
            </a:schemeClr>
          </a:solidFill>
        </p:grpSpPr>
        <p:sp>
          <p:nvSpPr>
            <p:cNvPr id="4" name="Rectangle: Rounded Corners 12555"/>
            <p:cNvSpPr>
              <a:spLocks noChangeArrowheads="1"/>
            </p:cNvSpPr>
            <p:nvPr/>
          </p:nvSpPr>
          <p:spPr bwMode="auto">
            <a:xfrm>
              <a:off x="0" y="0"/>
              <a:ext cx="6846798" cy="3552825"/>
            </a:xfrm>
            <a:prstGeom prst="roundRect">
              <a:avLst>
                <a:gd name="adj" fmla="val 16667"/>
              </a:avLst>
            </a:prstGeom>
            <a:grpFill/>
            <a:ln w="12700">
              <a:solidFill>
                <a:srgbClr val="000000"/>
              </a:solidFill>
              <a:rou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أَمَّا الدَّليلُ الثَّانِي ، فَهُوَ شارَةٌ حَمْراءُ ؛ فَتَوَجَّهُوا لِلْفَرِيقِ الأَحْمَرِ بَاحِثِينَ عَمَّنْ فَقَدْ شارَتُهُ ،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indent="-100965"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وَبَــــــــعْـــــــدَ سُـــــــــؤالِـــــــــهِ اكْــــــــتَــــــــشَــــــــفــــــوا أَنَّـــــــــهُ مَــــــسْـــــئــــــولُ النَّظافَةِ وَقَــــــدْ ضَاعَتْ شارَتُهُ فِـــــــــــــي 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indent="-10795"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أَثْــــــنـــــــــاءِ الـــــــتَّــــــنْــــــــظـــــــيـــــــــفِ ثُـــــــــــمَّ وَضَـــــــــعُـــــــــــوا أَيْــــــــــديَـــــــــهُـــــــــــمْ عَـــــــــلَـــــــــى الــــــــدَّلـــــيــــــــــــلِ الثّالِثِ 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وَهُـــــــــــــــــوَ وَرَقَـــــــــــــــــةٌ مَــــــــــقْـــــــــطــــــــــــــوعَــــــــــةٌ مِـــــــــنْ الأَطْــــــــرافِ؛ فَــــــتَــــــعَــــــجَّـــــــــبُ إِسْـــــماعــــيلُ قَائِلًا: 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SA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هَـــــــــــذَا لَــــــــيْــــــــــسَ قَـــــــطْــــــــعًــــــــــا عَـــــــــــادِيًّــــــــــــــا ، وَلَا هوَ قَطْعٌ بِالْأَيْدِي ! وَلَكِنْ قَدْ يَكونُ حَيَوَانًا .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SA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              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rtl="1">
                <a:lnSpc>
                  <a:spcPct val="90000"/>
                </a:lnSpc>
                <a:spcAft>
                  <a:spcPct val="0"/>
                </a:spcAft>
              </a:pPr>
              <a:r>
                <a:rPr lang="ar-SA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           وَأَكْـــمَــــلَ مـــــــالـِكٌ قــــــَائِــــــــلًا: هَـــــــــــــــــلْ يُمْكِنُ أَنْ يَكونَ فَأْرًا ؟  فَهَزَّ إِسْماعيلُ رَأْسَهُ بِالْمُوَافَقَةِ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SA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             قَائِلًا : وَلَكِنْ عَلَيْنَا أَنْ نُثْبِتَ ذَلِكَ  ، مُوَضِّحًا أَنَّ لَلْفَأْرِ آثَارًا كَاَلْنُقَطِ السَّوْداءِ فِي المَكانِ؛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SA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            فَــــــــبَـــــــحْـــــثــــــــــــــوا وَوَجَدُوا هَذِهِ اَلْآثَارَ ،</a:t>
              </a:r>
              <a:r>
                <a:rPr lang="ar-EG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جَرَوْا نَحْوَ القائِدِ وَهُمْ فَرِحُونَ بِالتَّوَصُّلِ إِلَى السّارِقِ ؛ 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l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فَــــــــشُـــــــكْـــــــــرَهُـــــــــــمْ كَــــــثــــــِيــــــــــرًا ، ثُـــــــــمَّ اجْتَمَعَ بِجَمِيعِ الفَرْقِ ؛ لِيُنَاقِشُوا الفِكْرَ المَطْروحَةَ لِلْحَلِّ</a:t>
              </a:r>
              <a:r>
                <a:rPr lang="ar-SA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.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SA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 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5" name="Picture 13603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71450" y="47625"/>
              <a:ext cx="809625" cy="903605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6" name="Picture 13616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0" y="923925"/>
              <a:ext cx="1095375" cy="775970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7" name="Picture 1364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829300" y="1809750"/>
              <a:ext cx="904875" cy="1352550"/>
            </a:xfrm>
            <a:prstGeom prst="rect">
              <a:avLst/>
            </a:prstGeom>
            <a:grpFill/>
          </p:spPr>
        </p:pic>
      </p:grpSp>
      <p:sp>
        <p:nvSpPr>
          <p:cNvPr id="8" name="زر الإجراء: الانتقال للصفحة الرئيسية 7">
            <a:hlinkClick r:id="" action="ppaction://hlinkshowjump?jump=firstslide" highlightClick="1">
              <a:snd r:embed="rId5" name="click.wav"/>
            </a:hlinkClick>
            <a:extLst>
              <a:ext uri="{FF2B5EF4-FFF2-40B4-BE49-F238E27FC236}">
                <a16:creationId xmlns:a16="http://schemas.microsoft.com/office/drawing/2014/main" id="{593C0D63-B75E-F65B-03B3-AEDD28C23211}"/>
              </a:ext>
            </a:extLst>
          </p:cNvPr>
          <p:cNvSpPr/>
          <p:nvPr/>
        </p:nvSpPr>
        <p:spPr>
          <a:xfrm>
            <a:off x="5514975" y="6096000"/>
            <a:ext cx="1114425" cy="762000"/>
          </a:xfrm>
          <a:prstGeom prst="actionButtonHom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زر الإجراء: &quot;الانتقال للأمام&quot; أو &quot;التالي&quot; 8">
            <a:hlinkClick r:id="" action="ppaction://hlinkshowjump?jump=nextslide" highlightClick="1">
              <a:snd r:embed="rId5" name="click.wav"/>
            </a:hlinkClick>
            <a:extLst>
              <a:ext uri="{FF2B5EF4-FFF2-40B4-BE49-F238E27FC236}">
                <a16:creationId xmlns:a16="http://schemas.microsoft.com/office/drawing/2014/main" id="{C2DAA21B-12F1-882A-BB9B-A7AB6837DBA9}"/>
              </a:ext>
            </a:extLst>
          </p:cNvPr>
          <p:cNvSpPr/>
          <p:nvPr/>
        </p:nvSpPr>
        <p:spPr>
          <a:xfrm>
            <a:off x="6924675" y="6096000"/>
            <a:ext cx="914400" cy="762000"/>
          </a:xfrm>
          <a:prstGeom prst="actionButtonForwardNex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زر الإجراء: &quot;الانتقال للخلف&quot; أو &quot;السابق&quot; 9">
            <a:hlinkClick r:id="" action="ppaction://hlinkshowjump?jump=previousslide" highlightClick="1">
              <a:snd r:embed="rId5" name="click.wav"/>
            </a:hlinkClick>
            <a:extLst>
              <a:ext uri="{FF2B5EF4-FFF2-40B4-BE49-F238E27FC236}">
                <a16:creationId xmlns:a16="http://schemas.microsoft.com/office/drawing/2014/main" id="{DD3F7DED-B820-3AE3-8582-46621891C702}"/>
              </a:ext>
            </a:extLst>
          </p:cNvPr>
          <p:cNvSpPr/>
          <p:nvPr/>
        </p:nvSpPr>
        <p:spPr>
          <a:xfrm>
            <a:off x="4286250" y="6089650"/>
            <a:ext cx="914400" cy="762000"/>
          </a:xfrm>
          <a:prstGeom prst="actionButtonBackPrevious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94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dur="1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2553"/>
          <p:cNvSpPr>
            <a:spLocks noChangeArrowheads="1"/>
          </p:cNvSpPr>
          <p:nvPr/>
        </p:nvSpPr>
        <p:spPr bwMode="auto">
          <a:xfrm>
            <a:off x="0" y="119062"/>
            <a:ext cx="12033069" cy="2809875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90000"/>
              </a:lnSpc>
              <a:spcAft>
                <a:spcPct val="0"/>
              </a:spcAf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ابْتَسَمَ مالِكٌ قَائِلًا : وُجْهَةُ نَظَرٍ تُحْتَرَمُ ، وَلَكِنْ كَيْفَ نَبْدَأُ فِي عَمَليَّةِ الْبَحْثِ ؟ 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98425" algn="r" rtl="1">
              <a:lnSpc>
                <a:spcPct val="90000"/>
              </a:lnSpc>
              <a:spcAft>
                <a:spcPct val="0"/>
              </a:spcAf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ردَّتْ حَــــــــــلاَ : أَعْــــــــتَــــــقِـــــــــدُ أَنَّـــــــــــهُ عَــــــلَــــــيْـــــــنَا الـــــــذَّهــــــــابُ إِلَــــــــــى مَــكانِ الطَّعامِ ، 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98425" algn="r" rtl="1">
              <a:lnSpc>
                <a:spcPct val="90000"/>
              </a:lnSpc>
              <a:spcAft>
                <a:spcPct val="0"/>
              </a:spcAf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والـــــبــــَحْــــــــثُ عَـــــــــنْ أَيَّــــــــــةِ آثَـــــــــــــارٍ تُـــــوصِّلُنَا للسَّارِقِ ، قَالَ ( إِسْمَاعِيلُ ) : نَعَمْ 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90000"/>
              </a:lnSpc>
              <a:spcAft>
                <a:spcPct val="0"/>
              </a:spcAf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وَأَنْــــــــــــــــــــــــــــــــــتَ مُـــــــــــــــــــــســــــــــــــــــــــــــاعَـــــــــــــــــــــــــدَتِــــــــــــــــــــي مِــــــــــــــــــــــــــنْ الْآنَ  هَـــــــــــــــيَّـــــــــــــــــــا .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rtl="1">
              <a:lnSpc>
                <a:spcPct val="90000"/>
              </a:lnSpc>
              <a:spcAft>
                <a:spcPct val="0"/>
              </a:spcAf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   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rtl="1">
              <a:lnSpc>
                <a:spcPct val="90000"/>
              </a:lnSpc>
              <a:spcAft>
                <a:spcPct val="0"/>
              </a:spcAf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قَـــــــــامُـــــوا بِــــجَـــــمْـــــــعِ الْأَدِلَّـــــةِ ، فَــــقَــالَ خَالِدٌ : لَقَدْ وَجَدَتُ خُصْلَةُ شِعْرٍ صَفْرَاءَ طَوِيلَةً ، 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rtl="1">
              <a:lnSpc>
                <a:spcPct val="90000"/>
              </a:lnSpc>
              <a:spcAft>
                <a:spcPct val="0"/>
              </a:spcAf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رُدَّتْ حَـــــــــــــلَا: صَـــــــــديـــــــقَـــــــتُــــــــــنَــــــــــا جُــــــــــودُ ذَاتُ شَـــــــــعْــــــــرٍ أَصْـــــفَـــــــرَ فَــــــلْــــنَذْهَبْ إِلَيْهَا .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rtl="1">
              <a:lnSpc>
                <a:spcPct val="90000"/>
              </a:lnSpc>
              <a:spcAft>
                <a:spcPct val="0"/>
              </a:spcAf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وَبَعْدَ سُؤَالِها تَبَيَّنَ أَنَّهَا كَانَتْ المَسْئولَةَ عَنْ تَحْضيرِ وَجْبَةِ الإِفْطَارِ هَــــــــذَا الصَّبَاحَ . 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90000"/>
              </a:lnSpc>
              <a:spcAft>
                <a:spcPct val="0"/>
              </a:spcAft>
            </a:pPr>
            <a:r>
              <a:rPr lang="en-US" sz="2400">
                <a:effectLst/>
                <a:latin typeface="Simplified Arabic" panose="02020603050405020304" pitchFamily="18" charset="-78"/>
                <a:ea typeface="Times New Roman" panose="02020603050405020304" pitchFamily="18" charset="0"/>
              </a:rPr>
              <a:t> 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3" name="Group 705"/>
          <p:cNvGrpSpPr/>
          <p:nvPr/>
        </p:nvGrpSpPr>
        <p:grpSpPr>
          <a:xfrm>
            <a:off x="269438" y="-28575"/>
            <a:ext cx="11653124" cy="3170144"/>
            <a:chOff x="0" y="47625"/>
            <a:chExt cx="6734175" cy="3114675"/>
          </a:xfrm>
          <a:solidFill>
            <a:schemeClr val="bg2">
              <a:lumMod val="75000"/>
            </a:schemeClr>
          </a:solidFill>
        </p:grpSpPr>
        <p:pic>
          <p:nvPicPr>
            <p:cNvPr id="5" name="Picture 13603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71450" y="47625"/>
              <a:ext cx="809625" cy="903605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6" name="Picture 13616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0" y="923925"/>
              <a:ext cx="1095375" cy="775970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7" name="Picture 1364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829300" y="1809750"/>
              <a:ext cx="904875" cy="1352550"/>
            </a:xfrm>
            <a:prstGeom prst="rect">
              <a:avLst/>
            </a:prstGeom>
            <a:grpFill/>
          </p:spPr>
        </p:pic>
      </p:grpSp>
      <p:sp>
        <p:nvSpPr>
          <p:cNvPr id="8" name="زر الإجراء: الانتقال للصفحة الرئيسية 7">
            <a:hlinkClick r:id="" action="ppaction://hlinkshowjump?jump=firstslide" highlightClick="1">
              <a:snd r:embed="rId5" name="click.wav"/>
            </a:hlinkClick>
            <a:extLst>
              <a:ext uri="{FF2B5EF4-FFF2-40B4-BE49-F238E27FC236}">
                <a16:creationId xmlns:a16="http://schemas.microsoft.com/office/drawing/2014/main" id="{45D31163-9BB0-D8BC-FC00-265F4A4B8213}"/>
              </a:ext>
            </a:extLst>
          </p:cNvPr>
          <p:cNvSpPr/>
          <p:nvPr/>
        </p:nvSpPr>
        <p:spPr>
          <a:xfrm>
            <a:off x="5514975" y="6096000"/>
            <a:ext cx="1114425" cy="762000"/>
          </a:xfrm>
          <a:prstGeom prst="actionButtonHom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زر الإجراء: &quot;الانتقال للأمام&quot; أو &quot;التالي&quot; 8">
            <a:hlinkClick r:id="" action="ppaction://hlinkshowjump?jump=nextslide" highlightClick="1">
              <a:snd r:embed="rId5" name="click.wav"/>
            </a:hlinkClick>
            <a:extLst>
              <a:ext uri="{FF2B5EF4-FFF2-40B4-BE49-F238E27FC236}">
                <a16:creationId xmlns:a16="http://schemas.microsoft.com/office/drawing/2014/main" id="{E6018FCF-E8CE-B273-7F53-EC1B0169A12A}"/>
              </a:ext>
            </a:extLst>
          </p:cNvPr>
          <p:cNvSpPr/>
          <p:nvPr/>
        </p:nvSpPr>
        <p:spPr>
          <a:xfrm>
            <a:off x="6924675" y="6096000"/>
            <a:ext cx="914400" cy="762000"/>
          </a:xfrm>
          <a:prstGeom prst="actionButtonForwardNex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زر الإجراء: &quot;الانتقال للخلف&quot; أو &quot;السابق&quot; 9">
            <a:hlinkClick r:id="" action="ppaction://hlinkshowjump?jump=previousslide" highlightClick="1">
              <a:snd r:embed="rId5" name="click.wav"/>
            </a:hlinkClick>
            <a:extLst>
              <a:ext uri="{FF2B5EF4-FFF2-40B4-BE49-F238E27FC236}">
                <a16:creationId xmlns:a16="http://schemas.microsoft.com/office/drawing/2014/main" id="{3E854980-7F36-86FE-42A4-D422B4C204D3}"/>
              </a:ext>
            </a:extLst>
          </p:cNvPr>
          <p:cNvSpPr/>
          <p:nvPr/>
        </p:nvSpPr>
        <p:spPr>
          <a:xfrm>
            <a:off x="4286250" y="6089650"/>
            <a:ext cx="914400" cy="762000"/>
          </a:xfrm>
          <a:prstGeom prst="actionButtonBackPrevious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1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dur="1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04"/>
          <p:cNvGrpSpPr/>
          <p:nvPr/>
        </p:nvGrpSpPr>
        <p:grpSpPr>
          <a:xfrm>
            <a:off x="424544" y="244249"/>
            <a:ext cx="11293248" cy="4131808"/>
            <a:chOff x="0" y="0"/>
            <a:chExt cx="6715125" cy="3038475"/>
          </a:xfrm>
        </p:grpSpPr>
        <p:sp>
          <p:nvSpPr>
            <p:cNvPr id="3" name="Rectangle: Rounded Corners 12557"/>
            <p:cNvSpPr>
              <a:spLocks noChangeArrowheads="1"/>
            </p:cNvSpPr>
            <p:nvPr/>
          </p:nvSpPr>
          <p:spPr bwMode="auto">
            <a:xfrm>
              <a:off x="0" y="0"/>
              <a:ext cx="6715125" cy="303847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فَقَالَ اَلْفَريقُ اَلْأَزْرَقُ : تَرَى أَنَّ عَلَى كُلِّ تِلْميذٍ أَنْ يُقَلِّلَ مِقْدارَ طَعامِهِ مِلْعَقَتَيْنَ ؛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فَــــــتَـــــعَـــــجَّــــــبَ مالِكٌ ، وَقَالَ : وَمَاذَا سَتَفْعَلُ هَاتَانِ اَلْمُلْعَقْتَانِ فِي حَلِّ المُشْكِلَةِ ؟ !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فَــــــقَـــــالُـوا : هَاتَانِ اَلْمُلْعَقْتَانِ مُؤَثِّرَتَانِ جِدًّا ؛ فَإِذَا وَفَّرَ كُلٌّ مِنَّا مِلْعَقَتَيْنَ  فَعَلَى مَدَى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يَـــــــــوْمَــــيْـــــــنِ سَـــــنَــــسْــــتَـــــطـــــيــــــــــعُ أَنْ نَـــــجْـــــــمَـــــــعَ مَـــــــــا يَكْفِينَا مِــــــــــنْ طَعامٍ لَنَا جَمِيعًا .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l" rtl="1"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              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l" rtl="1"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وَأَضَافَ إِسْماعيلُ قَائِلًا : فِكْرَةٌ رائِعَةٌ ، وَلَكِنْ عَلَيْنَا أَنْ نَضَعَ مِصْيَدَةَ فِئْرانٍ ؛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l" rtl="1"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حَـــــــتَّــــــــــى لَا يَـــــسْـــــــرِقَ الـــــمَـــزيدُ مِنْ الطَّعامِ  فَوَافَقَ الجَميعُ عَلَى هَذَا الِاقْتِراحِ ،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l" rtl="1"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فَـــــــلِــــــكُـــــــلٍّ مِــــــــنَّـــــــــــــــا دَوْرَ وَلَـــــــــــوْ صَـــــغِـــــــيـــــــــرًا حَــــــتْـــــمًــــــــــــا سَيُؤَثِّرُ عَلَى الجَميعِ .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en-US" sz="2800">
                  <a:effectLst/>
                  <a:latin typeface="Simplified Arabic" panose="02020603050405020304" pitchFamily="18" charset="-78"/>
                  <a:ea typeface="Times New Roman" panose="02020603050405020304" pitchFamily="18" charset="0"/>
                </a:rPr>
                <a:t> 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4" name="Picture 13645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E6E6E6"/>
                </a:clrFrom>
                <a:clrTo>
                  <a:srgbClr val="E6E6E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19075" y="133350"/>
              <a:ext cx="1233170" cy="1276350"/>
            </a:xfrm>
            <a:prstGeom prst="rect">
              <a:avLst/>
            </a:prstGeom>
            <a:noFill/>
          </p:spPr>
        </p:pic>
        <p:pic>
          <p:nvPicPr>
            <p:cNvPr id="5" name="Picture 1364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086350" y="1495425"/>
              <a:ext cx="1396365" cy="1466215"/>
            </a:xfrm>
            <a:prstGeom prst="rect">
              <a:avLst/>
            </a:prstGeom>
            <a:noFill/>
          </p:spPr>
        </p:pic>
      </p:grpSp>
      <p:sp>
        <p:nvSpPr>
          <p:cNvPr id="6" name="زر الإجراء: الانتقال للصفحة الرئيسية 5">
            <a:hlinkClick r:id="" action="ppaction://hlinkshowjump?jump=firstslide" highlightClick="1">
              <a:snd r:embed="rId4" name="click.wav"/>
            </a:hlinkClick>
            <a:extLst>
              <a:ext uri="{FF2B5EF4-FFF2-40B4-BE49-F238E27FC236}">
                <a16:creationId xmlns:a16="http://schemas.microsoft.com/office/drawing/2014/main" id="{1A49BD74-65D1-E6A9-4E4B-93C86DBBE7D7}"/>
              </a:ext>
            </a:extLst>
          </p:cNvPr>
          <p:cNvSpPr/>
          <p:nvPr/>
        </p:nvSpPr>
        <p:spPr>
          <a:xfrm>
            <a:off x="5514975" y="6096000"/>
            <a:ext cx="1114425" cy="762000"/>
          </a:xfrm>
          <a:prstGeom prst="actionButtonHom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زر الإجراء: &quot;الانتقال للأمام&quot; أو &quot;التالي&quot; 6">
            <a:hlinkClick r:id="" action="ppaction://hlinkshowjump?jump=nextslide" highlightClick="1">
              <a:snd r:embed="rId4" name="click.wav"/>
            </a:hlinkClick>
            <a:extLst>
              <a:ext uri="{FF2B5EF4-FFF2-40B4-BE49-F238E27FC236}">
                <a16:creationId xmlns:a16="http://schemas.microsoft.com/office/drawing/2014/main" id="{7A148997-2FD6-667D-BF15-E7E7F83B4A42}"/>
              </a:ext>
            </a:extLst>
          </p:cNvPr>
          <p:cNvSpPr/>
          <p:nvPr/>
        </p:nvSpPr>
        <p:spPr>
          <a:xfrm>
            <a:off x="6924675" y="6096000"/>
            <a:ext cx="914400" cy="762000"/>
          </a:xfrm>
          <a:prstGeom prst="actionButtonForwardNex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زر الإجراء: &quot;الانتقال للخلف&quot; أو &quot;السابق&quot; 7">
            <a:hlinkClick r:id="" action="ppaction://hlinkshowjump?jump=previousslide" highlightClick="1">
              <a:snd r:embed="rId4" name="click.wav"/>
            </a:hlinkClick>
            <a:extLst>
              <a:ext uri="{FF2B5EF4-FFF2-40B4-BE49-F238E27FC236}">
                <a16:creationId xmlns:a16="http://schemas.microsoft.com/office/drawing/2014/main" id="{28CB2AEB-3990-B1FB-4262-9C4399D2FCDE}"/>
              </a:ext>
            </a:extLst>
          </p:cNvPr>
          <p:cNvSpPr/>
          <p:nvPr/>
        </p:nvSpPr>
        <p:spPr>
          <a:xfrm>
            <a:off x="4286250" y="6089650"/>
            <a:ext cx="914400" cy="762000"/>
          </a:xfrm>
          <a:prstGeom prst="actionButtonBackPrevious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8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538333" y="239877"/>
            <a:ext cx="5429050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5193665" algn="l"/>
              </a:tabLst>
            </a:pPr>
            <a:r>
              <a:rPr lang="ar-EG" sz="24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 اللغويات :</a:t>
            </a:r>
            <a:r>
              <a:rPr lang="ar-EG" sz="2400" i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	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/>
          </p:nvPr>
        </p:nvGraphicFramePr>
        <p:xfrm>
          <a:off x="272143" y="701539"/>
          <a:ext cx="11795533" cy="5895203"/>
        </p:xfrm>
        <a:graphic>
          <a:graphicData uri="http://schemas.openxmlformats.org/drawingml/2006/table">
            <a:tbl>
              <a:tblPr rtl="1" firstRow="1" firstCol="1" bandRow="1"/>
              <a:tblGrid>
                <a:gridCol w="1526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3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7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4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8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91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6826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الكلمة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معناها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الكلمة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مضادها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المفرد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الجمع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6826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وفر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اقتصد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وفر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أسرف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خصلة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خصل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595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شارة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وسام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فقد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وجد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مصيدة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مصايد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6826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عاجل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سريع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تُحترم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تُهَانُ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الفريق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الفرق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6826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حتمًا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بالتأكيد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يكفينا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يُحْوجُنَا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مقدار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مقادير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6826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خصلة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قطعة شعر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تبين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أبهم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الفكرة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الفكر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6826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الإسعافات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الإعانات - المساعدات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عاجل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بطيء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الإسعاف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الإسعافات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6826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الألغاز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العقد - المشكلات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ابتسم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عبس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اليد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الأيدي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6826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المصيدة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آلة الصيد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الموافقة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الرفض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مهارة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مهارات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زر الإجراء: الانتقال للصفحة الرئيسية 3">
            <a:hlinkClick r:id="" action="ppaction://hlinkshowjump?jump=firs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C2991EF9-C611-9489-7DA7-46D76CE4EC81}"/>
              </a:ext>
            </a:extLst>
          </p:cNvPr>
          <p:cNvSpPr/>
          <p:nvPr/>
        </p:nvSpPr>
        <p:spPr>
          <a:xfrm>
            <a:off x="5514975" y="6477000"/>
            <a:ext cx="1114425" cy="381000"/>
          </a:xfrm>
          <a:prstGeom prst="actionButtonHom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زر الإجراء: &quot;الانتقال للأمام&quot; أو &quot;التالي&quot; 4">
            <a:hlinkClick r:id="" action="ppaction://hlinkshowjump?jump=nex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59937FF7-7236-5A26-59F9-E4DCACBE832A}"/>
              </a:ext>
            </a:extLst>
          </p:cNvPr>
          <p:cNvSpPr/>
          <p:nvPr/>
        </p:nvSpPr>
        <p:spPr>
          <a:xfrm>
            <a:off x="6924675" y="6477000"/>
            <a:ext cx="914400" cy="381000"/>
          </a:xfrm>
          <a:prstGeom prst="actionButtonForwardNex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زر الإجراء: &quot;الانتقال للخلف&quot; أو &quot;السابق&quot; 5">
            <a:hlinkClick r:id="" action="ppaction://hlinkshowjump?jump=previous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20E85DD1-0829-D4C2-1269-1A2DF7171074}"/>
              </a:ext>
            </a:extLst>
          </p:cNvPr>
          <p:cNvSpPr/>
          <p:nvPr/>
        </p:nvSpPr>
        <p:spPr>
          <a:xfrm>
            <a:off x="4286250" y="6470650"/>
            <a:ext cx="914400" cy="381000"/>
          </a:xfrm>
          <a:prstGeom prst="actionButtonBackPrevious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30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23816" y="113447"/>
            <a:ext cx="1498601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32611" y="113447"/>
            <a:ext cx="505458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482282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482282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482282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482282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482282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482282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482282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482282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482282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22825" algn="l"/>
              </a:tabLst>
            </a:pPr>
            <a:r>
              <a:rPr kumimoji="0" lang="ar-EG" sz="2000" b="1" i="0" u="sng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3- أهم النقاط :</a:t>
            </a:r>
            <a:r>
              <a:rPr kumimoji="0" lang="ar-EG" sz="20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	</a:t>
            </a:r>
            <a:endParaRPr kumimoji="0" lang="ar-EG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3020"/>
          <p:cNvPicPr/>
          <p:nvPr/>
        </p:nvPicPr>
        <p:blipFill>
          <a:blip r:embed="rId3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113447"/>
            <a:ext cx="1730829" cy="1085850"/>
          </a:xfrm>
          <a:prstGeom prst="rect">
            <a:avLst/>
          </a:prstGeom>
          <a:noFill/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-1029990" y="1161695"/>
            <a:ext cx="1291719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94300" algn="l"/>
              </a:tabLst>
            </a:pPr>
            <a:r>
              <a:rPr kumimoji="0" lang="ar-EG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*المشكلة التي واجهت فرق الكشافة كانت بسب نقص الطعام .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94300" algn="l"/>
              </a:tabLst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1302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V="1">
            <a:off x="1058863" y="506731"/>
            <a:ext cx="12192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891641" y="1708000"/>
            <a:ext cx="809228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ar-EG" sz="320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*طــــــلــــــب الـــــقـــــــ ائــــــد مـــــــــن كــــــــــل مـــــجــــمـــــــوعة أن تفكر في حل</a:t>
            </a:r>
          </a:p>
          <a:p>
            <a:pPr lvl="0"/>
            <a:r>
              <a:rPr lang="ar-EG" sz="320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*اكـــــتــــــشـــــــــفوا أن الــــــفــــــــأر هــــــــو الــــــســــــبـــــــــب فــــي نقص الطعام</a:t>
            </a:r>
          </a:p>
          <a:p>
            <a:r>
              <a:rPr lang="ar-EG" sz="320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endParaRPr kumimoji="0" 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2884714" y="3071717"/>
            <a:ext cx="8806544" cy="10772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3200"/>
              <a:t>*اقـــــــتـــــــــــرح ( إســــــــمـــاعـــــيــــــــل ) وضـــــع مــــــصــــــيدة لحل المشكلة .</a:t>
            </a:r>
          </a:p>
        </p:txBody>
      </p:sp>
      <p:sp>
        <p:nvSpPr>
          <p:cNvPr id="2" name="زر الإجراء: الانتقال للصفحة الرئيسية 1">
            <a:hlinkClick r:id="" action="ppaction://hlinkshowjump?jump=firstslide" highlightClick="1">
              <a:snd r:embed="rId4" name="click.wav"/>
            </a:hlinkClick>
            <a:extLst>
              <a:ext uri="{FF2B5EF4-FFF2-40B4-BE49-F238E27FC236}">
                <a16:creationId xmlns:a16="http://schemas.microsoft.com/office/drawing/2014/main" id="{5F799847-1430-8580-ADEC-71B0DF8D3BB4}"/>
              </a:ext>
            </a:extLst>
          </p:cNvPr>
          <p:cNvSpPr/>
          <p:nvPr/>
        </p:nvSpPr>
        <p:spPr>
          <a:xfrm>
            <a:off x="5514975" y="6096000"/>
            <a:ext cx="1114425" cy="762000"/>
          </a:xfrm>
          <a:prstGeom prst="actionButtonHom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زر الإجراء: &quot;الانتقال للأمام&quot; أو &quot;التالي&quot; 6">
            <a:hlinkClick r:id="" action="ppaction://hlinkshowjump?jump=nextslide" highlightClick="1">
              <a:snd r:embed="rId4" name="click.wav"/>
            </a:hlinkClick>
            <a:extLst>
              <a:ext uri="{FF2B5EF4-FFF2-40B4-BE49-F238E27FC236}">
                <a16:creationId xmlns:a16="http://schemas.microsoft.com/office/drawing/2014/main" id="{DC4408D8-19EA-6E64-A083-6FE4687390AD}"/>
              </a:ext>
            </a:extLst>
          </p:cNvPr>
          <p:cNvSpPr/>
          <p:nvPr/>
        </p:nvSpPr>
        <p:spPr>
          <a:xfrm>
            <a:off x="6924675" y="6096000"/>
            <a:ext cx="914400" cy="762000"/>
          </a:xfrm>
          <a:prstGeom prst="actionButtonForwardNex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زر الإجراء: &quot;الانتقال للخلف&quot; أو &quot;السابق&quot; 7">
            <a:hlinkClick r:id="" action="ppaction://hlinkshowjump?jump=previousslide" highlightClick="1">
              <a:snd r:embed="rId4" name="click.wav"/>
            </a:hlinkClick>
            <a:extLst>
              <a:ext uri="{FF2B5EF4-FFF2-40B4-BE49-F238E27FC236}">
                <a16:creationId xmlns:a16="http://schemas.microsoft.com/office/drawing/2014/main" id="{F700DFD8-5D50-4015-2ED3-696F0B8CCB94}"/>
              </a:ext>
            </a:extLst>
          </p:cNvPr>
          <p:cNvSpPr/>
          <p:nvPr/>
        </p:nvSpPr>
        <p:spPr>
          <a:xfrm>
            <a:off x="4286250" y="6089650"/>
            <a:ext cx="914400" cy="762000"/>
          </a:xfrm>
          <a:prstGeom prst="actionButtonBackPrevious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7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uiExpand="1" build="p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794657" y="272787"/>
            <a:ext cx="11288486" cy="28931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tabLst>
                <a:tab pos="4105275" algn="l"/>
                <a:tab pos="5193665" algn="l"/>
              </a:tabLst>
            </a:pPr>
            <a:r>
              <a:rPr lang="ar-EG" sz="28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التقويم  : أ: أجب عما يأتي :</a:t>
            </a:r>
            <a:r>
              <a:rPr lang="ar-EG" sz="2800" b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280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		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مـــــــا الـــــمـــــشـــكلة التي واجهت فرق الكشافة ؟</a:t>
            </a:r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..................................................................................................</a:t>
            </a:r>
          </a:p>
          <a:p>
            <a:pPr>
              <a:lnSpc>
                <a:spcPct val="90000"/>
              </a:lnSpc>
            </a:pPr>
            <a:endParaRPr lang="ar-EG" sz="2800" b="1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>
              <a:lnSpc>
                <a:spcPct val="90000"/>
              </a:lnSpc>
            </a:pPr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  مــــــــــــاذا كــــــــــان يــــــحـــــــــب ( إســــمـــــــاعــــــيـل ) ؟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800">
                <a:ea typeface="Times New Roman" panose="02020603050405020304" pitchFamily="18" charset="0"/>
                <a:cs typeface="Simplified Arabic" panose="02020603050405020304" pitchFamily="18" charset="-78"/>
              </a:rPr>
              <a:t>..................................................................................................</a:t>
            </a:r>
          </a:p>
          <a:p>
            <a:endParaRPr lang="ar-EG" sz="2800"/>
          </a:p>
        </p:txBody>
      </p:sp>
      <p:sp>
        <p:nvSpPr>
          <p:cNvPr id="4" name="مستطيل 3"/>
          <p:cNvSpPr/>
          <p:nvPr/>
        </p:nvSpPr>
        <p:spPr>
          <a:xfrm>
            <a:off x="794657" y="2842686"/>
            <a:ext cx="11179629" cy="134190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ar-EG" sz="28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ب: اذكر شخصيات القصة : 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1- ................. .            2- ............... .       	       3- ................ .	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4- ................. .                   5- ................. . 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زر الإجراء: الانتقال للصفحة الرئيسية 1">
            <a:hlinkClick r:id="" action="ppaction://hlinkshowjump?jump=firs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F5F1C548-C00D-C584-5092-5918B1FB219C}"/>
              </a:ext>
            </a:extLst>
          </p:cNvPr>
          <p:cNvSpPr/>
          <p:nvPr/>
        </p:nvSpPr>
        <p:spPr>
          <a:xfrm>
            <a:off x="5514975" y="6096000"/>
            <a:ext cx="1114425" cy="762000"/>
          </a:xfrm>
          <a:prstGeom prst="actionButtonHom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زر الإجراء: &quot;الانتقال للأمام&quot; أو &quot;التالي&quot; 4">
            <a:hlinkClick r:id="" action="ppaction://hlinkshowjump?jump=nex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CBDB59C0-087E-9873-2501-E8C576EC977E}"/>
              </a:ext>
            </a:extLst>
          </p:cNvPr>
          <p:cNvSpPr/>
          <p:nvPr/>
        </p:nvSpPr>
        <p:spPr>
          <a:xfrm>
            <a:off x="6924675" y="6096000"/>
            <a:ext cx="914400" cy="762000"/>
          </a:xfrm>
          <a:prstGeom prst="actionButtonForwardNex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زر الإجراء: &quot;الانتقال للخلف&quot; أو &quot;السابق&quot; 5">
            <a:hlinkClick r:id="" action="ppaction://hlinkshowjump?jump=previous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8DCDE461-11E0-F96A-754C-CDE8C7895876}"/>
              </a:ext>
            </a:extLst>
          </p:cNvPr>
          <p:cNvSpPr/>
          <p:nvPr/>
        </p:nvSpPr>
        <p:spPr>
          <a:xfrm>
            <a:off x="4286250" y="6089650"/>
            <a:ext cx="914400" cy="762000"/>
          </a:xfrm>
          <a:prstGeom prst="actionButtonBackPrevious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3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883</Words>
  <Application>Microsoft Office PowerPoint</Application>
  <PresentationFormat>Widescreen</PresentationFormat>
  <Paragraphs>140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MS Mincho</vt:lpstr>
      <vt:lpstr>Arial</vt:lpstr>
      <vt:lpstr>Calibri</vt:lpstr>
      <vt:lpstr>Calibri Light</vt:lpstr>
      <vt:lpstr>Simplified Arabic</vt:lpstr>
      <vt:lpstr>Times New Roman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Hamdy</dc:creator>
  <cp:lastModifiedBy>Hamdy</cp:lastModifiedBy>
  <cp:revision>30</cp:revision>
  <dcterms:created xsi:type="dcterms:W3CDTF">2023-09-27T06:33:31Z</dcterms:created>
  <dcterms:modified xsi:type="dcterms:W3CDTF">2023-11-16T10:40:29Z</dcterms:modified>
</cp:coreProperties>
</file>