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9" r:id="rId6"/>
    <p:sldId id="271" r:id="rId7"/>
    <p:sldId id="261" r:id="rId8"/>
    <p:sldId id="272" r:id="rId9"/>
    <p:sldId id="263" r:id="rId10"/>
    <p:sldId id="264" r:id="rId11"/>
    <p:sldId id="273" r:id="rId12"/>
    <p:sldId id="274" r:id="rId13"/>
    <p:sldId id="265" r:id="rId14"/>
    <p:sldId id="275" r:id="rId15"/>
    <p:sldId id="276" r:id="rId16"/>
    <p:sldId id="267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6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4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67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35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4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0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72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1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1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1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0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0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5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4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5D2FA8F-22D2-4F23-ABD7-E08510DC917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1EA95B-6BAA-4CE6-BF4A-B309157C8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4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349106"/>
            <a:ext cx="8825658" cy="2677648"/>
          </a:xfrm>
        </p:spPr>
        <p:txBody>
          <a:bodyPr/>
          <a:lstStyle/>
          <a:p>
            <a:r>
              <a:rPr lang="en-US" dirty="0" smtClean="0"/>
              <a:t>Advanced Figures of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3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44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65246" y="350316"/>
            <a:ext cx="10515600" cy="6255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The sibilant whispers of the wind in the willows."</a:t>
            </a:r>
          </a:p>
          <a:p>
            <a:pPr marL="0" indent="0">
              <a:buFont typeface="Wingdings 3" charset="2"/>
              <a:buNone/>
            </a:pPr>
            <a:r>
              <a:rPr lang="en-US" sz="2800" dirty="0" smtClean="0">
                <a:latin typeface="Sitka Banner" panose="02000505000000020004" pitchFamily="2" charset="0"/>
              </a:rPr>
              <a:t>This example uses the repetition of the "s" sound to evoke the sound of wind rustling through willow trees, creating a serene and atmospheric image.</a:t>
            </a:r>
          </a:p>
          <a:p>
            <a:pPr marL="0" indent="0">
              <a:buFont typeface="Wingdings 3" charset="2"/>
              <a:buNone/>
            </a:pPr>
            <a:endParaRPr lang="en-US" sz="2800" dirty="0" smtClean="0">
              <a:latin typeface="Sitka Banner" panose="02000505000000020004" pitchFamily="2" charset="0"/>
            </a:endParaRPr>
          </a:p>
          <a:p>
            <a:pPr marL="0" indent="0">
              <a:buFont typeface="Wingdings 3" charset="2"/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"She sells seashells by the seashore."</a:t>
            </a:r>
            <a:endParaRPr lang="en-US" sz="2800" dirty="0" smtClean="0">
              <a:latin typeface="Sitka Banner" panose="02000505000000020004" pitchFamily="2" charset="0"/>
            </a:endParaRPr>
          </a:p>
          <a:p>
            <a:pPr marL="0" indent="0">
              <a:buFont typeface="Wingdings 3" charset="2"/>
              <a:buNone/>
            </a:pPr>
            <a:r>
              <a:rPr lang="en-US" sz="2800" dirty="0" smtClean="0">
                <a:latin typeface="Sitka Banner" panose="02000505000000020004" pitchFamily="2" charset="0"/>
              </a:rPr>
              <a:t>This classic tongue twister employs repeated "s" sounds to create a rhythmic and melodious effect, while also showcasing the repetitive nature of sibilance.</a:t>
            </a:r>
          </a:p>
          <a:p>
            <a:pPr marL="0" indent="0">
              <a:buFont typeface="Wingdings 3" charset="2"/>
              <a:buNone/>
            </a:pPr>
            <a:endParaRPr lang="en-US" sz="2800" dirty="0" smtClean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79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956" y="445533"/>
            <a:ext cx="115596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"The shimmering silver serpent slithered silently through the grass."</a:t>
            </a:r>
            <a:endParaRPr lang="en-US" sz="2800" dirty="0">
              <a:latin typeface="Sitka Banner" panose="02000505000000020004" pitchFamily="2" charset="0"/>
            </a:endParaRPr>
          </a:p>
          <a:p>
            <a:r>
              <a:rPr lang="en-US" sz="2800" dirty="0">
                <a:latin typeface="Sitka Banner" panose="02000505000000020004" pitchFamily="2" charset="0"/>
              </a:rPr>
              <a:t>In this example, the repeated "s" sounds mimic the sound of a snake moving stealthily through the grass, enhancing the imagery and adding tension to the description</a:t>
            </a:r>
            <a:r>
              <a:rPr lang="en-US" sz="2800" dirty="0" smtClean="0">
                <a:latin typeface="Sitka Banner" panose="02000505000000020004" pitchFamily="2" charset="0"/>
              </a:rPr>
              <a:t>.</a:t>
            </a:r>
          </a:p>
          <a:p>
            <a:endParaRPr lang="en-US" sz="2800" dirty="0">
              <a:latin typeface="Sitka Banner" panose="02000505000000020004" pitchFamily="2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"Whispering winds softly sing secrets in the shadows</a:t>
            </a: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."</a:t>
            </a:r>
            <a:endParaRPr lang="en-US" sz="2800" dirty="0">
              <a:latin typeface="Sitka Banner" panose="02000505000000020004" pitchFamily="2" charset="0"/>
            </a:endParaRPr>
          </a:p>
          <a:p>
            <a:r>
              <a:rPr lang="en-US" sz="2800" dirty="0">
                <a:latin typeface="Sitka Banner" panose="02000505000000020004" pitchFamily="2" charset="0"/>
              </a:rPr>
              <a:t>Here, the repeated "s" sounds create a soothing and mysterious atmosphere, enhancing the imagery of winds whispering secrets in the shadows</a:t>
            </a:r>
            <a:r>
              <a:rPr lang="en-US" sz="2800" dirty="0" smtClean="0">
                <a:latin typeface="Sitka Banner" panose="02000505000000020004" pitchFamily="2" charset="0"/>
              </a:rPr>
              <a:t>.</a:t>
            </a:r>
          </a:p>
          <a:p>
            <a:endParaRPr lang="en-US" sz="2800" dirty="0">
              <a:latin typeface="Sitka Banner" panose="02000505000000020004" pitchFamily="2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"She hushes the baby with a gentle shush</a:t>
            </a: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."</a:t>
            </a:r>
            <a:endParaRPr lang="en-US" sz="2800" dirty="0">
              <a:latin typeface="Sitka Banner" panose="02000505000000020004" pitchFamily="2" charset="0"/>
            </a:endParaRPr>
          </a:p>
          <a:p>
            <a:r>
              <a:rPr lang="en-US" sz="2800" dirty="0">
                <a:latin typeface="Sitka Banner" panose="02000505000000020004" pitchFamily="2" charset="0"/>
              </a:rPr>
              <a:t>This example uses both "s" and "</a:t>
            </a:r>
            <a:r>
              <a:rPr lang="en-US" sz="2800" dirty="0" err="1">
                <a:latin typeface="Sitka Banner" panose="02000505000000020004" pitchFamily="2" charset="0"/>
              </a:rPr>
              <a:t>sh</a:t>
            </a:r>
            <a:r>
              <a:rPr lang="en-US" sz="2800" dirty="0">
                <a:latin typeface="Sitka Banner" panose="02000505000000020004" pitchFamily="2" charset="0"/>
              </a:rPr>
              <a:t>" sounds to convey the act of soothing a baby with a soft, hushing sound, emphasizing the calming effect of sibilance.</a:t>
            </a:r>
            <a:endParaRPr lang="en-US" sz="2800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42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</a:t>
            </a:r>
            <a:r>
              <a:rPr lang="en-US" dirty="0" smtClean="0"/>
              <a:t>          </a:t>
            </a:r>
            <a:r>
              <a:rPr lang="en-US" sz="4000" b="1" dirty="0" smtClean="0"/>
              <a:t>Idioms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708" y="2854846"/>
            <a:ext cx="9404420" cy="2617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Idioms </a:t>
            </a:r>
            <a:r>
              <a:rPr lang="en-US" sz="28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are expressions with meanings that cannot be deduced from the literal definitions of their individual words. They are culturally specific and often convey a figurative or metaphorical message.</a:t>
            </a:r>
            <a:endParaRPr lang="en-US" sz="2800" dirty="0">
              <a:solidFill>
                <a:schemeClr val="tx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212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84888" y="443410"/>
            <a:ext cx="10883948" cy="60802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Examples:</a:t>
            </a:r>
          </a:p>
          <a:p>
            <a:pPr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"It's raining cats and dogs.“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= it is raining very heavily </a:t>
            </a:r>
          </a:p>
          <a:p>
            <a:pPr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"Break a leg!“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= to wish someone good luck, particularly before a </a:t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                             performance or event.  </a:t>
            </a:r>
          </a:p>
          <a:p>
            <a:pPr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"Bite the bullet.“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=  to endure a painful or difficult situation with </a:t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                                     courage  and resolve.  </a:t>
            </a:r>
          </a:p>
          <a:p>
            <a:pPr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"Hit the hay.“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=  to go to bed or to go to sleep.  </a:t>
            </a:r>
          </a:p>
          <a:p>
            <a:pPr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"Kick the bucket.“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=  to die. [It's a euphemistic way of referring to death.]</a:t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/>
                </a:solidFill>
                <a:latin typeface="Sitka Banner" panose="02000505000000020004" pitchFamily="2" charset="0"/>
              </a:rPr>
              <a:t>"Cost an arm and a leg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.“ This idiom means something is very expensive. It doesn't imply that you have to pay with body parts but rather emphasizes the high cost of something.</a:t>
            </a:r>
          </a:p>
        </p:txBody>
      </p:sp>
    </p:spTree>
    <p:extLst>
      <p:ext uri="{BB962C8B-B14F-4D97-AF65-F5344CB8AC3E}">
        <p14:creationId xmlns:p14="http://schemas.microsoft.com/office/powerpoint/2010/main" val="398833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2387" y="1228398"/>
            <a:ext cx="1106833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"Let the cat out of the bag.“ 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=  to reveal a secret.             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/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                               [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It originated from the idea of letting a cat escape from a bag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]</a:t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 lvl="0">
              <a:buFont typeface="+mj-lt"/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"Once in a blue moon.“ 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=  something happens very rarely or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/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                                             infrequently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.  [ highlights the rarity of an event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.]</a:t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 lvl="0">
              <a:buFont typeface="+mj-lt"/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"Piece of cake.“ 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= very easy to do. 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/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 lvl="0">
              <a:buFont typeface="+mj-lt"/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"Spill the beans.“ 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=  to reveal a secret or disclose confidential 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/>
            </a:r>
            <a:b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                                        information</a:t>
            </a: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.  </a:t>
            </a:r>
          </a:p>
          <a:p>
            <a:pPr lvl="0"/>
            <a:endParaRPr lang="en-US" sz="2800" dirty="0">
              <a:solidFill>
                <a:prstClr val="black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91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73417"/>
            <a:ext cx="8761413" cy="1059848"/>
          </a:xfrm>
        </p:spPr>
        <p:txBody>
          <a:bodyPr/>
          <a:lstStyle/>
          <a:p>
            <a:r>
              <a:rPr lang="en-US" dirty="0" smtClean="0"/>
              <a:t>Identify the figure of speech and explain 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852872"/>
            <a:ext cx="12082818" cy="5005127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1. "She </a:t>
            </a:r>
            <a:r>
              <a:rPr lang="en-US" sz="2400" dirty="0" smtClean="0">
                <a:solidFill>
                  <a:schemeClr val="tx1"/>
                </a:solidFill>
              </a:rPr>
              <a:t>was as quiet as a mouse during the meeting."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2. "The </a:t>
            </a:r>
            <a:r>
              <a:rPr lang="en-US" sz="2400" dirty="0" smtClean="0">
                <a:solidFill>
                  <a:schemeClr val="tx1"/>
                </a:solidFill>
              </a:rPr>
              <a:t>hissing snake slithered silently through the grass." - Sibilance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3. "Their </a:t>
            </a:r>
            <a:r>
              <a:rPr lang="en-US" sz="2400" dirty="0" smtClean="0">
                <a:solidFill>
                  <a:schemeClr val="tx1"/>
                </a:solidFill>
              </a:rPr>
              <a:t>relationship was a rollercoaster of emotions."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4. "The </a:t>
            </a:r>
            <a:r>
              <a:rPr lang="en-US" sz="2400" dirty="0" smtClean="0">
                <a:solidFill>
                  <a:schemeClr val="tx1"/>
                </a:solidFill>
              </a:rPr>
              <a:t>deafening silence of the empty room was unsettling." - Oxymoron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5. "He's </a:t>
            </a:r>
            <a:r>
              <a:rPr lang="en-US" sz="2400" dirty="0" smtClean="0">
                <a:solidFill>
                  <a:schemeClr val="tx1"/>
                </a:solidFill>
              </a:rPr>
              <a:t>a walking encyclopedia of useless information."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6. "The </a:t>
            </a:r>
            <a:r>
              <a:rPr lang="en-US" sz="2400" dirty="0" smtClean="0">
                <a:solidFill>
                  <a:schemeClr val="tx1"/>
                </a:solidFill>
              </a:rPr>
              <a:t>sizzling bacon filled the kitchen with its tantalizing aroma." - Sibilance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7. "Their </a:t>
            </a:r>
            <a:r>
              <a:rPr lang="en-US" sz="2400" dirty="0" smtClean="0">
                <a:solidFill>
                  <a:schemeClr val="tx1"/>
                </a:solidFill>
              </a:rPr>
              <a:t>love burned brightly but faded quickly." - Oxymoron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8. "Life </a:t>
            </a:r>
            <a:r>
              <a:rPr lang="en-US" sz="2400" dirty="0" smtClean="0">
                <a:solidFill>
                  <a:schemeClr val="tx1"/>
                </a:solidFill>
              </a:rPr>
              <a:t>is a journey with many twists and turns."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9. "The </a:t>
            </a:r>
            <a:r>
              <a:rPr lang="en-US" sz="2400" dirty="0" smtClean="0">
                <a:solidFill>
                  <a:schemeClr val="tx1"/>
                </a:solidFill>
              </a:rPr>
              <a:t>rustling leaves whispered secrets in the wind." - Sibilance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10. "The </a:t>
            </a:r>
            <a:r>
              <a:rPr lang="en-US" sz="2400" dirty="0" smtClean="0">
                <a:solidFill>
                  <a:schemeClr val="tx1"/>
                </a:solidFill>
              </a:rPr>
              <a:t>icy hot sensation of the ointment provided instant relief." - Oxymoron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680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068" y="768952"/>
            <a:ext cx="8761413" cy="706964"/>
          </a:xfrm>
        </p:spPr>
        <p:txBody>
          <a:bodyPr/>
          <a:lstStyle/>
          <a:p>
            <a:r>
              <a:rPr lang="en-US" b="1" dirty="0" smtClean="0"/>
              <a:t>Answers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5270" y="1852872"/>
            <a:ext cx="11632999" cy="4902769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1.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"She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was as quiet as a mouse during the meeting."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2. "The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hissing snake slithered silently through the grass." - Sibilance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3. "Their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relationship was a rollercoaster of emotions."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4. "The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deafening silence of the empty room was unsettling." - Oxymoron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5. "He's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a walking encyclopedia of useless information."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6. "The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sizzling bacon filled the kitchen with its tantalizing aroma." - Sibilance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7. "Their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love burned brightly but faded quickly." - Oxymoron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8. "Life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is a journey with many twists and turns." - Analogy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9. "The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rustling leaves whispered secrets in the wind." - Sibilance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10. "The </a:t>
            </a:r>
            <a:r>
              <a:rPr lang="en-US" sz="24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icy hot sensation of the ointment provided instant relief." - Oxymoron</a:t>
            </a:r>
            <a:endParaRPr lang="en-US" sz="2400" dirty="0">
              <a:solidFill>
                <a:schemeClr val="tx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4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0D0D0D"/>
                </a:solidFill>
                <a:latin typeface="Sitka Text" panose="02000505000000020004" pitchFamily="2" charset="0"/>
                <a:ea typeface="+mn-ea"/>
                <a:cs typeface="+mn-cs"/>
              </a:rPr>
              <a:t>			</a:t>
            </a:r>
            <a:r>
              <a:rPr lang="en-US" sz="6000" dirty="0" smtClean="0">
                <a:solidFill>
                  <a:srgbClr val="0D0D0D"/>
                </a:solidFill>
                <a:latin typeface="Sitka Text" panose="02000505000000020004" pitchFamily="2" charset="0"/>
                <a:ea typeface="+mn-ea"/>
                <a:cs typeface="+mn-cs"/>
              </a:rPr>
              <a:t>     </a:t>
            </a:r>
            <a:r>
              <a:rPr lang="en-US" sz="6000" dirty="0" smtClean="0">
                <a:solidFill>
                  <a:schemeClr val="bg1">
                    <a:lumMod val="95000"/>
                  </a:schemeClr>
                </a:solidFill>
                <a:latin typeface="Sitka Text" panose="02000505000000020004" pitchFamily="2" charset="0"/>
                <a:ea typeface="+mn-ea"/>
                <a:cs typeface="+mn-cs"/>
              </a:rPr>
              <a:t>Oxymoron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Sitka Text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7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An oxymoron is a figure of speech that combines contradictory or incongruous words to create a unique and often thought-provoking expression. Despite appearing contradictory, </a:t>
            </a:r>
            <a:r>
              <a:rPr lang="en-US" sz="6700" b="0" i="0" dirty="0" err="1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oxymorons</a:t>
            </a:r>
            <a:r>
              <a:rPr lang="en-US" sz="67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 are used to convey complex ideas, add depth to language, or create a vivid image or impression. </a:t>
            </a:r>
            <a:r>
              <a:rPr lang="en-US" sz="67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/>
            </a:r>
            <a:br>
              <a:rPr lang="en-US" sz="67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</a:br>
            <a:endParaRPr lang="en-US" sz="6700" b="0" i="0" dirty="0" smtClean="0">
              <a:solidFill>
                <a:srgbClr val="0D0D0D"/>
              </a:solidFill>
              <a:effectLst/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en-US" sz="9000" b="1" i="0" dirty="0" smtClean="0">
                <a:solidFill>
                  <a:schemeClr val="accent1"/>
                </a:solidFill>
                <a:effectLst/>
                <a:latin typeface="Sitka Banner" panose="02000505000000020004" pitchFamily="2" charset="0"/>
              </a:rPr>
              <a:t>Read the following examples</a:t>
            </a:r>
            <a:endParaRPr lang="en-US" sz="9000" b="1" i="0" dirty="0" smtClean="0">
              <a:solidFill>
                <a:schemeClr val="accent1"/>
              </a:solidFill>
              <a:effectLst/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7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1318" y="133656"/>
            <a:ext cx="110683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"Bittersweet" - This oxymoron combines "bitter" and "sweet" to convey a feeling that is simultaneously both painful and pleasurable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"Jumbo shrimp" - Combining the word "jumbo," meaning large, with "shrimp," which typically refers to something small, creates a contrast in size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"Deafening silence" - This oxymoron juxtaposes "deafening," which implies loudness, with "silence," creating a striking contrast between noise and quietness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"Living dead" - Combining "living" with "dead" creates a contradiction, suggesting something that is both alive and not alive</a:t>
            </a: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en-US" sz="28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0D0D0D"/>
                </a:solidFill>
                <a:latin typeface="Sitka Banner" panose="02000505000000020004" pitchFamily="2" charset="0"/>
              </a:rPr>
              <a:t>"Open secret" - This oxymoron refers to something that is widely known but not openly acknowledged.</a:t>
            </a:r>
          </a:p>
        </p:txBody>
      </p:sp>
    </p:spTree>
    <p:extLst>
      <p:ext uri="{BB962C8B-B14F-4D97-AF65-F5344CB8AC3E}">
        <p14:creationId xmlns:p14="http://schemas.microsoft.com/office/powerpoint/2010/main" val="137682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7948" y="556384"/>
            <a:ext cx="11308309" cy="59535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"Seriously funny" - Combining "serious" and "funny" creates a contradiction, suggesting something that is both grave and humorous.</a:t>
            </a:r>
          </a:p>
          <a:p>
            <a:pPr>
              <a:buFont typeface="+mj-lt"/>
              <a:buAutoNum type="arabicPeriod"/>
            </a:pP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"Act naturally" - This oxymoron instructs someone to behave in a manner that is both spontaneous and deliberate.</a:t>
            </a:r>
          </a:p>
          <a:p>
            <a:pPr>
              <a:buFont typeface="+mj-lt"/>
              <a:buAutoNum type="arabicPeriod"/>
            </a:pP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"Pretty ugly" - Combining "pretty," which typically denotes attractiveness, with "ugly," creates a contradiction, suggesting something that is both visually appealing and unattractive.</a:t>
            </a:r>
          </a:p>
          <a:p>
            <a:pPr>
              <a:buFont typeface="+mj-lt"/>
              <a:buAutoNum type="arabicPeriod"/>
            </a:pP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"Virtual reality" - This oxymoron combines "virtual," meaning simulated or artificial, with "reality," creating a contrast between what is real and what is not.</a:t>
            </a:r>
          </a:p>
          <a:p>
            <a:pPr>
              <a:buFont typeface="+mj-lt"/>
              <a:buAutoNum type="arabicPeriod"/>
            </a:pPr>
            <a:r>
              <a:rPr lang="en-US" sz="28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"Original copy" - Combining "original" with "copy" creates a contradiction, suggesting something that is both unique and a reproduction.</a:t>
            </a:r>
          </a:p>
          <a:p>
            <a:pPr marL="0" indent="0">
              <a:buFont typeface="Wingdings 3" charset="2"/>
              <a:buNone/>
            </a:pPr>
            <a:endParaRPr lang="en-US" sz="2800" dirty="0" smtClean="0">
              <a:latin typeface="Sitka Banner" panose="02000505000000020004" pitchFamily="2" charset="0"/>
            </a:endParaRPr>
          </a:p>
          <a:p>
            <a:pPr marL="0" indent="0">
              <a:buFont typeface="Wingdings 3" charset="2"/>
              <a:buNone/>
            </a:pPr>
            <a:r>
              <a:rPr lang="en-US" sz="2800" dirty="0" smtClean="0">
                <a:latin typeface="Sitka Banner" panose="02000505000000020004" pitchFamily="2" charset="0"/>
              </a:rPr>
              <a:t>s</a:t>
            </a:r>
            <a:endParaRPr lang="en-US" sz="2800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6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r>
              <a:rPr lang="en-US" dirty="0" smtClean="0"/>
              <a:t>        </a:t>
            </a:r>
            <a:r>
              <a:rPr lang="en-US" sz="5400" dirty="0" smtClean="0"/>
              <a:t>Analogy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6" y="2603500"/>
            <a:ext cx="11122924" cy="4254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- An </a:t>
            </a:r>
            <a:r>
              <a:rPr lang="en-US" sz="32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analogy is a comparison between two things, typically for the purpose of explanation or clarification. </a:t>
            </a:r>
            <a:r>
              <a:rPr lang="en-US" sz="32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 </a:t>
            </a:r>
            <a:endParaRPr lang="en-US" sz="3200" b="0" i="0" dirty="0" smtClean="0">
              <a:solidFill>
                <a:srgbClr val="0D0D0D"/>
              </a:solidFill>
              <a:effectLst/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en-US" sz="32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- An </a:t>
            </a:r>
            <a:r>
              <a:rPr lang="en-US" sz="3200" b="0" i="0" dirty="0" smtClean="0">
                <a:solidFill>
                  <a:srgbClr val="0D0D0D"/>
                </a:solidFill>
                <a:effectLst/>
                <a:latin typeface="Sitka Banner" panose="02000505000000020004" pitchFamily="2" charset="0"/>
              </a:rPr>
              <a:t>analogy is a rhetorical device used to explain an unfamiliar or abstract concept by likening it to a more familiar or concrete concept.</a:t>
            </a:r>
          </a:p>
        </p:txBody>
      </p:sp>
    </p:spTree>
    <p:extLst>
      <p:ext uri="{BB962C8B-B14F-4D97-AF65-F5344CB8AC3E}">
        <p14:creationId xmlns:p14="http://schemas.microsoft.com/office/powerpoint/2010/main" val="173101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7922" y="705345"/>
            <a:ext cx="98809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Wingdings 3" charset="2"/>
              <a:buChar char=""/>
            </a:pPr>
            <a:r>
              <a:rPr lang="en-US" sz="2400" dirty="0">
                <a:latin typeface="Sitka Banner" panose="02000505000000020004" pitchFamily="2" charset="0"/>
              </a:rPr>
              <a:t>"Life is like a journey. Just as a traveler faces challenges, obstacles, and detours along the way, so too does a person encounter difficulties and opportunities throughout their life's journey.“</a:t>
            </a:r>
          </a:p>
        </p:txBody>
      </p:sp>
      <p:sp>
        <p:nvSpPr>
          <p:cNvPr id="3" name="Rectangle 2"/>
          <p:cNvSpPr/>
          <p:nvPr/>
        </p:nvSpPr>
        <p:spPr>
          <a:xfrm>
            <a:off x="777922" y="2419431"/>
            <a:ext cx="10358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Wingdings 3" charset="2"/>
              <a:buChar char=""/>
            </a:pPr>
            <a:r>
              <a:rPr lang="en-US" sz="2400" dirty="0">
                <a:latin typeface="Sitka Banner" panose="02000505000000020004" pitchFamily="2" charset="0"/>
              </a:rPr>
              <a:t>"The human brain is often compared to a computer. Just as a computer processes information and stores data, the brain processes sensory input and stores memories.“</a:t>
            </a:r>
          </a:p>
        </p:txBody>
      </p:sp>
      <p:sp>
        <p:nvSpPr>
          <p:cNvPr id="4" name="Rectangle 3"/>
          <p:cNvSpPr/>
          <p:nvPr/>
        </p:nvSpPr>
        <p:spPr>
          <a:xfrm>
            <a:off x="777922" y="4133518"/>
            <a:ext cx="10740788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Wingdings 3" charset="2"/>
              <a:buChar char=""/>
            </a:pPr>
            <a:r>
              <a:rPr lang="en-US" sz="2400" dirty="0">
                <a:latin typeface="Sitka Banner" panose="02000505000000020004" pitchFamily="2" charset="0"/>
              </a:rPr>
              <a:t>"A relationship is like a garden. Just as a garden requires nurturing, attention, and care to flourish, so too does a relationship need love, communication, and effort to thrive.“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Wingdings 3" charset="2"/>
              <a:buChar char=""/>
            </a:pPr>
            <a:endParaRPr lang="en-US" sz="2400" dirty="0">
              <a:latin typeface="Sitka Banner" panose="02000505000000020004" pitchFamily="2" charset="0"/>
            </a:endParaRPr>
          </a:p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Wingdings 3" charset="2"/>
              <a:buChar char=""/>
            </a:pPr>
            <a:r>
              <a:rPr lang="en-US" sz="2400" dirty="0">
                <a:latin typeface="Sitka Banner" panose="02000505000000020004" pitchFamily="2" charset="0"/>
              </a:rPr>
              <a:t>"Learning a new language is like unlocking a door. Just as a key opens a door to new possibilities, learning a language unlocks opportunities for communication and connection with others.“</a:t>
            </a:r>
          </a:p>
          <a:p>
            <a:pPr lvl="0" defTabSz="457200">
              <a:spcBef>
                <a:spcPts val="1000"/>
              </a:spcBef>
              <a:buClr>
                <a:srgbClr val="B31166"/>
              </a:buClr>
              <a:buSzPct val="80000"/>
            </a:pPr>
            <a:endParaRPr lang="en-US" sz="2400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8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</a:t>
            </a:r>
            <a:r>
              <a:rPr lang="en-US" dirty="0" smtClean="0"/>
              <a:t>      </a:t>
            </a:r>
            <a:r>
              <a:rPr lang="en-US" sz="4400" b="1" dirty="0" smtClean="0"/>
              <a:t>Proverbs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2603500"/>
            <a:ext cx="10836322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Sitka Banner" panose="02000505000000020004" pitchFamily="2" charset="0"/>
              </a:rPr>
              <a:t>A </a:t>
            </a:r>
            <a:r>
              <a:rPr lang="en-US" sz="3600" dirty="0" smtClean="0">
                <a:latin typeface="Sitka Banner" panose="02000505000000020004" pitchFamily="2" charset="0"/>
              </a:rPr>
              <a:t>proverb is a concise and memorable statement that conveys a universal truth, moral lesson, or piece of practical wisdom</a:t>
            </a:r>
            <a:r>
              <a:rPr lang="en-US" sz="3600" dirty="0" smtClean="0">
                <a:latin typeface="Sitka Banner" panose="02000505000000020004" pitchFamily="2" charset="0"/>
              </a:rPr>
              <a:t>.</a:t>
            </a:r>
          </a:p>
          <a:p>
            <a:pPr marL="0" lvl="0" indent="0">
              <a:buClr>
                <a:srgbClr val="B31166"/>
              </a:buClr>
              <a:buNone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Sitka Banner" panose="02000505000000020004" pitchFamily="2" charset="0"/>
              </a:rPr>
              <a:t>Proverbs are often metaphorical and are passed down orally from generation to generation.  </a:t>
            </a:r>
          </a:p>
          <a:p>
            <a:pPr marL="0" indent="0">
              <a:buNone/>
            </a:pPr>
            <a:endParaRPr lang="en-US" sz="3600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55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501" y="354156"/>
            <a:ext cx="11327642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+mj-lt"/>
              <a:buAutoNum type="arabicPeriod"/>
            </a:pPr>
            <a:r>
              <a:rPr lang="en-US" sz="3200" dirty="0">
                <a:solidFill>
                  <a:srgbClr val="0D0D0D"/>
                </a:solidFill>
                <a:latin typeface="Sitka Banner" panose="02000505000000020004" pitchFamily="2" charset="0"/>
              </a:rPr>
              <a:t>"</a:t>
            </a:r>
            <a:r>
              <a:rPr lang="en-US" sz="32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A stitch in time saves nine." </a:t>
            </a:r>
            <a:r>
              <a:rPr lang="en-US" sz="3200" dirty="0">
                <a:solidFill>
                  <a:srgbClr val="0D0D0D"/>
                </a:solidFill>
                <a:latin typeface="Sitka Banner" panose="02000505000000020004" pitchFamily="2" charset="0"/>
              </a:rPr>
              <a:t>- This proverb means that </a:t>
            </a:r>
            <a:r>
              <a:rPr lang="en-US" sz="32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/>
            </a:r>
            <a:br>
              <a:rPr lang="en-US" sz="3200" dirty="0" smtClean="0">
                <a:solidFill>
                  <a:srgbClr val="0D0D0D"/>
                </a:solidFill>
                <a:latin typeface="Sitka Banner" panose="02000505000000020004" pitchFamily="2" charset="0"/>
              </a:rPr>
            </a:br>
            <a:r>
              <a:rPr lang="en-US" sz="32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it's </a:t>
            </a:r>
            <a:r>
              <a:rPr lang="en-US" sz="3200" dirty="0">
                <a:solidFill>
                  <a:srgbClr val="0D0D0D"/>
                </a:solidFill>
                <a:latin typeface="Sitka Banner" panose="02000505000000020004" pitchFamily="2" charset="0"/>
              </a:rPr>
              <a:t>better to address a problem early on before it becomes more serious and requires more effort to fix</a:t>
            </a:r>
            <a:r>
              <a:rPr lang="en-US" sz="32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</a:t>
            </a:r>
            <a:endParaRPr lang="en-US" sz="32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+mj-lt"/>
              <a:buAutoNum type="arabicPeriod"/>
            </a:pPr>
            <a:r>
              <a:rPr lang="en-US" sz="32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"Actions speak louder than words." </a:t>
            </a:r>
            <a:r>
              <a:rPr lang="en-US" sz="3200" dirty="0">
                <a:solidFill>
                  <a:srgbClr val="0D0D0D"/>
                </a:solidFill>
                <a:latin typeface="Sitka Banner" panose="02000505000000020004" pitchFamily="2" charset="0"/>
              </a:rPr>
              <a:t>- This proverb suggests that what a person does carries more weight and reveals their true intentions more than what they say</a:t>
            </a:r>
            <a:r>
              <a:rPr lang="en-US" sz="3200" dirty="0" smtClean="0">
                <a:solidFill>
                  <a:srgbClr val="0D0D0D"/>
                </a:solidFill>
                <a:latin typeface="Sitka Banner" panose="02000505000000020004" pitchFamily="2" charset="0"/>
              </a:rPr>
              <a:t>.</a:t>
            </a:r>
            <a:endParaRPr lang="en-US" sz="3200" dirty="0">
              <a:solidFill>
                <a:srgbClr val="0D0D0D"/>
              </a:solidFill>
              <a:latin typeface="Sitka Banner" panose="02000505000000020004" pitchFamily="2" charset="0"/>
            </a:endParaRPr>
          </a:p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+mj-lt"/>
              <a:buAutoNum type="arabicPeriod"/>
            </a:pPr>
            <a:r>
              <a:rPr lang="en-US" sz="32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"Birds of a feather flock together</a:t>
            </a:r>
            <a:r>
              <a:rPr lang="en-US" sz="3200" dirty="0">
                <a:solidFill>
                  <a:srgbClr val="0D0D0D"/>
                </a:solidFill>
                <a:latin typeface="Sitka Banner" panose="02000505000000020004" pitchFamily="2" charset="0"/>
              </a:rPr>
              <a:t>." - This proverb implies that people with similar interests, backgrounds, or characteristics tend to associate with each other.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B31166"/>
              </a:buClr>
              <a:buSzPct val="80000"/>
              <a:buFont typeface="+mj-lt"/>
              <a:buAutoNum type="arabicPeriod"/>
            </a:pPr>
            <a:r>
              <a:rPr lang="en-US" sz="3200" b="1" dirty="0">
                <a:solidFill>
                  <a:schemeClr val="accent1"/>
                </a:solidFill>
                <a:latin typeface="Sitka Banner" panose="02000505000000020004" pitchFamily="2" charset="0"/>
              </a:rPr>
              <a:t>"Don't count your chickens before they hatch." </a:t>
            </a:r>
            <a:r>
              <a:rPr lang="en-US" sz="3200" dirty="0">
                <a:solidFill>
                  <a:srgbClr val="0D0D0D"/>
                </a:solidFill>
                <a:latin typeface="Sitka Banner" panose="02000505000000020004" pitchFamily="2" charset="0"/>
              </a:rPr>
              <a:t>- This proverb advises against premature optimism or assuming success before it is certain.</a:t>
            </a:r>
          </a:p>
        </p:txBody>
      </p:sp>
    </p:spTree>
    <p:extLst>
      <p:ext uri="{BB962C8B-B14F-4D97-AF65-F5344CB8AC3E}">
        <p14:creationId xmlns:p14="http://schemas.microsoft.com/office/powerpoint/2010/main" val="2934082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</a:t>
            </a:r>
            <a:r>
              <a:rPr lang="en-US" dirty="0" smtClean="0"/>
              <a:t>       </a:t>
            </a:r>
            <a:r>
              <a:rPr lang="en-US" sz="4400" b="1" dirty="0" smtClean="0"/>
              <a:t>Sibilance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680632"/>
            <a:ext cx="8825659" cy="4339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Sitka Banner" panose="02000505000000020004" pitchFamily="2" charset="0"/>
              </a:rPr>
              <a:t> </a:t>
            </a:r>
            <a:endParaRPr lang="en-US" sz="3200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en-US" sz="3200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Sitka Banner" panose="02000505000000020004" pitchFamily="2" charset="0"/>
              </a:rPr>
              <a:t> </a:t>
            </a:r>
            <a:r>
              <a:rPr lang="en-US" sz="3200" dirty="0" smtClean="0">
                <a:latin typeface="Sitka Banner" panose="02000505000000020004" pitchFamily="2" charset="0"/>
              </a:rPr>
              <a:t>Sibilance is the repetition of sibilant consonant sounds, such as "s" and "</a:t>
            </a:r>
            <a:r>
              <a:rPr lang="en-US" sz="3200" dirty="0" err="1" smtClean="0">
                <a:latin typeface="Sitka Banner" panose="02000505000000020004" pitchFamily="2" charset="0"/>
              </a:rPr>
              <a:t>sh</a:t>
            </a:r>
            <a:r>
              <a:rPr lang="en-US" sz="3200" dirty="0" smtClean="0">
                <a:latin typeface="Sitka Banner" panose="02000505000000020004" pitchFamily="2" charset="0"/>
              </a:rPr>
              <a:t>," within close proximity in a line of text or speech, creating a hissing or rushing sound effect.</a:t>
            </a:r>
            <a:endParaRPr lang="en-US" sz="3200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14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292</TotalTime>
  <Words>1167</Words>
  <Application>Microsoft Office PowerPoint</Application>
  <PresentationFormat>Widescreen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Sitka Banner</vt:lpstr>
      <vt:lpstr>Sitka Text</vt:lpstr>
      <vt:lpstr>Wingdings 3</vt:lpstr>
      <vt:lpstr>Ion Boardroom</vt:lpstr>
      <vt:lpstr>Advanced Figures of speech</vt:lpstr>
      <vt:lpstr>        Oxymoron</vt:lpstr>
      <vt:lpstr>PowerPoint Presentation</vt:lpstr>
      <vt:lpstr>PowerPoint Presentation</vt:lpstr>
      <vt:lpstr>            Analogy</vt:lpstr>
      <vt:lpstr>PowerPoint Presentation</vt:lpstr>
      <vt:lpstr>           Proverbs</vt:lpstr>
      <vt:lpstr>PowerPoint Presentation</vt:lpstr>
      <vt:lpstr>            Sibilance</vt:lpstr>
      <vt:lpstr>PowerPoint Presentation</vt:lpstr>
      <vt:lpstr>PowerPoint Presentation</vt:lpstr>
      <vt:lpstr>PowerPoint Presentation</vt:lpstr>
      <vt:lpstr>               Idioms</vt:lpstr>
      <vt:lpstr>PowerPoint Presentation</vt:lpstr>
      <vt:lpstr>PowerPoint Presentation</vt:lpstr>
      <vt:lpstr>Identify the figure of speech and explain it.</vt:lpstr>
      <vt:lpstr>Answers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Figures of speech</dc:title>
  <dc:creator>Shahenaz</dc:creator>
  <cp:lastModifiedBy>Shahenaz</cp:lastModifiedBy>
  <cp:revision>14</cp:revision>
  <dcterms:created xsi:type="dcterms:W3CDTF">2024-02-19T07:13:19Z</dcterms:created>
  <dcterms:modified xsi:type="dcterms:W3CDTF">2024-02-26T10:26:04Z</dcterms:modified>
</cp:coreProperties>
</file>