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9" r:id="rId3"/>
    <p:sldId id="260" r:id="rId4"/>
    <p:sldId id="258" r:id="rId5"/>
    <p:sldId id="259" r:id="rId6"/>
    <p:sldId id="267" r:id="rId7"/>
    <p:sldId id="268" r:id="rId8"/>
    <p:sldId id="266" r:id="rId9"/>
    <p:sldId id="265" r:id="rId10"/>
    <p:sldId id="264" r:id="rId11"/>
    <p:sldId id="257" r:id="rId12"/>
    <p:sldId id="26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20CE3C-1A61-42D9-935A-17B08CF8EF2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6C3C3D-4F96-48B9-9C8D-D075F568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88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820CB5-BE8D-4165-BBBB-FD48694A1E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71CBE6-DD17-4CA3-B5C0-2B2133FC1F2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746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0CB5-BE8D-4165-BBBB-FD48694A1E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CBE6-DD17-4CA3-B5C0-2B2133FC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0CB5-BE8D-4165-BBBB-FD48694A1E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CBE6-DD17-4CA3-B5C0-2B2133FC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9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0CB5-BE8D-4165-BBBB-FD48694A1E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CBE6-DD17-4CA3-B5C0-2B2133FC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820CB5-BE8D-4165-BBBB-FD48694A1E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571CBE6-DD17-4CA3-B5C0-2B2133FC1F2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55136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0CB5-BE8D-4165-BBBB-FD48694A1E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CBE6-DD17-4CA3-B5C0-2B2133FC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36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0CB5-BE8D-4165-BBBB-FD48694A1E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CBE6-DD17-4CA3-B5C0-2B2133FC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0CB5-BE8D-4165-BBBB-FD48694A1E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CBE6-DD17-4CA3-B5C0-2B2133FC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6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0CB5-BE8D-4165-BBBB-FD48694A1E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CBE6-DD17-4CA3-B5C0-2B2133FC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3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4820CB5-BE8D-4165-BBBB-FD48694A1E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571CBE6-DD17-4CA3-B5C0-2B2133FC1F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5880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4820CB5-BE8D-4165-BBBB-FD48694A1E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571CBE6-DD17-4CA3-B5C0-2B2133FC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9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820CB5-BE8D-4165-BBBB-FD48694A1EB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571CBE6-DD17-4CA3-B5C0-2B2133FC1F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659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afeshare.tv/v/ss5696d324bc82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afeshare.tv/v/ss5695b4f1b027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afeshare.tv/v/ss56954525873c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afeshare.tv/v/ss5695430b59df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afeshare.tv/v/ss5695bb2f23edb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afeshare.tv/v/ss5696d25fb91c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Figurative Language</a:t>
            </a:r>
          </a:p>
        </p:txBody>
      </p:sp>
    </p:spTree>
    <p:extLst>
      <p:ext uri="{BB962C8B-B14F-4D97-AF65-F5344CB8AC3E}">
        <p14:creationId xmlns:p14="http://schemas.microsoft.com/office/powerpoint/2010/main" val="365749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538990"/>
            <a:ext cx="10178322" cy="3593591"/>
          </a:xfrm>
        </p:spPr>
        <p:txBody>
          <a:bodyPr>
            <a:noAutofit/>
          </a:bodyPr>
          <a:lstStyle/>
          <a:p>
            <a:r>
              <a:rPr lang="en-US" sz="3600" b="1" dirty="0"/>
              <a:t>Repetition</a:t>
            </a:r>
            <a:r>
              <a:rPr lang="en-US" sz="3600" dirty="0"/>
              <a:t> of the </a:t>
            </a:r>
            <a:r>
              <a:rPr lang="en-US" sz="3600" b="1" dirty="0"/>
              <a:t>first sound </a:t>
            </a:r>
            <a:r>
              <a:rPr lang="en-US" sz="3600" dirty="0"/>
              <a:t>in words that are close to each other</a:t>
            </a:r>
          </a:p>
          <a:p>
            <a:endParaRPr lang="en-US" sz="3600" dirty="0"/>
          </a:p>
          <a:p>
            <a:r>
              <a:rPr lang="en-US" sz="3600" dirty="0"/>
              <a:t>Example: </a:t>
            </a:r>
            <a:r>
              <a:rPr lang="en-US" sz="3600" b="1" dirty="0"/>
              <a:t>P</a:t>
            </a:r>
            <a:r>
              <a:rPr lang="en-US" sz="3600" dirty="0"/>
              <a:t>eter </a:t>
            </a:r>
            <a:r>
              <a:rPr lang="en-US" sz="3600" b="1" dirty="0"/>
              <a:t>P</a:t>
            </a:r>
            <a:r>
              <a:rPr lang="en-US" sz="3600" dirty="0"/>
              <a:t>iper </a:t>
            </a:r>
            <a:r>
              <a:rPr lang="en-US" sz="3600" b="1" dirty="0"/>
              <a:t>p</a:t>
            </a:r>
            <a:r>
              <a:rPr lang="en-US" sz="3600" dirty="0"/>
              <a:t>icked a </a:t>
            </a:r>
            <a:r>
              <a:rPr lang="en-US" sz="3600" b="1" dirty="0"/>
              <a:t>p</a:t>
            </a:r>
            <a:r>
              <a:rPr lang="en-US" sz="3600" dirty="0"/>
              <a:t>eck of </a:t>
            </a:r>
            <a:r>
              <a:rPr lang="en-US" sz="3600" b="1" dirty="0"/>
              <a:t>p</a:t>
            </a:r>
            <a:r>
              <a:rPr lang="en-US" sz="3600" dirty="0"/>
              <a:t>ickled </a:t>
            </a:r>
            <a:r>
              <a:rPr lang="en-US" sz="3600" b="1" dirty="0"/>
              <a:t>p</a:t>
            </a:r>
            <a:r>
              <a:rPr lang="en-US" sz="3600" dirty="0"/>
              <a:t>eppers.</a:t>
            </a:r>
          </a:p>
          <a:p>
            <a:pPr marL="0" indent="0">
              <a:buNone/>
            </a:pPr>
            <a:r>
              <a:rPr lang="en-US" sz="3600" dirty="0"/>
              <a:t>		</a:t>
            </a:r>
            <a:r>
              <a:rPr lang="en-US" sz="3600" b="1" dirty="0"/>
              <a:t>S</a:t>
            </a:r>
            <a:r>
              <a:rPr lang="en-US" sz="3600" dirty="0"/>
              <a:t>uzy </a:t>
            </a:r>
            <a:r>
              <a:rPr lang="en-US" sz="3600" b="1" dirty="0"/>
              <a:t>c</a:t>
            </a:r>
            <a:r>
              <a:rPr lang="en-US" sz="3600" dirty="0"/>
              <a:t>ited </a:t>
            </a:r>
            <a:r>
              <a:rPr lang="en-US" sz="3600" b="1" dirty="0"/>
              <a:t>s</a:t>
            </a:r>
            <a:r>
              <a:rPr lang="en-US" sz="3600" dirty="0"/>
              <a:t>uper textual evidence.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866" y="0"/>
            <a:ext cx="2551922" cy="25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6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Repetition of a consonant sound in words of close proximity</a:t>
            </a:r>
          </a:p>
          <a:p>
            <a:r>
              <a:rPr lang="en-US" sz="3600" dirty="0"/>
              <a:t>Example: Pi</a:t>
            </a:r>
            <a:r>
              <a:rPr lang="en-US" sz="3600" b="1" dirty="0"/>
              <a:t>tt</a:t>
            </a:r>
            <a:r>
              <a:rPr lang="en-US" sz="3600" dirty="0"/>
              <a:t>er-pa</a:t>
            </a:r>
            <a:r>
              <a:rPr lang="en-US" sz="3600" b="1" dirty="0"/>
              <a:t>tt</a:t>
            </a:r>
            <a:r>
              <a:rPr lang="en-US" sz="3600" dirty="0"/>
              <a:t>er, pi</a:t>
            </a:r>
            <a:r>
              <a:rPr lang="en-US" sz="3600" b="1" dirty="0"/>
              <a:t>tt</a:t>
            </a:r>
            <a:r>
              <a:rPr lang="en-US" sz="3600" dirty="0"/>
              <a:t>er-pa</a:t>
            </a:r>
            <a:r>
              <a:rPr lang="en-US" sz="3600" b="1" dirty="0"/>
              <a:t>tt</a:t>
            </a:r>
            <a:r>
              <a:rPr lang="en-US" sz="3600" dirty="0"/>
              <a:t>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391" y="4114799"/>
            <a:ext cx="3343609" cy="264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</a:t>
            </a:r>
            <a:r>
              <a:rPr lang="en-US" dirty="0"/>
              <a:t>ssonance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Repetition of a </a:t>
            </a:r>
            <a:r>
              <a:rPr lang="en-US" sz="3600" u="sng" dirty="0"/>
              <a:t>vowel</a:t>
            </a:r>
            <a:r>
              <a:rPr lang="en-US" sz="3600" dirty="0"/>
              <a:t> sound in words of close proximity</a:t>
            </a:r>
          </a:p>
          <a:p>
            <a:r>
              <a:rPr lang="en-US" sz="3600" dirty="0"/>
              <a:t>Example: The c</a:t>
            </a:r>
            <a:r>
              <a:rPr lang="en-US" sz="3600" b="1" dirty="0"/>
              <a:t>a</a:t>
            </a:r>
            <a:r>
              <a:rPr lang="en-US" sz="3600" dirty="0"/>
              <a:t>t s</a:t>
            </a:r>
            <a:r>
              <a:rPr lang="en-US" sz="3600" b="1" dirty="0"/>
              <a:t>a</a:t>
            </a:r>
            <a:r>
              <a:rPr lang="en-US" sz="3600" dirty="0"/>
              <a:t>t b</a:t>
            </a:r>
            <a:r>
              <a:rPr lang="en-US" sz="3600" b="1" dirty="0"/>
              <a:t>a</a:t>
            </a:r>
            <a:r>
              <a:rPr lang="en-US" sz="3600" dirty="0"/>
              <a:t>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0" y="3564877"/>
            <a:ext cx="47434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7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76351"/>
            <a:ext cx="10654572" cy="4603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I will be able to identify figurative language(simile, metaphor, idiom, personification, onomatopoeia, hyperbole, alliteration, consonance, assonance) within text.</a:t>
            </a:r>
          </a:p>
        </p:txBody>
      </p:sp>
    </p:spTree>
    <p:extLst>
      <p:ext uri="{BB962C8B-B14F-4D97-AF65-F5344CB8AC3E}">
        <p14:creationId xmlns:p14="http://schemas.microsoft.com/office/powerpoint/2010/main" val="336201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382385"/>
            <a:ext cx="10995660" cy="149213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Literal  language          </a:t>
            </a:r>
            <a:r>
              <a:rPr lang="en-US" sz="4000" dirty="0">
                <a:solidFill>
                  <a:srgbClr val="FF0000"/>
                </a:solidFill>
              </a:rPr>
              <a:t>Figurative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925830"/>
            <a:ext cx="10995660" cy="4953763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tells it like it is; means exactly what it says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Examples: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Grass looks green. </a:t>
            </a:r>
          </a:p>
          <a:p>
            <a:pPr marL="0" indent="0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The flower smells sweet. </a:t>
            </a:r>
          </a:p>
          <a:p>
            <a:pPr marL="0" indent="0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Grasshoppers make a high pitched noise. 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creates a picture in the mind of the reader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Examples: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The grass looks like spiky green hair.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The flower has the sweetest smelling petals in the world.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Grasshoppers are fiddlers who play their legs. </a:t>
            </a:r>
          </a:p>
        </p:txBody>
      </p:sp>
    </p:spTree>
    <p:extLst>
      <p:ext uri="{BB962C8B-B14F-4D97-AF65-F5344CB8AC3E}">
        <p14:creationId xmlns:p14="http://schemas.microsoft.com/office/powerpoint/2010/main" val="288975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080542" cy="3593591"/>
          </a:xfrm>
        </p:spPr>
        <p:txBody>
          <a:bodyPr>
            <a:noAutofit/>
          </a:bodyPr>
          <a:lstStyle/>
          <a:p>
            <a:r>
              <a:rPr lang="en-US" sz="3600" dirty="0"/>
              <a:t>Compares two unlike things using words such as “</a:t>
            </a:r>
            <a:r>
              <a:rPr lang="en-US" sz="3600" b="1" dirty="0"/>
              <a:t>like</a:t>
            </a:r>
            <a:r>
              <a:rPr lang="en-US" sz="3600" dirty="0"/>
              <a:t>” or “</a:t>
            </a:r>
            <a:r>
              <a:rPr lang="en-US" sz="3600" b="1" dirty="0"/>
              <a:t>as</a:t>
            </a:r>
            <a:r>
              <a:rPr lang="en-US" sz="3600" dirty="0"/>
              <a:t>”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Example&gt;&gt;&gt;&gt;&gt;&gt;&gt;&gt;&gt;&gt;&gt;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394" y="500335"/>
            <a:ext cx="4646295" cy="58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9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24272"/>
            <a:ext cx="5800632" cy="5430858"/>
          </a:xfrm>
        </p:spPr>
        <p:txBody>
          <a:bodyPr>
            <a:normAutofit/>
          </a:bodyPr>
          <a:lstStyle/>
          <a:p>
            <a:r>
              <a:rPr lang="en-US" sz="3600" dirty="0"/>
              <a:t>says one thing </a:t>
            </a:r>
            <a:r>
              <a:rPr lang="en-US" sz="3600" b="1" u="sng" dirty="0"/>
              <a:t>IS</a:t>
            </a:r>
            <a:r>
              <a:rPr lang="en-US" sz="3600" dirty="0"/>
              <a:t> another; does NOT use “like” or “as”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Example:</a:t>
            </a:r>
          </a:p>
          <a:p>
            <a:pPr marL="0" indent="0">
              <a:buNone/>
            </a:pPr>
            <a:r>
              <a:rPr lang="en-US" sz="3600" dirty="0"/>
              <a:t>“You’re a monster, Mr. Grinch.  Your heart is an empty hole.”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299" y="382385"/>
            <a:ext cx="4067175" cy="32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5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An exaggeration or overstatement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Example:  “I’ve told you a million times.”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dirty="0">
                <a:hlinkClick r:id="rId2"/>
              </a:rPr>
              <a:t>http://safeshare.tv/v/ss56954525873c4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7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Onomatopoeia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48741"/>
            <a:ext cx="10178322" cy="4530852"/>
          </a:xfrm>
        </p:spPr>
        <p:txBody>
          <a:bodyPr/>
          <a:lstStyle/>
          <a:p>
            <a:r>
              <a:rPr lang="en-US" sz="4400" dirty="0"/>
              <a:t>A word that imitates the sound it represents</a:t>
            </a:r>
          </a:p>
          <a:p>
            <a:r>
              <a:rPr lang="en-US" sz="3600" dirty="0"/>
              <a:t>Example: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520" y="2981325"/>
            <a:ext cx="37338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9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416675"/>
            <a:ext cx="10178322" cy="1492132"/>
          </a:xfrm>
        </p:spPr>
        <p:txBody>
          <a:bodyPr/>
          <a:lstStyle/>
          <a:p>
            <a:r>
              <a:rPr lang="en-US" dirty="0"/>
              <a:t>Personification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25881"/>
            <a:ext cx="10178322" cy="4553712"/>
          </a:xfrm>
        </p:spPr>
        <p:txBody>
          <a:bodyPr>
            <a:normAutofit/>
          </a:bodyPr>
          <a:lstStyle/>
          <a:p>
            <a:r>
              <a:rPr lang="en-US" sz="3600" dirty="0"/>
              <a:t>An object or animal is given human feelings, thoughts, or attitudes</a:t>
            </a:r>
          </a:p>
          <a:p>
            <a:r>
              <a:rPr lang="en-US" sz="3600" dirty="0"/>
              <a:t>Example:   The filthy pig smirked in delight. 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12" y="3359467"/>
            <a:ext cx="52482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87625"/>
            <a:ext cx="10178322" cy="4591968"/>
          </a:xfrm>
        </p:spPr>
        <p:txBody>
          <a:bodyPr>
            <a:normAutofit/>
          </a:bodyPr>
          <a:lstStyle/>
          <a:p>
            <a:r>
              <a:rPr lang="en-US" sz="3600" dirty="0"/>
              <a:t>An expression that has a meaning different from the meaning of its individual words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Example: It’s raining cats and dogs.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177" y="2355796"/>
            <a:ext cx="2689647" cy="374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1482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546</TotalTime>
  <Words>307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Impact</vt:lpstr>
      <vt:lpstr>Badge</vt:lpstr>
      <vt:lpstr>Figurative Language</vt:lpstr>
      <vt:lpstr>Learning Goal:</vt:lpstr>
      <vt:lpstr>Literal  language          Figurative language</vt:lpstr>
      <vt:lpstr>Simile</vt:lpstr>
      <vt:lpstr>Metaphor</vt:lpstr>
      <vt:lpstr>Hyperbole</vt:lpstr>
      <vt:lpstr>Onomatopoeia</vt:lpstr>
      <vt:lpstr>Personification</vt:lpstr>
      <vt:lpstr>IDIOM</vt:lpstr>
      <vt:lpstr>Alliteration</vt:lpstr>
      <vt:lpstr>Consonance</vt:lpstr>
      <vt:lpstr>Assonance</vt:lpstr>
    </vt:vector>
  </TitlesOfParts>
  <Company>Kyrene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Wright, Cheryl</dc:creator>
  <cp:lastModifiedBy>TECH SHOP</cp:lastModifiedBy>
  <cp:revision>37</cp:revision>
  <cp:lastPrinted>2016-01-13T15:11:31Z</cp:lastPrinted>
  <dcterms:created xsi:type="dcterms:W3CDTF">2016-01-12T18:24:12Z</dcterms:created>
  <dcterms:modified xsi:type="dcterms:W3CDTF">2023-09-25T07:33:40Z</dcterms:modified>
</cp:coreProperties>
</file>