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8" r:id="rId2"/>
    <p:sldId id="297" r:id="rId3"/>
    <p:sldId id="365" r:id="rId4"/>
    <p:sldId id="385" r:id="rId5"/>
    <p:sldId id="399" r:id="rId6"/>
    <p:sldId id="368" r:id="rId7"/>
    <p:sldId id="402" r:id="rId8"/>
    <p:sldId id="369" r:id="rId9"/>
    <p:sldId id="391" r:id="rId10"/>
    <p:sldId id="392" r:id="rId11"/>
    <p:sldId id="372" r:id="rId12"/>
    <p:sldId id="374" r:id="rId13"/>
    <p:sldId id="375" r:id="rId14"/>
    <p:sldId id="394" r:id="rId15"/>
    <p:sldId id="400" r:id="rId16"/>
    <p:sldId id="379" r:id="rId17"/>
    <p:sldId id="401" r:id="rId18"/>
    <p:sldId id="373" r:id="rId19"/>
    <p:sldId id="376" r:id="rId20"/>
    <p:sldId id="395" r:id="rId21"/>
    <p:sldId id="377" r:id="rId22"/>
    <p:sldId id="378" r:id="rId23"/>
    <p:sldId id="396" r:id="rId24"/>
    <p:sldId id="342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winkl" panose="02000000000000000000" pitchFamily="2" charset="0"/>
      <p:regular r:id="rId32"/>
      <p:bold r:id="rId33"/>
    </p:embeddedFont>
    <p:embeddedFont>
      <p:font typeface="Twinkl SemiBold" panose="02000000000000000000" pitchFamily="2" charset="0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36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1320" userDrawn="1">
          <p15:clr>
            <a:srgbClr val="A4A3A4"/>
          </p15:clr>
        </p15:guide>
        <p15:guide id="7" orient="horz" pos="33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95B"/>
    <a:srgbClr val="CFE09B"/>
    <a:srgbClr val="689429"/>
    <a:srgbClr val="85BD33"/>
    <a:srgbClr val="F9CBCB"/>
    <a:srgbClr val="F9C4BF"/>
    <a:srgbClr val="E50050"/>
    <a:srgbClr val="009640"/>
    <a:srgbClr val="FF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70" y="77"/>
      </p:cViewPr>
      <p:guideLst>
        <p:guide orient="horz" pos="2136"/>
        <p:guide pos="2880"/>
        <p:guide pos="336"/>
        <p:guide orient="horz" pos="3974"/>
        <p:guide pos="1320"/>
        <p:guide orient="horz" pos="336"/>
        <p:guide pos="476"/>
        <p:guide orient="horz" pos="482"/>
        <p:guide orient="horz" pos="3838"/>
        <p:guide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gyptian-teaching-resource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gyptian-teaching-resource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gyptian-teaching-resourc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id="{26963CDC-7D50-8DBC-DA83-AA8D28C1C9BC}"/>
              </a:ext>
            </a:extLst>
          </p:cNvPr>
          <p:cNvSpPr txBox="1"/>
          <p:nvPr userDrawn="1"/>
        </p:nvSpPr>
        <p:spPr>
          <a:xfrm>
            <a:off x="0" y="5822066"/>
            <a:ext cx="9144000" cy="10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718F5C35-E617-1A6B-77E1-7C5D27E0B1ED}"/>
              </a:ext>
            </a:extLst>
          </p:cNvPr>
          <p:cNvSpPr txBox="1"/>
          <p:nvPr userDrawn="1"/>
        </p:nvSpPr>
        <p:spPr>
          <a:xfrm>
            <a:off x="8553691" y="6655443"/>
            <a:ext cx="590308" cy="20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CBBFB-EA6F-9261-8A43-C59D017F76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258" y="429508"/>
            <a:ext cx="8809484" cy="59989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1B3438-FD01-4A9B-B489-772E574369BC}"/>
              </a:ext>
            </a:extLst>
          </p:cNvPr>
          <p:cNvSpPr/>
          <p:nvPr userDrawn="1"/>
        </p:nvSpPr>
        <p:spPr>
          <a:xfrm>
            <a:off x="1564640" y="568960"/>
            <a:ext cx="6024880" cy="680720"/>
          </a:xfrm>
          <a:prstGeom prst="rect">
            <a:avLst/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65C8-7281-E2D4-A750-09FD6565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32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hlinkClick r:id="rId4"/>
            <a:extLst>
              <a:ext uri="{FF2B5EF4-FFF2-40B4-BE49-F238E27FC236}">
                <a16:creationId xmlns:a16="http://schemas.microsoft.com/office/drawing/2014/main" id="{F193F074-E2C0-4E0D-0F2D-EE226062A035}"/>
              </a:ext>
            </a:extLst>
          </p:cNvPr>
          <p:cNvSpPr txBox="1"/>
          <p:nvPr userDrawn="1"/>
        </p:nvSpPr>
        <p:spPr>
          <a:xfrm>
            <a:off x="0" y="5822066"/>
            <a:ext cx="9144000" cy="10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0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3">
            <a:extLst>
              <a:ext uri="{FF2B5EF4-FFF2-40B4-BE49-F238E27FC236}">
                <a16:creationId xmlns:a16="http://schemas.microsoft.com/office/drawing/2014/main" id="{73C82B43-7843-DE4C-FBC3-6413CB3C143B}"/>
              </a:ext>
            </a:extLst>
          </p:cNvPr>
          <p:cNvSpPr/>
          <p:nvPr/>
        </p:nvSpPr>
        <p:spPr>
          <a:xfrm>
            <a:off x="2130136" y="617864"/>
            <a:ext cx="4883728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ابحث عن شبه الجملة فيما يلي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FF223D8-AE28-43E9-F7A3-7DF89B24EB5A}"/>
              </a:ext>
            </a:extLst>
          </p:cNvPr>
          <p:cNvSpPr/>
          <p:nvPr/>
        </p:nvSpPr>
        <p:spPr>
          <a:xfrm>
            <a:off x="1682750" y="1832610"/>
            <a:ext cx="6319838" cy="601663"/>
          </a:xfrm>
          <a:prstGeom prst="rect">
            <a:avLst/>
          </a:prstGeom>
          <a:solidFill>
            <a:schemeClr val="accent3">
              <a:lumMod val="20000"/>
              <a:lumOff val="80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E499D5-9DDD-EDC3-F910-B19876505DBC}"/>
              </a:ext>
            </a:extLst>
          </p:cNvPr>
          <p:cNvSpPr/>
          <p:nvPr/>
        </p:nvSpPr>
        <p:spPr>
          <a:xfrm>
            <a:off x="755650" y="2725442"/>
            <a:ext cx="6319838" cy="601663"/>
          </a:xfrm>
          <a:prstGeom prst="rect">
            <a:avLst/>
          </a:prstGeom>
          <a:solidFill>
            <a:schemeClr val="accent3">
              <a:lumMod val="20000"/>
              <a:lumOff val="80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D4DEA3F-6B9F-E6C6-6A32-3DD0CDB3B0C3}"/>
              </a:ext>
            </a:extLst>
          </p:cNvPr>
          <p:cNvSpPr/>
          <p:nvPr/>
        </p:nvSpPr>
        <p:spPr>
          <a:xfrm>
            <a:off x="1682750" y="3622856"/>
            <a:ext cx="6319838" cy="601662"/>
          </a:xfrm>
          <a:prstGeom prst="rect">
            <a:avLst/>
          </a:prstGeom>
          <a:solidFill>
            <a:schemeClr val="accent3">
              <a:lumMod val="20000"/>
              <a:lumOff val="80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F517F8-63CF-2930-A754-7A87BDDE4DD4}"/>
              </a:ext>
            </a:extLst>
          </p:cNvPr>
          <p:cNvSpPr/>
          <p:nvPr/>
        </p:nvSpPr>
        <p:spPr>
          <a:xfrm>
            <a:off x="755650" y="4515688"/>
            <a:ext cx="6319838" cy="601662"/>
          </a:xfrm>
          <a:prstGeom prst="rect">
            <a:avLst/>
          </a:prstGeom>
          <a:solidFill>
            <a:schemeClr val="accent3">
              <a:lumMod val="20000"/>
              <a:lumOff val="80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718481B-85F2-A8F6-FDD8-B1854365E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4" y="1890216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نَلْعب الكُرة في المَلْعَب.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EF25039-6B62-451C-3AED-975F11FF5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3" y="1889854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نَلْعب الكُرة </a:t>
            </a:r>
            <a:r>
              <a:rPr lang="ar-SA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المَلْعَب</a:t>
            </a: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53DDEB6-CBDE-EF62-FC10-8E989E9E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297" y="2785449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يَظْهَرُ القَمَرُ لَيْلًا.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75B6858-CB20-002C-9E29-5D7403FF4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296" y="2785087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يَظْهَرُ القَمَرُ </a:t>
            </a:r>
            <a:r>
              <a:rPr lang="ar-SA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لَيْلًا</a:t>
            </a: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C562D9C-E874-0F8F-E51B-5BC3743E3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4" y="3687670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الطَّائرة فَوْقَ السَّحاب.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C651C35-BB68-532C-0888-D78200758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2" y="3686832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الطَّائرة </a:t>
            </a:r>
            <a:r>
              <a:rPr lang="ar-SA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فَوْقَ</a:t>
            </a: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السَّحاب.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8CED40F-ED0F-7C0C-B80B-DA37D5BD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789" y="4567485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جَلَس الطِّفْلُ على المِقْعَد.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155BD5-53EF-E602-6FFF-84D8B0396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787" y="4576807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جَلَس الطِّفْلُ </a:t>
            </a:r>
            <a:r>
              <a:rPr lang="ar-SA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المِقْعَد</a:t>
            </a: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42EACF-62A0-C149-1CE1-446F81A0045D}"/>
              </a:ext>
            </a:extLst>
          </p:cNvPr>
          <p:cNvSpPr/>
          <p:nvPr/>
        </p:nvSpPr>
        <p:spPr>
          <a:xfrm>
            <a:off x="1682750" y="5372935"/>
            <a:ext cx="6319838" cy="601662"/>
          </a:xfrm>
          <a:prstGeom prst="rect">
            <a:avLst/>
          </a:prstGeom>
          <a:solidFill>
            <a:schemeClr val="accent3">
              <a:lumMod val="20000"/>
              <a:lumOff val="80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B23661B-1964-0CF2-0492-363E00155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4" y="5437749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يَسْقُط المَطَرُ شِتَاءً.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11D6013-AFE2-0BC8-DA26-8A87F08CC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2" y="5436911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يَسْقُط المَطَرُ </a:t>
            </a:r>
            <a:r>
              <a:rPr lang="ar-SA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شِتَاءً</a:t>
            </a: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5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 animBg="1"/>
      <p:bldP spid="87" grpId="1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3" grpId="1" animBg="1"/>
      <p:bldP spid="95" grpId="0" animBg="1"/>
      <p:bldP spid="96" grpId="0" animBg="1"/>
      <p:bldP spid="9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ular Callout 3">
            <a:extLst>
              <a:ext uri="{FF2B5EF4-FFF2-40B4-BE49-F238E27FC236}">
                <a16:creationId xmlns:a16="http://schemas.microsoft.com/office/drawing/2014/main" id="{2EAC8D62-C883-F2D3-8369-044D82829C2F}"/>
              </a:ext>
            </a:extLst>
          </p:cNvPr>
          <p:cNvSpPr/>
          <p:nvPr/>
        </p:nvSpPr>
        <p:spPr>
          <a:xfrm>
            <a:off x="539750" y="1563692"/>
            <a:ext cx="3894240" cy="891159"/>
          </a:xfrm>
          <a:prstGeom prst="wedgeRoundRectCallout">
            <a:avLst>
              <a:gd name="adj1" fmla="val -35606"/>
              <a:gd name="adj2" fmla="val 102336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dist="176664" dir="1560000" sx="99000" sy="99000" algn="tl" rotWithShape="0">
              <a:srgbClr val="FFEDA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اختر نوع شبه الجملة الصحيح.</a:t>
            </a:r>
          </a:p>
        </p:txBody>
      </p:sp>
      <p:pic>
        <p:nvPicPr>
          <p:cNvPr id="10" name="Picture 9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BB4841EE-3013-3993-2A48-669711125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2479856"/>
            <a:ext cx="1570976" cy="3846587"/>
          </a:xfrm>
          <a:prstGeom prst="rect">
            <a:avLst/>
          </a:prstGeom>
        </p:spPr>
      </p:pic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845030" y="3228321"/>
            <a:ext cx="382651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الطائر يَقِف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الشَّجَرة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id="{24B036FD-948F-5B4D-8B0F-C5E1743235BC}"/>
              </a:ext>
            </a:extLst>
          </p:cNvPr>
          <p:cNvSpPr/>
          <p:nvPr/>
        </p:nvSpPr>
        <p:spPr>
          <a:xfrm>
            <a:off x="5477137" y="4291247"/>
            <a:ext cx="2939499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3356891" y="4291247"/>
            <a:ext cx="2037507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مكان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1163782" y="4291247"/>
            <a:ext cx="2110370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81BBAC1-DD39-4F08-F024-B700E007F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8153" y="3834047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DB357E-1D3B-4FEE-BDDF-528F24E050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93" y="1563692"/>
            <a:ext cx="1219413" cy="1801594"/>
          </a:xfrm>
          <a:prstGeom prst="rect">
            <a:avLst/>
          </a:prstGeom>
        </p:spPr>
      </p:pic>
      <p:sp>
        <p:nvSpPr>
          <p:cNvPr id="13" name="Rounded Rectangular Callout 3">
            <a:extLst>
              <a:ext uri="{FF2B5EF4-FFF2-40B4-BE49-F238E27FC236}">
                <a16:creationId xmlns:a16="http://schemas.microsoft.com/office/drawing/2014/main" id="{356CF326-093B-D757-0C55-15D7790064D4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41395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727150" y="3350241"/>
            <a:ext cx="406227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الطَّائرَة تَطِير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فَوْق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السَّماء.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1496291" y="4291247"/>
            <a:ext cx="2186147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5922818" y="4291248"/>
            <a:ext cx="2639292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26C8BD-2E9D-5D77-BB2E-62FE67F6E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8384" y="1612122"/>
            <a:ext cx="2307231" cy="1631527"/>
          </a:xfrm>
          <a:prstGeom prst="rect">
            <a:avLst/>
          </a:prstGeom>
        </p:spPr>
      </p:pic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8A4C28AA-57CB-2E84-1779-C63DE3950587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  <p:sp>
        <p:nvSpPr>
          <p:cNvPr id="10" name="answer 1">
            <a:extLst>
              <a:ext uri="{FF2B5EF4-FFF2-40B4-BE49-F238E27FC236}">
                <a16:creationId xmlns:a16="http://schemas.microsoft.com/office/drawing/2014/main" id="{05CD3180-BA66-3A3B-1242-BB8549272165}"/>
              </a:ext>
            </a:extLst>
          </p:cNvPr>
          <p:cNvSpPr/>
          <p:nvPr/>
        </p:nvSpPr>
        <p:spPr>
          <a:xfrm>
            <a:off x="3767313" y="4291246"/>
            <a:ext cx="2103551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rgbClr val="1C1C1C"/>
                </a:solidFill>
                <a:latin typeface="Times New Roman" panose="02020603050405020304" pitchFamily="18" charset="0"/>
              </a:rPr>
              <a:t>ظرف مكان</a:t>
            </a:r>
            <a:endParaRPr lang="ar-SA" sz="3600" dirty="0"/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EFE914B1-63EC-4701-F24B-B802F1E91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6594" y="38039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3" grpId="1" animBg="1"/>
      <p:bldP spid="5" grpId="0" animBg="1"/>
      <p:bldP spid="5" grpId="1" animBg="1"/>
      <p:bldP spid="7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834870" y="3289281"/>
            <a:ext cx="382651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نأْخُذُ العَسَل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 النَّحْلَة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id="{24B036FD-948F-5B4D-8B0F-C5E1743235BC}"/>
              </a:ext>
            </a:extLst>
          </p:cNvPr>
          <p:cNvSpPr/>
          <p:nvPr/>
        </p:nvSpPr>
        <p:spPr>
          <a:xfrm>
            <a:off x="1133737" y="4291247"/>
            <a:ext cx="2537167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3854373" y="4321325"/>
            <a:ext cx="2151572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مكان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6189414" y="4354884"/>
            <a:ext cx="2151572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81BBAC1-DD39-4F08-F024-B700E007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753" y="3834047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6076FA-3CB2-CCB4-4D90-8DDA51838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0029" y="1612122"/>
            <a:ext cx="2263941" cy="1631526"/>
          </a:xfrm>
          <a:prstGeom prst="rect">
            <a:avLst/>
          </a:prstGeom>
        </p:spPr>
      </p:pic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FECC08C5-F1A8-A797-EB49-0D559EDB9FF6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7569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214880" y="3289281"/>
            <a:ext cx="444650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يَلْعبُ الطِّفلُ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خارج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المنزل.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id="{24B036FD-948F-5B4D-8B0F-C5E1743235BC}"/>
              </a:ext>
            </a:extLst>
          </p:cNvPr>
          <p:cNvSpPr/>
          <p:nvPr/>
        </p:nvSpPr>
        <p:spPr>
          <a:xfrm>
            <a:off x="3762637" y="4291247"/>
            <a:ext cx="2118618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مكان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5961974" y="4291247"/>
            <a:ext cx="2318132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1163783" y="4291247"/>
            <a:ext cx="2518136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81BBAC1-DD39-4F08-F024-B700E007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3653" y="3834047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6076FA-3CB2-CCB4-4D90-8DDA51838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082" y="1585809"/>
            <a:ext cx="1077835" cy="1776177"/>
          </a:xfrm>
          <a:prstGeom prst="rect">
            <a:avLst/>
          </a:prstGeom>
        </p:spPr>
      </p:pic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364942B3-6110-7E89-F034-A351A01659DF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16277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845030" y="3228321"/>
            <a:ext cx="382651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تَظْهَرُ النُّجُومُ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لَيْلًا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id="{24B036FD-948F-5B4D-8B0F-C5E1743235BC}"/>
              </a:ext>
            </a:extLst>
          </p:cNvPr>
          <p:cNvSpPr/>
          <p:nvPr/>
        </p:nvSpPr>
        <p:spPr>
          <a:xfrm>
            <a:off x="5477137" y="4291247"/>
            <a:ext cx="2939499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3356891" y="4291247"/>
            <a:ext cx="2037507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مكان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588985" y="4291247"/>
            <a:ext cx="2685167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81BBAC1-DD39-4F08-F024-B700E007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8153" y="3834047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DB357E-1D3B-4FEE-BDDF-528F24E050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774" b="64673"/>
          <a:stretch/>
        </p:blipFill>
        <p:spPr>
          <a:xfrm>
            <a:off x="3121794" y="1712507"/>
            <a:ext cx="3272982" cy="1357556"/>
          </a:xfrm>
          <a:prstGeom prst="rect">
            <a:avLst/>
          </a:prstGeom>
        </p:spPr>
      </p:pic>
      <p:sp>
        <p:nvSpPr>
          <p:cNvPr id="13" name="Rounded Rectangular Callout 3">
            <a:extLst>
              <a:ext uri="{FF2B5EF4-FFF2-40B4-BE49-F238E27FC236}">
                <a16:creationId xmlns:a16="http://schemas.microsoft.com/office/drawing/2014/main" id="{356CF326-093B-D757-0C55-15D7790064D4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12475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673810" y="3344848"/>
            <a:ext cx="416895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الزّهْرية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المَكْتَب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id="{24B036FD-948F-5B4D-8B0F-C5E1743235BC}"/>
              </a:ext>
            </a:extLst>
          </p:cNvPr>
          <p:cNvSpPr/>
          <p:nvPr/>
        </p:nvSpPr>
        <p:spPr>
          <a:xfrm>
            <a:off x="3512050" y="4291247"/>
            <a:ext cx="2483504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1111827" y="4291247"/>
            <a:ext cx="2279665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مكان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6116112" y="4284339"/>
            <a:ext cx="2176442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81BBAC1-DD39-4F08-F024-B700E007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1331" y="38039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FE715-0344-EFE5-D1D3-981CAA9DD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1558" y="1302443"/>
            <a:ext cx="1693454" cy="2042405"/>
          </a:xfrm>
          <a:prstGeom prst="rect">
            <a:avLst/>
          </a:prstGeom>
        </p:spPr>
      </p:pic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8347696C-C134-9AA2-8D71-BFCB8F3D6CFC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5529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834870" y="3459931"/>
            <a:ext cx="382651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يَلْعَبُ الأطفالُ بالرَّمْل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صَيْفًا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id="{24B036FD-948F-5B4D-8B0F-C5E1743235BC}"/>
              </a:ext>
            </a:extLst>
          </p:cNvPr>
          <p:cNvSpPr/>
          <p:nvPr/>
        </p:nvSpPr>
        <p:spPr>
          <a:xfrm>
            <a:off x="1133737" y="4291247"/>
            <a:ext cx="2537167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3854373" y="4321325"/>
            <a:ext cx="2151572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مكان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6189413" y="4354884"/>
            <a:ext cx="2365601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81BBAC1-DD39-4F08-F024-B700E007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753" y="3834047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6076FA-3CB2-CCB4-4D90-8DDA51838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0029" y="1744279"/>
            <a:ext cx="2263941" cy="1600915"/>
          </a:xfrm>
          <a:prstGeom prst="rect">
            <a:avLst/>
          </a:prstGeom>
        </p:spPr>
      </p:pic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FECC08C5-F1A8-A797-EB49-0D559EDB9FF6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40150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845030" y="3482321"/>
            <a:ext cx="382651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المُعَلم يَقَف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أمامَ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التَّلامِيذ.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id="{24B036FD-948F-5B4D-8B0F-C5E1743235BC}"/>
              </a:ext>
            </a:extLst>
          </p:cNvPr>
          <p:cNvSpPr/>
          <p:nvPr/>
        </p:nvSpPr>
        <p:spPr>
          <a:xfrm>
            <a:off x="1161374" y="4291247"/>
            <a:ext cx="2135458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مكان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5847169" y="4291247"/>
            <a:ext cx="2216176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3418351" y="4291247"/>
            <a:ext cx="2318834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81BBAC1-DD39-4F08-F024-B700E007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655" y="38039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22ECE742-62B0-E384-2F38-17CA5AAB3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50" y="1612122"/>
            <a:ext cx="2307300" cy="1631527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4E2BCFE-D26D-2D4E-FB85-13AD43B2F712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1275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379345" y="3376649"/>
            <a:ext cx="438531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أذْهبُ إلى المَدْرسَة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صَباحًا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id="{24B036FD-948F-5B4D-8B0F-C5E1743235BC}"/>
              </a:ext>
            </a:extLst>
          </p:cNvPr>
          <p:cNvSpPr/>
          <p:nvPr/>
        </p:nvSpPr>
        <p:spPr>
          <a:xfrm>
            <a:off x="5972199" y="4291247"/>
            <a:ext cx="2216176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755650" y="4291247"/>
            <a:ext cx="2427687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3310705" y="4291247"/>
            <a:ext cx="2534126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مكان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81BBAC1-DD39-4F08-F024-B700E007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480" y="38039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F3201F-EC30-364C-5B7E-DE1FB37B1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782" y="1712507"/>
            <a:ext cx="2135372" cy="1504886"/>
          </a:xfrm>
          <a:prstGeom prst="rect">
            <a:avLst/>
          </a:prstGeom>
        </p:spPr>
      </p:pic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3B4DB9C6-85F8-E9D3-F201-2589ABCADA82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29123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434B8CFC-CD9B-A348-FA77-DF00278754FF}"/>
              </a:ext>
            </a:extLst>
          </p:cNvPr>
          <p:cNvSpPr/>
          <p:nvPr/>
        </p:nvSpPr>
        <p:spPr>
          <a:xfrm>
            <a:off x="3115830" y="617864"/>
            <a:ext cx="291234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  <p:sp>
        <p:nvSpPr>
          <p:cNvPr id="16" name="Rounded Rectangular Callout 3">
            <a:extLst>
              <a:ext uri="{FF2B5EF4-FFF2-40B4-BE49-F238E27FC236}">
                <a16:creationId xmlns:a16="http://schemas.microsoft.com/office/drawing/2014/main" id="{2EAC8D62-C883-F2D3-8369-044D82829C2F}"/>
              </a:ext>
            </a:extLst>
          </p:cNvPr>
          <p:cNvSpPr/>
          <p:nvPr/>
        </p:nvSpPr>
        <p:spPr>
          <a:xfrm>
            <a:off x="1734185" y="1600760"/>
            <a:ext cx="5675629" cy="1154795"/>
          </a:xfrm>
          <a:prstGeom prst="wedgeRoundRectCallout">
            <a:avLst>
              <a:gd name="adj1" fmla="val -50126"/>
              <a:gd name="adj2" fmla="val 84095"/>
              <a:gd name="adj3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sx="99000" sy="99000" algn="tl" rotWithShape="0">
              <a:srgbClr val="FFEDA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مَرْحَبًا أصْدِقائي.. تعالوا أعَرِّفَكم على قَاعِدَة جَديدة! هَيَّا بِنا..</a:t>
            </a:r>
          </a:p>
        </p:txBody>
      </p:sp>
      <p:pic>
        <p:nvPicPr>
          <p:cNvPr id="10" name="Picture 9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BB4841EE-3013-3993-2A48-669711125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8" y="2491919"/>
            <a:ext cx="1570976" cy="384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625090" y="3390900"/>
            <a:ext cx="416895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يَعِيشُ  السَّمك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تَحْتَ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المَاء.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id="{24B036FD-948F-5B4D-8B0F-C5E1743235BC}"/>
              </a:ext>
            </a:extLst>
          </p:cNvPr>
          <p:cNvSpPr/>
          <p:nvPr/>
        </p:nvSpPr>
        <p:spPr>
          <a:xfrm>
            <a:off x="3443432" y="4277847"/>
            <a:ext cx="2257136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مكان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852056" y="4291247"/>
            <a:ext cx="2513596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5778348" y="4277847"/>
            <a:ext cx="2257136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81BBAC1-DD39-4F08-F024-B700E007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1918" y="37905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F3201F-EC30-364C-5B7E-DE1FB37B16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6" t="16900" r="28875" b="37293"/>
          <a:stretch/>
        </p:blipFill>
        <p:spPr>
          <a:xfrm>
            <a:off x="3365651" y="1619369"/>
            <a:ext cx="2412697" cy="1772564"/>
          </a:xfrm>
          <a:prstGeom prst="rect">
            <a:avLst/>
          </a:prstGeom>
        </p:spPr>
      </p:pic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82E851F8-DE61-CF29-6808-54DE67797B89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41429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581588" y="3303518"/>
            <a:ext cx="422633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أقُومُ بِواجِبَاتِي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عَصْرًا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id="{24B036FD-948F-5B4D-8B0F-C5E1743235BC}"/>
              </a:ext>
            </a:extLst>
          </p:cNvPr>
          <p:cNvSpPr/>
          <p:nvPr/>
        </p:nvSpPr>
        <p:spPr>
          <a:xfrm>
            <a:off x="3629421" y="4311023"/>
            <a:ext cx="2137534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5960150" y="4311023"/>
            <a:ext cx="2456486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1203887" y="4291247"/>
            <a:ext cx="2232340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مكان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81BBAC1-DD39-4F08-F024-B700E007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8702" y="3823746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BBD032-D5D8-7790-4D30-BBA4DC430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8702" y="1712507"/>
            <a:ext cx="2046596" cy="1483686"/>
          </a:xfrm>
          <a:prstGeom prst="rect">
            <a:avLst/>
          </a:prstGeom>
        </p:spPr>
      </p:pic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5F644B6C-D72C-8792-898E-21F32027FB14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2059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2666190" y="3228321"/>
            <a:ext cx="4184190" cy="716579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وَضَعْتُ الرِّسالة </a:t>
            </a:r>
            <a:r>
              <a:rPr lang="ar-A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الظَّرْف</a:t>
            </a: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id="{24B036FD-948F-5B4D-8B0F-C5E1743235BC}"/>
              </a:ext>
            </a:extLst>
          </p:cNvPr>
          <p:cNvSpPr/>
          <p:nvPr/>
        </p:nvSpPr>
        <p:spPr>
          <a:xfrm>
            <a:off x="5917649" y="4351301"/>
            <a:ext cx="2436642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جار ومجرور</a:t>
            </a:r>
          </a:p>
        </p:txBody>
      </p:sp>
      <p:sp>
        <p:nvSpPr>
          <p:cNvPr id="3" name="Answer 3">
            <a:extLst>
              <a:ext uri="{FF2B5EF4-FFF2-40B4-BE49-F238E27FC236}">
                <a16:creationId xmlns:a16="http://schemas.microsoft.com/office/drawing/2014/main" id="{B1D49915-75D4-12C5-6DCD-912208B38270}"/>
              </a:ext>
            </a:extLst>
          </p:cNvPr>
          <p:cNvSpPr/>
          <p:nvPr/>
        </p:nvSpPr>
        <p:spPr>
          <a:xfrm>
            <a:off x="3637641" y="4351301"/>
            <a:ext cx="2139388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زمان</a:t>
            </a:r>
          </a:p>
        </p:txBody>
      </p:sp>
      <p:sp>
        <p:nvSpPr>
          <p:cNvPr id="5" name="Answer 2 BG">
            <a:extLst>
              <a:ext uri="{FF2B5EF4-FFF2-40B4-BE49-F238E27FC236}">
                <a16:creationId xmlns:a16="http://schemas.microsoft.com/office/drawing/2014/main" id="{B1D85F37-299A-3051-6F36-A00A36B91EE9}"/>
              </a:ext>
            </a:extLst>
          </p:cNvPr>
          <p:cNvSpPr/>
          <p:nvPr/>
        </p:nvSpPr>
        <p:spPr>
          <a:xfrm>
            <a:off x="1387741" y="4351301"/>
            <a:ext cx="2139388" cy="854246"/>
          </a:xfrm>
          <a:prstGeom prst="roundRect">
            <a:avLst/>
          </a:prstGeom>
          <a:solidFill>
            <a:srgbClr val="FEE4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ظرف مكان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81BBAC1-DD39-4F08-F024-B700E007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8665" y="3894101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4C7B67-34B8-FA9B-35D6-E2EFA05ECE43}"/>
              </a:ext>
            </a:extLst>
          </p:cNvPr>
          <p:cNvSpPr/>
          <p:nvPr/>
        </p:nvSpPr>
        <p:spPr>
          <a:xfrm flipH="1">
            <a:off x="588985" y="5384165"/>
            <a:ext cx="1743710" cy="70866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B3411-C901-B005-4F86-CBF4D3363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8384" y="1652453"/>
            <a:ext cx="2307231" cy="1550864"/>
          </a:xfrm>
          <a:prstGeom prst="rect">
            <a:avLst/>
          </a:prstGeom>
        </p:spPr>
      </p:pic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8BA00288-C706-5425-01BF-5A7E69D42CF4}"/>
              </a:ext>
            </a:extLst>
          </p:cNvPr>
          <p:cNvSpPr/>
          <p:nvPr/>
        </p:nvSpPr>
        <p:spPr>
          <a:xfrm>
            <a:off x="2625090" y="617864"/>
            <a:ext cx="389382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14948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010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3">
            <a:extLst>
              <a:ext uri="{FF2B5EF4-FFF2-40B4-BE49-F238E27FC236}">
                <a16:creationId xmlns:a16="http://schemas.microsoft.com/office/drawing/2014/main" id="{73C82B43-7843-DE4C-FBC3-6413CB3C143B}"/>
              </a:ext>
            </a:extLst>
          </p:cNvPr>
          <p:cNvSpPr/>
          <p:nvPr/>
        </p:nvSpPr>
        <p:spPr>
          <a:xfrm>
            <a:off x="2130136" y="617864"/>
            <a:ext cx="4883728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أكمل الجمل بالمطلوب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FF223D8-AE28-43E9-F7A3-7DF89B24EB5A}"/>
              </a:ext>
            </a:extLst>
          </p:cNvPr>
          <p:cNvSpPr/>
          <p:nvPr/>
        </p:nvSpPr>
        <p:spPr>
          <a:xfrm>
            <a:off x="1936750" y="2127250"/>
            <a:ext cx="6319838" cy="601663"/>
          </a:xfrm>
          <a:prstGeom prst="rect">
            <a:avLst/>
          </a:prstGeom>
          <a:solidFill>
            <a:schemeClr val="accent3">
              <a:lumMod val="20000"/>
              <a:lumOff val="80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E499D5-9DDD-EDC3-F910-B19876505DBC}"/>
              </a:ext>
            </a:extLst>
          </p:cNvPr>
          <p:cNvSpPr/>
          <p:nvPr/>
        </p:nvSpPr>
        <p:spPr>
          <a:xfrm>
            <a:off x="1009650" y="3020082"/>
            <a:ext cx="6319838" cy="601663"/>
          </a:xfrm>
          <a:prstGeom prst="rect">
            <a:avLst/>
          </a:prstGeom>
          <a:solidFill>
            <a:schemeClr val="accent3">
              <a:lumMod val="20000"/>
              <a:lumOff val="80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D4DEA3F-6B9F-E6C6-6A32-3DD0CDB3B0C3}"/>
              </a:ext>
            </a:extLst>
          </p:cNvPr>
          <p:cNvSpPr/>
          <p:nvPr/>
        </p:nvSpPr>
        <p:spPr>
          <a:xfrm>
            <a:off x="1936750" y="3917496"/>
            <a:ext cx="6319838" cy="601662"/>
          </a:xfrm>
          <a:prstGeom prst="rect">
            <a:avLst/>
          </a:prstGeom>
          <a:solidFill>
            <a:schemeClr val="accent3">
              <a:lumMod val="20000"/>
              <a:lumOff val="80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F517F8-63CF-2930-A754-7A87BDDE4DD4}"/>
              </a:ext>
            </a:extLst>
          </p:cNvPr>
          <p:cNvSpPr/>
          <p:nvPr/>
        </p:nvSpPr>
        <p:spPr>
          <a:xfrm>
            <a:off x="1009650" y="4810328"/>
            <a:ext cx="6319838" cy="601662"/>
          </a:xfrm>
          <a:prstGeom prst="rect">
            <a:avLst/>
          </a:prstGeom>
          <a:solidFill>
            <a:schemeClr val="accent3">
              <a:lumMod val="20000"/>
              <a:lumOff val="80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718481B-85F2-A8F6-FDD8-B1854365E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4" y="2184856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يَذْهَبُ الأطْفالُ </a:t>
            </a:r>
            <a:r>
              <a:rPr lang="en-US" alt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alt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كُلَّ صبَاح.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EF25039-6B62-451C-3AED-975F11FF5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3" y="2184494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يَذْهَبُ الأطْفالُ </a:t>
            </a:r>
            <a:r>
              <a:rPr lang="ar-SA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إلى المَدْرَسَة </a:t>
            </a: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كُلَّ صبَاح.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53DDEB6-CBDE-EF62-FC10-8E989E9E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297" y="3080089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وَضْعْتُ كُتُبِي </a:t>
            </a:r>
            <a:r>
              <a:rPr lang="en-US" alt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ar-SA" alt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المَكْتَب.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75B6858-CB20-002C-9E29-5D7403FF4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296" y="3079727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وَضْعْتُ كُتُبِي </a:t>
            </a:r>
            <a:r>
              <a:rPr lang="ar-SA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فوق</a:t>
            </a: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المَكْتَب.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C562D9C-E874-0F8F-E51B-5BC3743E3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4" y="3982310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أسْتَيْقِظُ من نَومِي </a:t>
            </a:r>
            <a:r>
              <a:rPr lang="ar-SA" altLang="en-US" sz="2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ـــــــــــــــ</a:t>
            </a: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C651C35-BB68-532C-0888-D78200758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2" y="3981472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أسْتَيْقِظُ من نَومِي </a:t>
            </a:r>
            <a:r>
              <a:rPr lang="ar-SA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صباحًا</a:t>
            </a: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8CED40F-ED0F-7C0C-B80B-DA37D5BD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789" y="4862125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جَمَعَ الطِّفْلُ اللُّعَب </a:t>
            </a:r>
            <a:r>
              <a:rPr lang="en-US" alt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alt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2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155BD5-53EF-E602-6FFF-84D8B0396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787" y="4871447"/>
            <a:ext cx="5591175" cy="48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جَمَعَ الطِّفْلُ اللُّعَب </a:t>
            </a:r>
            <a:r>
              <a:rPr lang="ar-SA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فِي الصُّنْدُوق</a:t>
            </a:r>
            <a:r>
              <a:rPr lang="ar-SA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A picture containing cartoon, animated cartoon, animation, clothing&#10;&#10;Description automatically generated">
            <a:extLst>
              <a:ext uri="{FF2B5EF4-FFF2-40B4-BE49-F238E27FC236}">
                <a16:creationId xmlns:a16="http://schemas.microsoft.com/office/drawing/2014/main" id="{5F76D16B-866D-EF0B-B446-340281A4E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721584"/>
            <a:ext cx="1767745" cy="1250037"/>
          </a:xfrm>
          <a:prstGeom prst="rect">
            <a:avLst/>
          </a:prstGeom>
        </p:spPr>
      </p:pic>
      <p:pic>
        <p:nvPicPr>
          <p:cNvPr id="8" name="Picture 7" descr="A stack of books on a table&#10;&#10;Description automatically generated with medium confidence">
            <a:extLst>
              <a:ext uri="{FF2B5EF4-FFF2-40B4-BE49-F238E27FC236}">
                <a16:creationId xmlns:a16="http://schemas.microsoft.com/office/drawing/2014/main" id="{7E089F9D-8DF6-77B5-3F6E-768BDF426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62" y="1502593"/>
            <a:ext cx="1573120" cy="270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8F3637-DA9F-C299-BC11-2A5723E687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501" y="3524557"/>
            <a:ext cx="1442691" cy="1080785"/>
          </a:xfrm>
          <a:prstGeom prst="rect">
            <a:avLst/>
          </a:prstGeom>
        </p:spPr>
      </p:pic>
      <p:pic>
        <p:nvPicPr>
          <p:cNvPr id="12" name="Picture 11" descr="A box full of toys&#10;&#10;Description automatically generated with low confidence">
            <a:extLst>
              <a:ext uri="{FF2B5EF4-FFF2-40B4-BE49-F238E27FC236}">
                <a16:creationId xmlns:a16="http://schemas.microsoft.com/office/drawing/2014/main" id="{73361BA1-03C7-D645-248C-79CD8BDD63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38" y="4605342"/>
            <a:ext cx="1695049" cy="101163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55FC70-C042-F933-D643-2531E979B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533" y="2131130"/>
            <a:ext cx="1187335" cy="550703"/>
          </a:xfrm>
          <a:prstGeom prst="roundRect">
            <a:avLst>
              <a:gd name="adj" fmla="val 4965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0" tIns="72000" rIns="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(جار ومجرور)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D89758-66D6-9486-6267-DEAD08862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06" y="3012984"/>
            <a:ext cx="1187335" cy="550703"/>
          </a:xfrm>
          <a:prstGeom prst="roundRect">
            <a:avLst>
              <a:gd name="adj" fmla="val 4965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0" tIns="72000" rIns="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(ظرف مكان)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04B6A1-F2C8-76E8-290A-F3716F115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699" y="3948100"/>
            <a:ext cx="1187335" cy="550703"/>
          </a:xfrm>
          <a:prstGeom prst="roundRect">
            <a:avLst>
              <a:gd name="adj" fmla="val 4965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0" tIns="72000" rIns="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(ظرف زمان)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08BF07-7B48-DC44-A9A9-ACB08ABBE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78" y="4828753"/>
            <a:ext cx="1187335" cy="550703"/>
          </a:xfrm>
          <a:prstGeom prst="roundRect">
            <a:avLst>
              <a:gd name="adj" fmla="val 4965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0" tIns="72000" rIns="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ar-SA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(جار ومجرور)</a:t>
            </a:r>
          </a:p>
        </p:txBody>
      </p:sp>
    </p:spTree>
    <p:extLst>
      <p:ext uri="{BB962C8B-B14F-4D97-AF65-F5344CB8AC3E}">
        <p14:creationId xmlns:p14="http://schemas.microsoft.com/office/powerpoint/2010/main" val="37828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 animBg="1"/>
      <p:bldP spid="87" grpId="1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3" grpId="1" animBg="1"/>
      <p:bldP spid="2" grpId="0" animBg="1"/>
      <p:bldP spid="7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48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ular Callout 3">
            <a:extLst>
              <a:ext uri="{FF2B5EF4-FFF2-40B4-BE49-F238E27FC236}">
                <a16:creationId xmlns:a16="http://schemas.microsoft.com/office/drawing/2014/main" id="{2EAC8D62-C883-F2D3-8369-044D82829C2F}"/>
              </a:ext>
            </a:extLst>
          </p:cNvPr>
          <p:cNvSpPr/>
          <p:nvPr/>
        </p:nvSpPr>
        <p:spPr>
          <a:xfrm>
            <a:off x="1184565" y="1600760"/>
            <a:ext cx="2739185" cy="1154795"/>
          </a:xfrm>
          <a:prstGeom prst="wedgeRoundRectCallout">
            <a:avLst>
              <a:gd name="adj1" fmla="val -50126"/>
              <a:gd name="adj2" fmla="val 84095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dist="176664" dir="1560000" sx="99000" sy="99000" algn="tl" rotWithShape="0">
              <a:srgbClr val="FFEDA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لاحِظُوا مَعي الجزء الملون في الجمل التالية.. </a:t>
            </a:r>
          </a:p>
        </p:txBody>
      </p:sp>
      <p:pic>
        <p:nvPicPr>
          <p:cNvPr id="10" name="Picture 9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BB4841EE-3013-3993-2A48-669711125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8" y="2491919"/>
            <a:ext cx="1570976" cy="3846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084459-602E-B4A8-4B94-A5CA411BA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750" y="2177707"/>
            <a:ext cx="2345156" cy="2567021"/>
          </a:xfrm>
          <a:prstGeom prst="rect">
            <a:avLst/>
          </a:prstGeom>
        </p:spPr>
      </p:pic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80F7B33C-2219-0872-4238-F01C65CCC548}"/>
              </a:ext>
            </a:extLst>
          </p:cNvPr>
          <p:cNvSpPr/>
          <p:nvPr/>
        </p:nvSpPr>
        <p:spPr>
          <a:xfrm>
            <a:off x="2109355" y="5376247"/>
            <a:ext cx="6272645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الكِتاب </a:t>
            </a:r>
            <a:r>
              <a:rPr lang="ar-A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</a:t>
            </a:r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الحَقِيبَة</a:t>
            </a:r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ounded Rectangular Callout 3">
            <a:extLst>
              <a:ext uri="{FF2B5EF4-FFF2-40B4-BE49-F238E27FC236}">
                <a16:creationId xmlns:a16="http://schemas.microsoft.com/office/drawing/2014/main" id="{C936E8E1-51D0-FABB-0A17-C32A324DF476}"/>
              </a:ext>
            </a:extLst>
          </p:cNvPr>
          <p:cNvSpPr/>
          <p:nvPr/>
        </p:nvSpPr>
        <p:spPr>
          <a:xfrm>
            <a:off x="3115830" y="617864"/>
            <a:ext cx="291234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3070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accel="8000" decel="11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84459-602E-B4A8-4B94-A5CA411BA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5830" y="2280112"/>
            <a:ext cx="3260448" cy="2297775"/>
          </a:xfrm>
          <a:prstGeom prst="rect">
            <a:avLst/>
          </a:prstGeom>
        </p:spPr>
      </p:pic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80F7B33C-2219-0872-4238-F01C65CCC548}"/>
              </a:ext>
            </a:extLst>
          </p:cNvPr>
          <p:cNvSpPr/>
          <p:nvPr/>
        </p:nvSpPr>
        <p:spPr>
          <a:xfrm>
            <a:off x="1638023" y="4823568"/>
            <a:ext cx="6272645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أذْهَبُ إلى المَدْرَسَة </a:t>
            </a:r>
            <a:r>
              <a:rPr lang="ar-A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صَبَاحًا</a:t>
            </a:r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ounded Rectangular Callout 3">
            <a:extLst>
              <a:ext uri="{FF2B5EF4-FFF2-40B4-BE49-F238E27FC236}">
                <a16:creationId xmlns:a16="http://schemas.microsoft.com/office/drawing/2014/main" id="{C936E8E1-51D0-FABB-0A17-C32A324DF476}"/>
              </a:ext>
            </a:extLst>
          </p:cNvPr>
          <p:cNvSpPr/>
          <p:nvPr/>
        </p:nvSpPr>
        <p:spPr>
          <a:xfrm>
            <a:off x="3115830" y="617864"/>
            <a:ext cx="291234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321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accel="8000" decel="11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84459-602E-B4A8-4B94-A5CA411BA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580" y="908415"/>
            <a:ext cx="4606839" cy="4653267"/>
          </a:xfrm>
          <a:prstGeom prst="rect">
            <a:avLst/>
          </a:prstGeom>
        </p:spPr>
      </p:pic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80F7B33C-2219-0872-4238-F01C65CCC548}"/>
              </a:ext>
            </a:extLst>
          </p:cNvPr>
          <p:cNvSpPr/>
          <p:nvPr/>
        </p:nvSpPr>
        <p:spPr>
          <a:xfrm>
            <a:off x="1435677" y="4950220"/>
            <a:ext cx="6272645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تَمْشِي القِطَّة </a:t>
            </a:r>
            <a:r>
              <a:rPr lang="ar-A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فَوق</a:t>
            </a:r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السُّور.</a:t>
            </a:r>
          </a:p>
        </p:txBody>
      </p:sp>
      <p:sp>
        <p:nvSpPr>
          <p:cNvPr id="2" name="Rounded Rectangular Callout 3">
            <a:extLst>
              <a:ext uri="{FF2B5EF4-FFF2-40B4-BE49-F238E27FC236}">
                <a16:creationId xmlns:a16="http://schemas.microsoft.com/office/drawing/2014/main" id="{C936E8E1-51D0-FABB-0A17-C32A324DF476}"/>
              </a:ext>
            </a:extLst>
          </p:cNvPr>
          <p:cNvSpPr/>
          <p:nvPr/>
        </p:nvSpPr>
        <p:spPr>
          <a:xfrm>
            <a:off x="3115830" y="617864"/>
            <a:ext cx="291234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</p:spTree>
    <p:extLst>
      <p:ext uri="{BB962C8B-B14F-4D97-AF65-F5344CB8AC3E}">
        <p14:creationId xmlns:p14="http://schemas.microsoft.com/office/powerpoint/2010/main" val="20756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accel="8000" decel="11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ular Callout 3">
            <a:extLst>
              <a:ext uri="{FF2B5EF4-FFF2-40B4-BE49-F238E27FC236}">
                <a16:creationId xmlns:a16="http://schemas.microsoft.com/office/drawing/2014/main" id="{2EAC8D62-C883-F2D3-8369-044D82829C2F}"/>
              </a:ext>
            </a:extLst>
          </p:cNvPr>
          <p:cNvSpPr/>
          <p:nvPr/>
        </p:nvSpPr>
        <p:spPr>
          <a:xfrm>
            <a:off x="1226400" y="1563692"/>
            <a:ext cx="3894240" cy="891159"/>
          </a:xfrm>
          <a:prstGeom prst="wedgeRoundRectCallout">
            <a:avLst>
              <a:gd name="adj1" fmla="val -35606"/>
              <a:gd name="adj2" fmla="val 102336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dist="176664" dir="1560000" sx="99000" sy="99000" algn="tl" rotWithShape="0">
              <a:srgbClr val="FFEDA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الآن ماذا لاحظتم في الجمل..</a:t>
            </a:r>
          </a:p>
        </p:txBody>
      </p:sp>
      <p:pic>
        <p:nvPicPr>
          <p:cNvPr id="10" name="Picture 9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BB4841EE-3013-3993-2A48-669711125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8" y="2491919"/>
            <a:ext cx="1570976" cy="3846587"/>
          </a:xfrm>
          <a:prstGeom prst="rect">
            <a:avLst/>
          </a:prstGeom>
        </p:spPr>
      </p:pic>
      <p:sp>
        <p:nvSpPr>
          <p:cNvPr id="2" name="Rounded Rectangular Callout 3">
            <a:extLst>
              <a:ext uri="{FF2B5EF4-FFF2-40B4-BE49-F238E27FC236}">
                <a16:creationId xmlns:a16="http://schemas.microsoft.com/office/drawing/2014/main" id="{286FF906-2954-5AD6-69A8-E56A65FE9106}"/>
              </a:ext>
            </a:extLst>
          </p:cNvPr>
          <p:cNvSpPr/>
          <p:nvPr/>
        </p:nvSpPr>
        <p:spPr>
          <a:xfrm>
            <a:off x="5469660" y="1578047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الكِتاب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فِي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الحَقِيبَة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ular Callout 3">
            <a:extLst>
              <a:ext uri="{FF2B5EF4-FFF2-40B4-BE49-F238E27FC236}">
                <a16:creationId xmlns:a16="http://schemas.microsoft.com/office/drawing/2014/main" id="{99EA1375-F191-653A-A007-31D4B3BE73DD}"/>
              </a:ext>
            </a:extLst>
          </p:cNvPr>
          <p:cNvSpPr/>
          <p:nvPr/>
        </p:nvSpPr>
        <p:spPr>
          <a:xfrm>
            <a:off x="5469660" y="2370590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أذْهَبُ </a:t>
            </a:r>
            <a:r>
              <a:rPr lang="ar-AE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المَدْرَسَة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صَبَاحًا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80F7B33C-2219-0872-4238-F01C65CCC548}"/>
              </a:ext>
            </a:extLst>
          </p:cNvPr>
          <p:cNvSpPr/>
          <p:nvPr/>
        </p:nvSpPr>
        <p:spPr>
          <a:xfrm>
            <a:off x="5469660" y="3163133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تَمْشِي القِطَّة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فوق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السُّور.</a:t>
            </a:r>
          </a:p>
        </p:txBody>
      </p:sp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5869642" y="4223179"/>
            <a:ext cx="2594990" cy="120294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بجار ومجرور؟</a:t>
            </a:r>
          </a:p>
        </p:txBody>
      </p:sp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0E07AB51-5B0A-F828-4A7A-C9D66B6AF934}"/>
              </a:ext>
            </a:extLst>
          </p:cNvPr>
          <p:cNvSpPr/>
          <p:nvPr/>
        </p:nvSpPr>
        <p:spPr>
          <a:xfrm>
            <a:off x="3791662" y="5246387"/>
            <a:ext cx="2321656" cy="102221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بظرف مكان؟</a:t>
            </a:r>
          </a:p>
        </p:txBody>
      </p:sp>
      <p:sp>
        <p:nvSpPr>
          <p:cNvPr id="11" name="Rounded Rectangular Callout 3">
            <a:extLst>
              <a:ext uri="{FF2B5EF4-FFF2-40B4-BE49-F238E27FC236}">
                <a16:creationId xmlns:a16="http://schemas.microsoft.com/office/drawing/2014/main" id="{8A2CE445-A801-D512-4F4B-4C688030D943}"/>
              </a:ext>
            </a:extLst>
          </p:cNvPr>
          <p:cNvSpPr/>
          <p:nvPr/>
        </p:nvSpPr>
        <p:spPr>
          <a:xfrm>
            <a:off x="1506533" y="4735279"/>
            <a:ext cx="2509424" cy="102221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بظرف زمان؟</a:t>
            </a:r>
          </a:p>
        </p:txBody>
      </p:sp>
      <p:sp>
        <p:nvSpPr>
          <p:cNvPr id="3" name="Rounded Rectangular Callout 3">
            <a:extLst>
              <a:ext uri="{FF2B5EF4-FFF2-40B4-BE49-F238E27FC236}">
                <a16:creationId xmlns:a16="http://schemas.microsoft.com/office/drawing/2014/main" id="{1D19E1E1-01AA-6E2A-8A9D-997630C4A6D9}"/>
              </a:ext>
            </a:extLst>
          </p:cNvPr>
          <p:cNvSpPr/>
          <p:nvPr/>
        </p:nvSpPr>
        <p:spPr>
          <a:xfrm>
            <a:off x="3115830" y="617864"/>
            <a:ext cx="291234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51F77F3-814A-0C44-F9F9-58C3F6A9D334}"/>
              </a:ext>
            </a:extLst>
          </p:cNvPr>
          <p:cNvSpPr/>
          <p:nvPr/>
        </p:nvSpPr>
        <p:spPr>
          <a:xfrm>
            <a:off x="2670899" y="3708688"/>
            <a:ext cx="2690116" cy="891159"/>
          </a:xfrm>
          <a:prstGeom prst="wedgeRoundRectCallout">
            <a:avLst>
              <a:gd name="adj1" fmla="val -80339"/>
              <a:gd name="adj2" fmla="val -105212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dist="176664" dir="1560000" sx="99000" sy="99000" algn="tl" rotWithShape="0">
              <a:srgbClr val="FFEDA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كيف تم معنى الجمل كلها؟</a:t>
            </a:r>
          </a:p>
        </p:txBody>
      </p:sp>
    </p:spTree>
    <p:extLst>
      <p:ext uri="{BB962C8B-B14F-4D97-AF65-F5344CB8AC3E}">
        <p14:creationId xmlns:p14="http://schemas.microsoft.com/office/powerpoint/2010/main" val="40783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05556E-6 1.11022E-16 L -0.07691 -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38889E-6 -4.07407E-6 L -0.07483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" grpId="0" animBg="1"/>
      <p:bldP spid="7" grpId="0" animBg="1"/>
      <p:bldP spid="5" grpId="0" animBg="1"/>
      <p:bldP spid="8" grpId="0" animBg="1"/>
      <p:bldP spid="9" grpId="0" animBg="1"/>
      <p:bldP spid="11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ular Callout 3">
            <a:extLst>
              <a:ext uri="{FF2B5EF4-FFF2-40B4-BE49-F238E27FC236}">
                <a16:creationId xmlns:a16="http://schemas.microsoft.com/office/drawing/2014/main" id="{2EAC8D62-C883-F2D3-8369-044D82829C2F}"/>
              </a:ext>
            </a:extLst>
          </p:cNvPr>
          <p:cNvSpPr/>
          <p:nvPr/>
        </p:nvSpPr>
        <p:spPr>
          <a:xfrm>
            <a:off x="1226400" y="1563692"/>
            <a:ext cx="3894240" cy="891159"/>
          </a:xfrm>
          <a:prstGeom prst="wedgeRoundRectCallout">
            <a:avLst>
              <a:gd name="adj1" fmla="val -35606"/>
              <a:gd name="adj2" fmla="val 102336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dist="176664" dir="1560000" sx="99000" sy="99000" algn="tl" rotWithShape="0">
              <a:srgbClr val="FFEDA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أحسنتم! </a:t>
            </a:r>
            <a:endParaRPr lang="ar-AE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BB4841EE-3013-3993-2A48-669711125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8" y="2491919"/>
            <a:ext cx="1570976" cy="3846587"/>
          </a:xfrm>
          <a:prstGeom prst="rect">
            <a:avLst/>
          </a:prstGeom>
        </p:spPr>
      </p:pic>
      <p:sp>
        <p:nvSpPr>
          <p:cNvPr id="2" name="Rounded Rectangular Callout 3">
            <a:extLst>
              <a:ext uri="{FF2B5EF4-FFF2-40B4-BE49-F238E27FC236}">
                <a16:creationId xmlns:a16="http://schemas.microsoft.com/office/drawing/2014/main" id="{286FF906-2954-5AD6-69A8-E56A65FE9106}"/>
              </a:ext>
            </a:extLst>
          </p:cNvPr>
          <p:cNvSpPr/>
          <p:nvPr/>
        </p:nvSpPr>
        <p:spPr>
          <a:xfrm>
            <a:off x="5469660" y="1578047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الكِتاب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فِي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الحَقِيبَة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ular Callout 3">
            <a:extLst>
              <a:ext uri="{FF2B5EF4-FFF2-40B4-BE49-F238E27FC236}">
                <a16:creationId xmlns:a16="http://schemas.microsoft.com/office/drawing/2014/main" id="{99EA1375-F191-653A-A007-31D4B3BE73DD}"/>
              </a:ext>
            </a:extLst>
          </p:cNvPr>
          <p:cNvSpPr/>
          <p:nvPr/>
        </p:nvSpPr>
        <p:spPr>
          <a:xfrm>
            <a:off x="5469660" y="2370590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أذْهَبُ </a:t>
            </a:r>
            <a:r>
              <a:rPr lang="ar-AE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المَدْرَسَة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صَبَاحًا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80F7B33C-2219-0872-4238-F01C65CCC548}"/>
              </a:ext>
            </a:extLst>
          </p:cNvPr>
          <p:cNvSpPr/>
          <p:nvPr/>
        </p:nvSpPr>
        <p:spPr>
          <a:xfrm>
            <a:off x="5469660" y="3163133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تَمْشِي القِطَّة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فوق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السُّور.</a:t>
            </a:r>
          </a:p>
        </p:txBody>
      </p:sp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0E07AB51-5B0A-F828-4A7A-C9D66B6AF934}"/>
              </a:ext>
            </a:extLst>
          </p:cNvPr>
          <p:cNvSpPr/>
          <p:nvPr/>
        </p:nvSpPr>
        <p:spPr>
          <a:xfrm>
            <a:off x="3150465" y="4104408"/>
            <a:ext cx="3988089" cy="198841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بجار ومجرور</a:t>
            </a:r>
            <a:b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وظرفي الزمان والمكان.</a:t>
            </a:r>
          </a:p>
        </p:txBody>
      </p:sp>
      <p:sp>
        <p:nvSpPr>
          <p:cNvPr id="3" name="Rounded Rectangular Callout 3">
            <a:extLst>
              <a:ext uri="{FF2B5EF4-FFF2-40B4-BE49-F238E27FC236}">
                <a16:creationId xmlns:a16="http://schemas.microsoft.com/office/drawing/2014/main" id="{1D19E1E1-01AA-6E2A-8A9D-997630C4A6D9}"/>
              </a:ext>
            </a:extLst>
          </p:cNvPr>
          <p:cNvSpPr/>
          <p:nvPr/>
        </p:nvSpPr>
        <p:spPr>
          <a:xfrm>
            <a:off x="3115830" y="617864"/>
            <a:ext cx="291234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51F77F3-814A-0C44-F9F9-58C3F6A9D334}"/>
              </a:ext>
            </a:extLst>
          </p:cNvPr>
          <p:cNvSpPr/>
          <p:nvPr/>
        </p:nvSpPr>
        <p:spPr>
          <a:xfrm>
            <a:off x="2446604" y="2770142"/>
            <a:ext cx="2690116" cy="891159"/>
          </a:xfrm>
          <a:prstGeom prst="wedgeRoundRectCallout">
            <a:avLst>
              <a:gd name="adj1" fmla="val -77249"/>
              <a:gd name="adj2" fmla="val 10222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dist="176664" dir="1560000" sx="99000" sy="99000" algn="tl" rotWithShape="0">
              <a:srgbClr val="FFEDA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الجار والمجرور، والظرف يطلق عليهم شبه جملة.</a:t>
            </a:r>
          </a:p>
        </p:txBody>
      </p:sp>
    </p:spTree>
    <p:extLst>
      <p:ext uri="{BB962C8B-B14F-4D97-AF65-F5344CB8AC3E}">
        <p14:creationId xmlns:p14="http://schemas.microsoft.com/office/powerpoint/2010/main" val="74484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L -0.07691 -0.00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-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07483 -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" grpId="0" animBg="1"/>
      <p:bldP spid="7" grpId="0" animBg="1"/>
      <p:bldP spid="5" grpId="0" animBg="1"/>
      <p:bldP spid="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ular Callout 3">
            <a:extLst>
              <a:ext uri="{FF2B5EF4-FFF2-40B4-BE49-F238E27FC236}">
                <a16:creationId xmlns:a16="http://schemas.microsoft.com/office/drawing/2014/main" id="{2EAC8D62-C883-F2D3-8369-044D82829C2F}"/>
              </a:ext>
            </a:extLst>
          </p:cNvPr>
          <p:cNvSpPr/>
          <p:nvPr/>
        </p:nvSpPr>
        <p:spPr>
          <a:xfrm>
            <a:off x="539750" y="1563692"/>
            <a:ext cx="3894240" cy="891159"/>
          </a:xfrm>
          <a:prstGeom prst="wedgeRoundRectCallout">
            <a:avLst>
              <a:gd name="adj1" fmla="val -35606"/>
              <a:gd name="adj2" fmla="val 102336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dist="176664" dir="1560000" sx="99000" sy="99000" algn="tl" rotWithShape="0">
              <a:srgbClr val="FFEDA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حسنا.. ماذا نَسْتَنْتِج؟!</a:t>
            </a:r>
          </a:p>
        </p:txBody>
      </p:sp>
      <p:pic>
        <p:nvPicPr>
          <p:cNvPr id="10" name="Picture 9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BB4841EE-3013-3993-2A48-669711125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2479856"/>
            <a:ext cx="1570976" cy="3846587"/>
          </a:xfrm>
          <a:prstGeom prst="rect">
            <a:avLst/>
          </a:prstGeom>
        </p:spPr>
      </p:pic>
      <p:sp>
        <p:nvSpPr>
          <p:cNvPr id="2" name="Rounded Rectangular Callout 3">
            <a:extLst>
              <a:ext uri="{FF2B5EF4-FFF2-40B4-BE49-F238E27FC236}">
                <a16:creationId xmlns:a16="http://schemas.microsoft.com/office/drawing/2014/main" id="{286FF906-2954-5AD6-69A8-E56A65FE9106}"/>
              </a:ext>
            </a:extLst>
          </p:cNvPr>
          <p:cNvSpPr/>
          <p:nvPr/>
        </p:nvSpPr>
        <p:spPr>
          <a:xfrm>
            <a:off x="3115830" y="2747931"/>
            <a:ext cx="2912340" cy="726652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FBA265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buClr>
                <a:srgbClr val="FF0000"/>
              </a:buClr>
              <a:buSzPts val="4000"/>
            </a:pPr>
            <a:r>
              <a:rPr lang="ar-EG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الاسْتِنْتاج:</a:t>
            </a:r>
          </a:p>
        </p:txBody>
      </p:sp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3F595B96-CAB7-D62B-3149-7BE5DA202964}"/>
              </a:ext>
            </a:extLst>
          </p:cNvPr>
          <p:cNvSpPr/>
          <p:nvPr/>
        </p:nvSpPr>
        <p:spPr>
          <a:xfrm>
            <a:off x="973562" y="4146595"/>
            <a:ext cx="6920855" cy="1847055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 يتم به معنى الجملة،</a:t>
            </a:r>
            <a:b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A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ويتكون من ظرفي المكان والزمان أو الجار والمجرور. </a:t>
            </a:r>
          </a:p>
        </p:txBody>
      </p:sp>
      <p:sp>
        <p:nvSpPr>
          <p:cNvPr id="3" name="Rounded Rectangular Callout 3">
            <a:extLst>
              <a:ext uri="{FF2B5EF4-FFF2-40B4-BE49-F238E27FC236}">
                <a16:creationId xmlns:a16="http://schemas.microsoft.com/office/drawing/2014/main" id="{73C82B43-7843-DE4C-FBC3-6413CB3C143B}"/>
              </a:ext>
            </a:extLst>
          </p:cNvPr>
          <p:cNvSpPr/>
          <p:nvPr/>
        </p:nvSpPr>
        <p:spPr>
          <a:xfrm>
            <a:off x="3115830" y="617864"/>
            <a:ext cx="291234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3BBD58A5-CFE4-2091-6EC8-692F27F304B9}"/>
              </a:ext>
            </a:extLst>
          </p:cNvPr>
          <p:cNvSpPr/>
          <p:nvPr/>
        </p:nvSpPr>
        <p:spPr>
          <a:xfrm>
            <a:off x="3115830" y="3878070"/>
            <a:ext cx="2912340" cy="537050"/>
          </a:xfrm>
          <a:prstGeom prst="roundRect">
            <a:avLst>
              <a:gd name="adj" fmla="val 31168"/>
            </a:avLst>
          </a:prstGeom>
          <a:noFill/>
          <a:ln w="28575">
            <a:noFill/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buClr>
                <a:srgbClr val="FF0000"/>
              </a:buClr>
              <a:buSzPts val="4000"/>
            </a:pPr>
            <a:r>
              <a:rPr lang="ar-EG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شبه الجملة:</a:t>
            </a:r>
          </a:p>
        </p:txBody>
      </p:sp>
    </p:spTree>
    <p:extLst>
      <p:ext uri="{BB962C8B-B14F-4D97-AF65-F5344CB8AC3E}">
        <p14:creationId xmlns:p14="http://schemas.microsoft.com/office/powerpoint/2010/main" val="21299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3">
            <a:extLst>
              <a:ext uri="{FF2B5EF4-FFF2-40B4-BE49-F238E27FC236}">
                <a16:creationId xmlns:a16="http://schemas.microsoft.com/office/drawing/2014/main" id="{73C82B43-7843-DE4C-FBC3-6413CB3C143B}"/>
              </a:ext>
            </a:extLst>
          </p:cNvPr>
          <p:cNvSpPr/>
          <p:nvPr/>
        </p:nvSpPr>
        <p:spPr>
          <a:xfrm>
            <a:off x="3115830" y="617864"/>
            <a:ext cx="2912340" cy="71657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شبه الجملة</a:t>
            </a:r>
          </a:p>
        </p:txBody>
      </p:sp>
      <p:grpSp>
        <p:nvGrpSpPr>
          <p:cNvPr id="40" name="Group 8">
            <a:extLst>
              <a:ext uri="{FF2B5EF4-FFF2-40B4-BE49-F238E27FC236}">
                <a16:creationId xmlns:a16="http://schemas.microsoft.com/office/drawing/2014/main" id="{77C12286-F379-0261-BAB3-7C971D088FE3}"/>
              </a:ext>
            </a:extLst>
          </p:cNvPr>
          <p:cNvGrpSpPr>
            <a:grpSpLocks/>
          </p:cNvGrpSpPr>
          <p:nvPr/>
        </p:nvGrpSpPr>
        <p:grpSpPr bwMode="auto">
          <a:xfrm>
            <a:off x="4904509" y="1717963"/>
            <a:ext cx="3241963" cy="1412875"/>
            <a:chOff x="2567940" y="3062978"/>
            <a:chExt cx="3528060" cy="1801773"/>
          </a:xfrm>
        </p:grpSpPr>
        <p:pic>
          <p:nvPicPr>
            <p:cNvPr id="41" name="Picture 7">
              <a:extLst>
                <a:ext uri="{FF2B5EF4-FFF2-40B4-BE49-F238E27FC236}">
                  <a16:creationId xmlns:a16="http://schemas.microsoft.com/office/drawing/2014/main" id="{8E6FE406-5923-33AF-93C2-529F7F49F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940" y="3062978"/>
              <a:ext cx="3528060" cy="180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itle 20">
              <a:extLst>
                <a:ext uri="{FF2B5EF4-FFF2-40B4-BE49-F238E27FC236}">
                  <a16:creationId xmlns:a16="http://schemas.microsoft.com/office/drawing/2014/main" id="{E98CD1F9-2048-29C1-5F0A-10AAA9CDE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757" y="3816455"/>
              <a:ext cx="2638426" cy="542185"/>
            </a:xfrm>
            <a:prstGeom prst="roundRect">
              <a:avLst>
                <a:gd name="adj" fmla="val 963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72000" rIns="36000" bIns="7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800" b="1" dirty="0">
                  <a:latin typeface="Twinkl SemiBold" panose="02000000000000000000" pitchFamily="2" charset="0"/>
                </a:rPr>
                <a:t>الجار والمجرور</a:t>
              </a:r>
            </a:p>
          </p:txBody>
        </p:sp>
      </p:grpSp>
      <p:grpSp>
        <p:nvGrpSpPr>
          <p:cNvPr id="2" name="Group 8">
            <a:extLst>
              <a:ext uri="{FF2B5EF4-FFF2-40B4-BE49-F238E27FC236}">
                <a16:creationId xmlns:a16="http://schemas.microsoft.com/office/drawing/2014/main" id="{F00AC4C2-4E53-9076-9A36-06DE574A60AE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544781"/>
            <a:ext cx="3241963" cy="1846119"/>
            <a:chOff x="2567940" y="3062978"/>
            <a:chExt cx="3528060" cy="1801773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D7906BAA-498C-2E04-CFF6-2227438EC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940" y="3062978"/>
              <a:ext cx="3528060" cy="180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itle 20">
              <a:extLst>
                <a:ext uri="{FF2B5EF4-FFF2-40B4-BE49-F238E27FC236}">
                  <a16:creationId xmlns:a16="http://schemas.microsoft.com/office/drawing/2014/main" id="{9DA82153-D69E-A963-A2D7-DA06542B8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757" y="3816455"/>
              <a:ext cx="2638426" cy="542185"/>
            </a:xfrm>
            <a:prstGeom prst="roundRect">
              <a:avLst>
                <a:gd name="adj" fmla="val 963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72000" rIns="36000" bIns="7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800" b="1" dirty="0">
                  <a:latin typeface="Twinkl SemiBold" panose="02000000000000000000" pitchFamily="2" charset="0"/>
                </a:rPr>
                <a:t>ظرف الزَّمان</a:t>
              </a:r>
              <a:br>
                <a:rPr lang="en-US" altLang="en-US" sz="2800" b="1" dirty="0">
                  <a:latin typeface="Twinkl SemiBold" panose="02000000000000000000" pitchFamily="2" charset="0"/>
                </a:rPr>
              </a:br>
              <a:r>
                <a:rPr lang="ar-SA" altLang="en-US" sz="2800" b="1" dirty="0">
                  <a:latin typeface="Twinkl SemiBold" panose="02000000000000000000" pitchFamily="2" charset="0"/>
                </a:rPr>
                <a:t> أو ظرف المكان</a:t>
              </a:r>
            </a:p>
          </p:txBody>
        </p:sp>
      </p:grpSp>
      <p:sp>
        <p:nvSpPr>
          <p:cNvPr id="7" name="Rounded Rectangular Callout 3">
            <a:extLst>
              <a:ext uri="{FF2B5EF4-FFF2-40B4-BE49-F238E27FC236}">
                <a16:creationId xmlns:a16="http://schemas.microsoft.com/office/drawing/2014/main" id="{82492169-9B63-BF6C-9AD3-3EFC8F4F2958}"/>
              </a:ext>
            </a:extLst>
          </p:cNvPr>
          <p:cNvSpPr/>
          <p:nvPr/>
        </p:nvSpPr>
        <p:spPr>
          <a:xfrm>
            <a:off x="5234132" y="3514359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الأطفال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الحديقة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E747B83E-39F7-C65C-23E4-A018F20BE7E0}"/>
              </a:ext>
            </a:extLst>
          </p:cNvPr>
          <p:cNvSpPr/>
          <p:nvPr/>
        </p:nvSpPr>
        <p:spPr>
          <a:xfrm>
            <a:off x="5234132" y="4306902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الكِتاب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المَكْتَب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ular Callout 3">
            <a:extLst>
              <a:ext uri="{FF2B5EF4-FFF2-40B4-BE49-F238E27FC236}">
                <a16:creationId xmlns:a16="http://schemas.microsoft.com/office/drawing/2014/main" id="{3C57A359-4EA0-BA41-096E-A8AC89EBF20C}"/>
              </a:ext>
            </a:extLst>
          </p:cNvPr>
          <p:cNvSpPr/>
          <p:nvPr/>
        </p:nvSpPr>
        <p:spPr>
          <a:xfrm>
            <a:off x="5234132" y="5099445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أكْتُبُ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بِالقَلم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ular Callout 3">
            <a:extLst>
              <a:ext uri="{FF2B5EF4-FFF2-40B4-BE49-F238E27FC236}">
                <a16:creationId xmlns:a16="http://schemas.microsoft.com/office/drawing/2014/main" id="{17F1313B-B6F5-002B-EDD1-A732AEF5B8D9}"/>
              </a:ext>
            </a:extLst>
          </p:cNvPr>
          <p:cNvSpPr/>
          <p:nvPr/>
        </p:nvSpPr>
        <p:spPr>
          <a:xfrm>
            <a:off x="997528" y="3514359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القطة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خلف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الكرسي.</a:t>
            </a:r>
          </a:p>
        </p:txBody>
      </p:sp>
      <p:sp>
        <p:nvSpPr>
          <p:cNvPr id="13" name="Rounded Rectangular Callout 3">
            <a:extLst>
              <a:ext uri="{FF2B5EF4-FFF2-40B4-BE49-F238E27FC236}">
                <a16:creationId xmlns:a16="http://schemas.microsoft.com/office/drawing/2014/main" id="{BC5D2CDA-7580-9270-A15A-3FEB25000205}"/>
              </a:ext>
            </a:extLst>
          </p:cNvPr>
          <p:cNvSpPr/>
          <p:nvPr/>
        </p:nvSpPr>
        <p:spPr>
          <a:xfrm>
            <a:off x="997528" y="4306902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يعمل أبي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صباحًا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ular Callout 3">
            <a:extLst>
              <a:ext uri="{FF2B5EF4-FFF2-40B4-BE49-F238E27FC236}">
                <a16:creationId xmlns:a16="http://schemas.microsoft.com/office/drawing/2014/main" id="{F13524E9-F9EF-AA5D-7EED-BFD90ACF7B7E}"/>
              </a:ext>
            </a:extLst>
          </p:cNvPr>
          <p:cNvSpPr/>
          <p:nvPr/>
        </p:nvSpPr>
        <p:spPr>
          <a:xfrm>
            <a:off x="997528" y="5099445"/>
            <a:ext cx="2912340" cy="548938"/>
          </a:xfrm>
          <a:prstGeom prst="roundRect">
            <a:avLst>
              <a:gd name="adj" fmla="val 3116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dist="176664" dir="1560000" algn="tl" rotWithShape="0">
              <a:srgbClr val="B34194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السمك </a:t>
            </a:r>
            <a:r>
              <a:rPr lang="ar-A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تحت</a:t>
            </a:r>
            <a:r>
              <a:rPr lang="ar-A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الماء.</a:t>
            </a:r>
          </a:p>
        </p:txBody>
      </p:sp>
    </p:spTree>
    <p:extLst>
      <p:ext uri="{BB962C8B-B14F-4D97-AF65-F5344CB8AC3E}">
        <p14:creationId xmlns:p14="http://schemas.microsoft.com/office/powerpoint/2010/main" val="41136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Slide Layouts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AEAE8EFC-84E1-44A5-B19D-1CAE340B02B6}" vid="{010B92F8-2E9D-4993-ABC6-5071BBCC9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Layouts</Template>
  <TotalTime>2606</TotalTime>
  <Words>459</Words>
  <Application>Microsoft Office PowerPoint</Application>
  <PresentationFormat>On-screen Show (4:3)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Twinkl</vt:lpstr>
      <vt:lpstr>Calibri</vt:lpstr>
      <vt:lpstr>Twinkl SemiBold</vt:lpstr>
      <vt:lpstr>Arial</vt:lpstr>
      <vt:lpstr>Times New Roman</vt:lpstr>
      <vt:lpstr>Slide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Mazen Zidan</cp:lastModifiedBy>
  <cp:revision>27</cp:revision>
  <dcterms:created xsi:type="dcterms:W3CDTF">2022-10-18T12:47:49Z</dcterms:created>
  <dcterms:modified xsi:type="dcterms:W3CDTF">2023-07-17T10:28:22Z</dcterms:modified>
</cp:coreProperties>
</file>