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2"/>
  </p:notesMasterIdLst>
  <p:handoutMasterIdLst>
    <p:handoutMasterId r:id="rId13"/>
  </p:handoutMasterIdLst>
  <p:sldIdLst>
    <p:sldId id="268" r:id="rId3"/>
    <p:sldId id="264" r:id="rId4"/>
    <p:sldId id="271" r:id="rId5"/>
    <p:sldId id="272" r:id="rId6"/>
    <p:sldId id="273" r:id="rId7"/>
    <p:sldId id="274" r:id="rId8"/>
    <p:sldId id="275" r:id="rId9"/>
    <p:sldId id="276" r:id="rId10"/>
    <p:sldId id="277" r:id="rId11"/>
  </p:sldIdLst>
  <p:sldSz cx="9144000" cy="6858000" type="screen4x3"/>
  <p:notesSz cx="6858000" cy="9144000"/>
  <p:embeddedFontLst>
    <p:embeddedFont>
      <p:font typeface="Roboto" charset="0"/>
      <p:regular r:id="rId14"/>
      <p:bold r:id="rId15"/>
      <p:italic r:id="rId16"/>
      <p:boldItalic r:id="rId17"/>
    </p:embeddedFont>
    <p:embeddedFont>
      <p:font typeface="Twinkl" charset="0"/>
      <p:regular r:id="rId18"/>
      <p:bold r:id="rId19"/>
    </p:embeddedFon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3B0"/>
    <a:srgbClr val="FFEDAA"/>
    <a:srgbClr val="21A6F9"/>
    <a:srgbClr val="4DB1E3"/>
    <a:srgbClr val="E34192"/>
    <a:srgbClr val="18A0DB"/>
    <a:srgbClr val="DE1E5A"/>
    <a:srgbClr val="BC0105"/>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81" d="100"/>
          <a:sy n="81" d="100"/>
        </p:scale>
        <p:origin x="-1038" y="-36"/>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86" d="100"/>
          <a:sy n="86"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m.au/resources/australian-resources-f-2-mathematics/australian-resources-f-2-mathematics-number-and-algebra/australian-resources-f-2-mathematics-number-and-algebra-money-and-financial-mathematic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www.twinkl.com.au/resources/australian-resources-f-2-mathematics/australian-resources-f-2-mathematics-number-and-algebra/australian-resources-f-2-mathematics-number-and-algebra-money-and-financial-mathematics"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92280" y="5951988"/>
            <a:ext cx="1180960" cy="80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xmlns="" id="{2AB152BF-DC75-8A76-2F87-E60E9645D852}"/>
              </a:ext>
            </a:extLst>
          </p:cNvPr>
          <p:cNvSpPr/>
          <p:nvPr userDrawn="1"/>
        </p:nvSpPr>
        <p:spPr>
          <a:xfrm>
            <a:off x="8397380" y="6149129"/>
            <a:ext cx="654340" cy="609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xmlns=""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xmlns=""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xmlns=""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xmlns=""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xmlns=""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xmlns=""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xmlns="">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xmlns="" id="{EAC346C5-9379-C9CA-DBA0-F7526CE7B563}"/>
              </a:ext>
            </a:extLst>
          </p:cNvPr>
          <p:cNvSpPr/>
          <p:nvPr userDrawn="1"/>
        </p:nvSpPr>
        <p:spPr>
          <a:xfrm>
            <a:off x="92280" y="5951988"/>
            <a:ext cx="1180960" cy="80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23565CDB-AE5A-05CE-9376-18EEAF14B661}"/>
              </a:ext>
            </a:extLst>
          </p:cNvPr>
          <p:cNvSpPr/>
          <p:nvPr userDrawn="1"/>
        </p:nvSpPr>
        <p:spPr>
          <a:xfrm>
            <a:off x="8397380" y="6149129"/>
            <a:ext cx="654340" cy="609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xmlns=""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xmlns=""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xmlns=""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xmlns=""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xmlns=""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xmlns=""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xmlns=""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xmlns=""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xmlns=""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xmlns=""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xmlns=""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xmlns=""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xmlns=""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xmlns=""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xmlns=""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xmlns=""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xmlns=""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xmlns=""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xmlns=""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xmlns=""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xmlns=""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xmlns=""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xmlns="" id="{6A96975B-C3DC-451D-8423-D15D5BCDB436}"/>
              </a:ext>
            </a:extLst>
          </p:cNvPr>
          <p:cNvSpPr/>
          <p:nvPr/>
        </p:nvSpPr>
        <p:spPr>
          <a:xfrm>
            <a:off x="755648" y="1674755"/>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contains links to external websites and/or external apps. Please be aware that the inclusion of any link in this resource should not be taken as an endorsement of any kind by Twinkl of the linked website and/or app, or any association with its operators. You should also be aware that we have no control over the availability of the linked pages and/or apps.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 and/or external apps.</a:t>
            </a:r>
          </a:p>
        </p:txBody>
      </p:sp>
      <p:sp>
        <p:nvSpPr>
          <p:cNvPr id="44" name="Rectangle 43">
            <a:extLst>
              <a:ext uri="{FF2B5EF4-FFF2-40B4-BE49-F238E27FC236}">
                <a16:creationId xmlns:a16="http://schemas.microsoft.com/office/drawing/2014/main" xmlns=""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xmlns=""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xmlns=""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xmlns=""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xmlns=""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xmlns=""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xmlns=""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xmlns=""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xmlns=""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xmlns=""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xmlns=""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xmlns=""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xmlns=""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xmlns=""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xmlns=""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xmlns=""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xmlns=""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xmlns=""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xmlns=""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xmlns=""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twinkl.com.au/resources/australian-resources-f-2-mathematics/australian-resources-f-2-mathematics-number-and-algebra/australian-resources-f-2-mathematics-number-and-algebra-money-and-financial-mathematic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twinkl.com.au/resources/stem-3-4-australia/technology-stem-3-4-australia/digital-technologies-technology-stem-australian-curriculum-resources-3-4-australia" TargetMode="External"/><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hlinkClick r:id="rId7"/>
            <a:extLst>
              <a:ext uri="{FF2B5EF4-FFF2-40B4-BE49-F238E27FC236}">
                <a16:creationId xmlns:a16="http://schemas.microsoft.com/office/drawing/2014/main" xmlns="" id="{4A979706-A31A-5154-4348-F841C606F24D}"/>
              </a:ext>
            </a:extLst>
          </p:cNvPr>
          <p:cNvSpPr/>
          <p:nvPr userDrawn="1"/>
        </p:nvSpPr>
        <p:spPr>
          <a:xfrm>
            <a:off x="8489660" y="6669248"/>
            <a:ext cx="654340" cy="188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8"/>
            <a:extLst>
              <a:ext uri="{FF2B5EF4-FFF2-40B4-BE49-F238E27FC236}">
                <a16:creationId xmlns:a16="http://schemas.microsoft.com/office/drawing/2014/main" xmlns="" id="{3A2E48A4-CF0E-4116-92EA-792F5505C27E}"/>
              </a:ext>
            </a:extLst>
          </p:cNvPr>
          <p:cNvSpPr/>
          <p:nvPr userDrawn="1"/>
        </p:nvSpPr>
        <p:spPr>
          <a:xfrm>
            <a:off x="8489660" y="6669248"/>
            <a:ext cx="654340" cy="188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2084918" y="1813415"/>
            <a:ext cx="4629149" cy="547779"/>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Money is what people use to buy things.</a:t>
            </a:r>
          </a:p>
        </p:txBody>
      </p:sp>
      <p:sp>
        <p:nvSpPr>
          <p:cNvPr id="21" name="Title"/>
          <p:cNvSpPr>
            <a:spLocks noGrp="1"/>
          </p:cNvSpPr>
          <p:nvPr>
            <p:ph type="title"/>
          </p:nvPr>
        </p:nvSpPr>
        <p:spPr>
          <a:xfrm>
            <a:off x="0" y="612490"/>
            <a:ext cx="5046134" cy="994306"/>
          </a:xfrm>
          <a:prstGeom prst="homePlate">
            <a:avLst/>
          </a:prstGeom>
          <a:solidFill>
            <a:srgbClr val="A873B0"/>
          </a:solidFill>
        </p:spPr>
        <p:txBody>
          <a:bodyPr/>
          <a:lstStyle/>
          <a:p>
            <a:r>
              <a:rPr lang="en-US" dirty="0">
                <a:solidFill>
                  <a:schemeClr val="bg1"/>
                </a:solidFill>
                <a:latin typeface="+mn-lt"/>
              </a:rPr>
              <a:t>What is Money?</a:t>
            </a:r>
            <a:endParaRPr lang="en-GB" sz="3600" dirty="0">
              <a:solidFill>
                <a:schemeClr val="bg1"/>
              </a:solidFill>
              <a:latin typeface="+mn-lt"/>
            </a:endParaRPr>
          </a:p>
        </p:txBody>
      </p:sp>
      <p:pic>
        <p:nvPicPr>
          <p:cNvPr id="6" name="Twinkl Swatches">
            <a:extLst>
              <a:ext uri="{FF2B5EF4-FFF2-40B4-BE49-F238E27FC236}">
                <a16:creationId xmlns:a16="http://schemas.microsoft.com/office/drawing/2014/main" xmlns=""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pic>
        <p:nvPicPr>
          <p:cNvPr id="8" name="Picture 7">
            <a:extLst>
              <a:ext uri="{FF2B5EF4-FFF2-40B4-BE49-F238E27FC236}">
                <a16:creationId xmlns:a16="http://schemas.microsoft.com/office/drawing/2014/main" xmlns="" id="{0F2231C8-D21B-0B7F-219E-241828D55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6257">
            <a:off x="6763616" y="724913"/>
            <a:ext cx="1430867" cy="722470"/>
          </a:xfrm>
          <a:prstGeom prst="rect">
            <a:avLst/>
          </a:prstGeom>
        </p:spPr>
      </p:pic>
      <p:pic>
        <p:nvPicPr>
          <p:cNvPr id="10" name="Picture 9">
            <a:extLst>
              <a:ext uri="{FF2B5EF4-FFF2-40B4-BE49-F238E27FC236}">
                <a16:creationId xmlns:a16="http://schemas.microsoft.com/office/drawing/2014/main" xmlns="" id="{7BF5E57E-9610-57C4-28B3-3BBA06D92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2733" y="858629"/>
            <a:ext cx="1501582" cy="713672"/>
          </a:xfrm>
          <a:prstGeom prst="rect">
            <a:avLst/>
          </a:prstGeom>
        </p:spPr>
      </p:pic>
      <p:pic>
        <p:nvPicPr>
          <p:cNvPr id="4" name="Picture 3">
            <a:extLst>
              <a:ext uri="{FF2B5EF4-FFF2-40B4-BE49-F238E27FC236}">
                <a16:creationId xmlns:a16="http://schemas.microsoft.com/office/drawing/2014/main" xmlns="" id="{6C34B3C6-B154-95D1-05EB-544EF500F2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370" y="494314"/>
            <a:ext cx="586815" cy="585889"/>
          </a:xfrm>
          <a:prstGeom prst="rect">
            <a:avLst/>
          </a:prstGeom>
        </p:spPr>
      </p:pic>
      <p:pic>
        <p:nvPicPr>
          <p:cNvPr id="11" name="Picture 10">
            <a:extLst>
              <a:ext uri="{FF2B5EF4-FFF2-40B4-BE49-F238E27FC236}">
                <a16:creationId xmlns:a16="http://schemas.microsoft.com/office/drawing/2014/main" xmlns="" id="{B274DD01-C106-7530-670B-0E2665554D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60166" y="938895"/>
            <a:ext cx="728017" cy="713316"/>
          </a:xfrm>
          <a:prstGeom prst="rect">
            <a:avLst/>
          </a:prstGeom>
        </p:spPr>
      </p:pic>
      <p:pic>
        <p:nvPicPr>
          <p:cNvPr id="12" name="Picture 11">
            <a:extLst>
              <a:ext uri="{FF2B5EF4-FFF2-40B4-BE49-F238E27FC236}">
                <a16:creationId xmlns:a16="http://schemas.microsoft.com/office/drawing/2014/main" xmlns="" id="{E6815395-2C4A-5CF8-CECB-F50423A5DA4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53014" y="873227"/>
            <a:ext cx="355501" cy="354952"/>
          </a:xfrm>
          <a:prstGeom prst="rect">
            <a:avLst/>
          </a:prstGeom>
        </p:spPr>
      </p:pic>
      <p:sp>
        <p:nvSpPr>
          <p:cNvPr id="13" name="Text Box">
            <a:extLst>
              <a:ext uri="{FF2B5EF4-FFF2-40B4-BE49-F238E27FC236}">
                <a16:creationId xmlns:a16="http://schemas.microsoft.com/office/drawing/2014/main" xmlns="" id="{734B50A3-FB31-9C05-36FC-15D6A008BB30}"/>
              </a:ext>
            </a:extLst>
          </p:cNvPr>
          <p:cNvSpPr/>
          <p:nvPr/>
        </p:nvSpPr>
        <p:spPr>
          <a:xfrm>
            <a:off x="2200368" y="2631198"/>
            <a:ext cx="4629149"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Money can be metal coins.</a:t>
            </a:r>
          </a:p>
        </p:txBody>
      </p:sp>
      <p:grpSp>
        <p:nvGrpSpPr>
          <p:cNvPr id="23" name="Group 22">
            <a:extLst>
              <a:ext uri="{FF2B5EF4-FFF2-40B4-BE49-F238E27FC236}">
                <a16:creationId xmlns:a16="http://schemas.microsoft.com/office/drawing/2014/main" xmlns="" id="{E718F061-7682-C9CE-CD50-10E078ADC67C}"/>
              </a:ext>
            </a:extLst>
          </p:cNvPr>
          <p:cNvGrpSpPr/>
          <p:nvPr/>
        </p:nvGrpSpPr>
        <p:grpSpPr>
          <a:xfrm>
            <a:off x="2084918" y="3374270"/>
            <a:ext cx="4860048" cy="1001464"/>
            <a:chOff x="1197478" y="3178292"/>
            <a:chExt cx="4860048" cy="1001464"/>
          </a:xfrm>
        </p:grpSpPr>
        <p:pic>
          <p:nvPicPr>
            <p:cNvPr id="15" name="Picture 14">
              <a:extLst>
                <a:ext uri="{FF2B5EF4-FFF2-40B4-BE49-F238E27FC236}">
                  <a16:creationId xmlns:a16="http://schemas.microsoft.com/office/drawing/2014/main" xmlns="" id="{01BDD6FD-6C30-7FA0-13BA-11FE338FC7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23045" y="3178292"/>
              <a:ext cx="1022104" cy="1001464"/>
            </a:xfrm>
            <a:prstGeom prst="rect">
              <a:avLst/>
            </a:prstGeom>
          </p:spPr>
        </p:pic>
        <p:pic>
          <p:nvPicPr>
            <p:cNvPr id="16" name="Picture 15">
              <a:extLst>
                <a:ext uri="{FF2B5EF4-FFF2-40B4-BE49-F238E27FC236}">
                  <a16:creationId xmlns:a16="http://schemas.microsoft.com/office/drawing/2014/main" xmlns="" id="{48B78504-13FE-C6A9-616F-C88FAF9CF34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806402" y="3340597"/>
              <a:ext cx="677079" cy="676854"/>
            </a:xfrm>
            <a:prstGeom prst="rect">
              <a:avLst/>
            </a:prstGeom>
          </p:spPr>
        </p:pic>
        <p:pic>
          <p:nvPicPr>
            <p:cNvPr id="17" name="Picture 16">
              <a:extLst>
                <a:ext uri="{FF2B5EF4-FFF2-40B4-BE49-F238E27FC236}">
                  <a16:creationId xmlns:a16="http://schemas.microsoft.com/office/drawing/2014/main" xmlns="" id="{9D5E9C48-36AB-3183-F8D6-D6577AD62C9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97478" y="3454401"/>
              <a:ext cx="469360" cy="468635"/>
            </a:xfrm>
            <a:prstGeom prst="rect">
              <a:avLst/>
            </a:prstGeom>
          </p:spPr>
        </p:pic>
        <p:pic>
          <p:nvPicPr>
            <p:cNvPr id="18" name="Picture 17">
              <a:extLst>
                <a:ext uri="{FF2B5EF4-FFF2-40B4-BE49-F238E27FC236}">
                  <a16:creationId xmlns:a16="http://schemas.microsoft.com/office/drawing/2014/main" xmlns="" id="{9E833766-520C-878F-1D39-F5FB07E1605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588597" y="3454401"/>
              <a:ext cx="468929" cy="468635"/>
            </a:xfrm>
            <a:prstGeom prst="rect">
              <a:avLst/>
            </a:prstGeom>
          </p:spPr>
        </p:pic>
        <p:pic>
          <p:nvPicPr>
            <p:cNvPr id="19" name="Picture 18">
              <a:extLst>
                <a:ext uri="{FF2B5EF4-FFF2-40B4-BE49-F238E27FC236}">
                  <a16:creationId xmlns:a16="http://schemas.microsoft.com/office/drawing/2014/main" xmlns="" id="{5577A995-D924-0C34-1958-EE5A5E9C84D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771956" y="3341047"/>
              <a:ext cx="677079" cy="675953"/>
            </a:xfrm>
            <a:prstGeom prst="rect">
              <a:avLst/>
            </a:prstGeom>
          </p:spPr>
        </p:pic>
        <p:pic>
          <p:nvPicPr>
            <p:cNvPr id="22" name="Picture 21">
              <a:extLst>
                <a:ext uri="{FF2B5EF4-FFF2-40B4-BE49-F238E27FC236}">
                  <a16:creationId xmlns:a16="http://schemas.microsoft.com/office/drawing/2014/main" xmlns="" id="{8BC5ABC8-E599-0E90-48E3-0D900BD300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84713" y="3242087"/>
              <a:ext cx="847679" cy="846341"/>
            </a:xfrm>
            <a:prstGeom prst="rect">
              <a:avLst/>
            </a:prstGeom>
          </p:spPr>
        </p:pic>
      </p:grpSp>
      <p:sp>
        <p:nvSpPr>
          <p:cNvPr id="24" name="Text Box">
            <a:extLst>
              <a:ext uri="{FF2B5EF4-FFF2-40B4-BE49-F238E27FC236}">
                <a16:creationId xmlns:a16="http://schemas.microsoft.com/office/drawing/2014/main" xmlns="" id="{BA20FEC7-CA3E-1083-1EA9-B746664AD307}"/>
              </a:ext>
            </a:extLst>
          </p:cNvPr>
          <p:cNvSpPr/>
          <p:nvPr/>
        </p:nvSpPr>
        <p:spPr>
          <a:xfrm>
            <a:off x="2200368" y="4592368"/>
            <a:ext cx="4629149"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Money can be banknotes.</a:t>
            </a:r>
          </a:p>
        </p:txBody>
      </p:sp>
      <p:grpSp>
        <p:nvGrpSpPr>
          <p:cNvPr id="40" name="Group 39">
            <a:extLst>
              <a:ext uri="{FF2B5EF4-FFF2-40B4-BE49-F238E27FC236}">
                <a16:creationId xmlns:a16="http://schemas.microsoft.com/office/drawing/2014/main" xmlns="" id="{AAFBB475-BD9F-18FD-B89B-62E52A3EBC0D}"/>
              </a:ext>
            </a:extLst>
          </p:cNvPr>
          <p:cNvGrpSpPr/>
          <p:nvPr/>
        </p:nvGrpSpPr>
        <p:grpSpPr>
          <a:xfrm>
            <a:off x="1097787" y="5286241"/>
            <a:ext cx="6948426" cy="724084"/>
            <a:chOff x="1012327" y="5273475"/>
            <a:chExt cx="6948426" cy="724084"/>
          </a:xfrm>
        </p:grpSpPr>
        <p:pic>
          <p:nvPicPr>
            <p:cNvPr id="33" name="Picture 32">
              <a:extLst>
                <a:ext uri="{FF2B5EF4-FFF2-40B4-BE49-F238E27FC236}">
                  <a16:creationId xmlns:a16="http://schemas.microsoft.com/office/drawing/2014/main" xmlns="" id="{A8B4CCE3-579A-9228-478E-505105F60D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2327" y="5341382"/>
              <a:ext cx="1468340" cy="656177"/>
            </a:xfrm>
            <a:prstGeom prst="rect">
              <a:avLst/>
            </a:prstGeom>
          </p:spPr>
        </p:pic>
        <p:pic>
          <p:nvPicPr>
            <p:cNvPr id="35" name="Picture 34">
              <a:extLst>
                <a:ext uri="{FF2B5EF4-FFF2-40B4-BE49-F238E27FC236}">
                  <a16:creationId xmlns:a16="http://schemas.microsoft.com/office/drawing/2014/main" xmlns="" id="{9A02A4F2-6AB2-1D45-7DDD-8897D0411A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20882" y="5334433"/>
              <a:ext cx="1468340" cy="630445"/>
            </a:xfrm>
            <a:prstGeom prst="rect">
              <a:avLst/>
            </a:prstGeom>
          </p:spPr>
        </p:pic>
        <p:pic>
          <p:nvPicPr>
            <p:cNvPr id="37" name="Picture 36">
              <a:extLst>
                <a:ext uri="{FF2B5EF4-FFF2-40B4-BE49-F238E27FC236}">
                  <a16:creationId xmlns:a16="http://schemas.microsoft.com/office/drawing/2014/main" xmlns="" id="{B2917EC1-0F56-A7BD-A4F9-78EA978D8D51}"/>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029436" y="5273475"/>
              <a:ext cx="1373287" cy="691403"/>
            </a:xfrm>
            <a:prstGeom prst="rect">
              <a:avLst/>
            </a:prstGeom>
          </p:spPr>
        </p:pic>
        <p:pic>
          <p:nvPicPr>
            <p:cNvPr id="38" name="Picture 37">
              <a:extLst>
                <a:ext uri="{FF2B5EF4-FFF2-40B4-BE49-F238E27FC236}">
                  <a16:creationId xmlns:a16="http://schemas.microsoft.com/office/drawing/2014/main" xmlns="" id="{7A80E616-D6FA-7B26-2296-27F799562E5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5442938" y="5341382"/>
              <a:ext cx="1271128" cy="604142"/>
            </a:xfrm>
            <a:prstGeom prst="rect">
              <a:avLst/>
            </a:prstGeom>
          </p:spPr>
        </p:pic>
        <p:pic>
          <p:nvPicPr>
            <p:cNvPr id="39" name="Picture 38">
              <a:extLst>
                <a:ext uri="{FF2B5EF4-FFF2-40B4-BE49-F238E27FC236}">
                  <a16:creationId xmlns:a16="http://schemas.microsoft.com/office/drawing/2014/main" xmlns="" id="{1701BB90-0ACA-B671-4903-1EF9ADDDB78C}"/>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6764237" y="5341382"/>
              <a:ext cx="1196516" cy="604142"/>
            </a:xfrm>
            <a:prstGeom prst="rect">
              <a:avLst/>
            </a:prstGeom>
          </p:spPr>
        </p:pic>
      </p:grpSp>
      <p:sp>
        <p:nvSpPr>
          <p:cNvPr id="41" name="Text Box">
            <a:extLst>
              <a:ext uri="{FF2B5EF4-FFF2-40B4-BE49-F238E27FC236}">
                <a16:creationId xmlns:a16="http://schemas.microsoft.com/office/drawing/2014/main" xmlns="" id="{40E404D8-3989-7A22-CBF5-1E262646E0A9}"/>
              </a:ext>
            </a:extLst>
          </p:cNvPr>
          <p:cNvSpPr/>
          <p:nvPr/>
        </p:nvSpPr>
        <p:spPr>
          <a:xfrm>
            <a:off x="516466" y="1699581"/>
            <a:ext cx="8094133" cy="854246"/>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Each coin or banknote has a certain value. This value is written on the coin or banknote so people know what it is worth when they use or receive it.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4"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4928446" y="821741"/>
            <a:ext cx="3548142" cy="547779"/>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These are the Australian coins:</a:t>
            </a:r>
          </a:p>
        </p:txBody>
      </p:sp>
      <p:sp>
        <p:nvSpPr>
          <p:cNvPr id="21" name="Title"/>
          <p:cNvSpPr>
            <a:spLocks noGrp="1"/>
          </p:cNvSpPr>
          <p:nvPr>
            <p:ph type="title"/>
          </p:nvPr>
        </p:nvSpPr>
        <p:spPr>
          <a:xfrm>
            <a:off x="0" y="612490"/>
            <a:ext cx="5046134" cy="994306"/>
          </a:xfrm>
          <a:prstGeom prst="homePlate">
            <a:avLst/>
          </a:prstGeom>
          <a:solidFill>
            <a:srgbClr val="A873B0"/>
          </a:solidFill>
        </p:spPr>
        <p:txBody>
          <a:bodyPr/>
          <a:lstStyle/>
          <a:p>
            <a:r>
              <a:rPr lang="en-US" dirty="0">
                <a:solidFill>
                  <a:schemeClr val="bg1"/>
                </a:solidFill>
                <a:latin typeface="+mn-lt"/>
              </a:rPr>
              <a:t>Coins</a:t>
            </a:r>
            <a:endParaRPr lang="en-GB" sz="3600" dirty="0">
              <a:solidFill>
                <a:schemeClr val="bg1"/>
              </a:solidFill>
              <a:latin typeface="+mn-lt"/>
            </a:endParaRPr>
          </a:p>
        </p:txBody>
      </p:sp>
      <p:sp>
        <p:nvSpPr>
          <p:cNvPr id="13" name="Text Box">
            <a:extLst>
              <a:ext uri="{FF2B5EF4-FFF2-40B4-BE49-F238E27FC236}">
                <a16:creationId xmlns:a16="http://schemas.microsoft.com/office/drawing/2014/main" xmlns="" id="{734B50A3-FB31-9C05-36FC-15D6A008BB30}"/>
              </a:ext>
            </a:extLst>
          </p:cNvPr>
          <p:cNvSpPr/>
          <p:nvPr/>
        </p:nvSpPr>
        <p:spPr>
          <a:xfrm>
            <a:off x="724020" y="1902820"/>
            <a:ext cx="1841258" cy="629918"/>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5 cents / 5c</a:t>
            </a:r>
          </a:p>
        </p:txBody>
      </p:sp>
      <p:pic>
        <p:nvPicPr>
          <p:cNvPr id="15" name="Picture 14">
            <a:extLst>
              <a:ext uri="{FF2B5EF4-FFF2-40B4-BE49-F238E27FC236}">
                <a16:creationId xmlns:a16="http://schemas.microsoft.com/office/drawing/2014/main" xmlns="" id="{01BDD6FD-6C30-7FA0-13BA-11FE338FC75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6964" y="4653029"/>
            <a:ext cx="1175368" cy="1151633"/>
          </a:xfrm>
          <a:prstGeom prst="rect">
            <a:avLst/>
          </a:prstGeom>
        </p:spPr>
      </p:pic>
      <p:pic>
        <p:nvPicPr>
          <p:cNvPr id="16" name="Picture 15">
            <a:extLst>
              <a:ext uri="{FF2B5EF4-FFF2-40B4-BE49-F238E27FC236}">
                <a16:creationId xmlns:a16="http://schemas.microsoft.com/office/drawing/2014/main" xmlns="" id="{48B78504-13FE-C6A9-616F-C88FAF9CF3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30727" y="4839672"/>
            <a:ext cx="778606" cy="778348"/>
          </a:xfrm>
          <a:prstGeom prst="rect">
            <a:avLst/>
          </a:prstGeom>
        </p:spPr>
      </p:pic>
      <p:pic>
        <p:nvPicPr>
          <p:cNvPr id="17" name="Picture 16">
            <a:extLst>
              <a:ext uri="{FF2B5EF4-FFF2-40B4-BE49-F238E27FC236}">
                <a16:creationId xmlns:a16="http://schemas.microsoft.com/office/drawing/2014/main" xmlns="" id="{9D5E9C48-36AB-3183-F8D6-D6577AD62C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25296" y="4959392"/>
            <a:ext cx="539740" cy="538906"/>
          </a:xfrm>
          <a:prstGeom prst="rect">
            <a:avLst/>
          </a:prstGeom>
        </p:spPr>
      </p:pic>
      <p:pic>
        <p:nvPicPr>
          <p:cNvPr id="18" name="Picture 17">
            <a:extLst>
              <a:ext uri="{FF2B5EF4-FFF2-40B4-BE49-F238E27FC236}">
                <a16:creationId xmlns:a16="http://schemas.microsoft.com/office/drawing/2014/main" xmlns="" id="{9E833766-520C-878F-1D39-F5FB07E1605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87104" y="2836208"/>
            <a:ext cx="539245" cy="538906"/>
          </a:xfrm>
          <a:prstGeom prst="rect">
            <a:avLst/>
          </a:prstGeom>
        </p:spPr>
      </p:pic>
      <p:pic>
        <p:nvPicPr>
          <p:cNvPr id="19" name="Picture 18">
            <a:extLst>
              <a:ext uri="{FF2B5EF4-FFF2-40B4-BE49-F238E27FC236}">
                <a16:creationId xmlns:a16="http://schemas.microsoft.com/office/drawing/2014/main" xmlns="" id="{5577A995-D924-0C34-1958-EE5A5E9C84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061628" y="2657518"/>
            <a:ext cx="778606" cy="777312"/>
          </a:xfrm>
          <a:prstGeom prst="rect">
            <a:avLst/>
          </a:prstGeom>
        </p:spPr>
      </p:pic>
      <p:pic>
        <p:nvPicPr>
          <p:cNvPr id="22" name="Picture 21">
            <a:extLst>
              <a:ext uri="{FF2B5EF4-FFF2-40B4-BE49-F238E27FC236}">
                <a16:creationId xmlns:a16="http://schemas.microsoft.com/office/drawing/2014/main" xmlns="" id="{8BC5ABC8-E599-0E90-48E3-0D900BD300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7773" y="2627336"/>
            <a:ext cx="974788" cy="973249"/>
          </a:xfrm>
          <a:prstGeom prst="rect">
            <a:avLst/>
          </a:prstGeom>
        </p:spPr>
      </p:pic>
      <p:sp>
        <p:nvSpPr>
          <p:cNvPr id="2" name="Text Box">
            <a:extLst>
              <a:ext uri="{FF2B5EF4-FFF2-40B4-BE49-F238E27FC236}">
                <a16:creationId xmlns:a16="http://schemas.microsoft.com/office/drawing/2014/main" xmlns="" id="{56747EB8-F591-A8E5-1ADF-4A8CC921F203}"/>
              </a:ext>
            </a:extLst>
          </p:cNvPr>
          <p:cNvSpPr/>
          <p:nvPr/>
        </p:nvSpPr>
        <p:spPr>
          <a:xfrm>
            <a:off x="3399648" y="1902820"/>
            <a:ext cx="2040767" cy="629918"/>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10 cents / 10c</a:t>
            </a:r>
          </a:p>
        </p:txBody>
      </p:sp>
      <p:sp>
        <p:nvSpPr>
          <p:cNvPr id="5" name="Text Box">
            <a:extLst>
              <a:ext uri="{FF2B5EF4-FFF2-40B4-BE49-F238E27FC236}">
                <a16:creationId xmlns:a16="http://schemas.microsoft.com/office/drawing/2014/main" xmlns="" id="{8F7A495C-6504-E20F-0BE9-82AA97B28866}"/>
              </a:ext>
            </a:extLst>
          </p:cNvPr>
          <p:cNvSpPr/>
          <p:nvPr/>
        </p:nvSpPr>
        <p:spPr>
          <a:xfrm>
            <a:off x="6274784" y="1902820"/>
            <a:ext cx="2040767" cy="629918"/>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20 cents / 20c</a:t>
            </a:r>
          </a:p>
        </p:txBody>
      </p:sp>
      <p:sp>
        <p:nvSpPr>
          <p:cNvPr id="7" name="Text Box">
            <a:extLst>
              <a:ext uri="{FF2B5EF4-FFF2-40B4-BE49-F238E27FC236}">
                <a16:creationId xmlns:a16="http://schemas.microsoft.com/office/drawing/2014/main" xmlns="" id="{0CC3223E-443D-2980-0FEE-28C1326B89D5}"/>
              </a:ext>
            </a:extLst>
          </p:cNvPr>
          <p:cNvSpPr/>
          <p:nvPr/>
        </p:nvSpPr>
        <p:spPr>
          <a:xfrm>
            <a:off x="636344" y="3810652"/>
            <a:ext cx="2040767" cy="629918"/>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50 cents / 50c</a:t>
            </a:r>
          </a:p>
        </p:txBody>
      </p:sp>
      <p:sp>
        <p:nvSpPr>
          <p:cNvPr id="9" name="Text Box">
            <a:extLst>
              <a:ext uri="{FF2B5EF4-FFF2-40B4-BE49-F238E27FC236}">
                <a16:creationId xmlns:a16="http://schemas.microsoft.com/office/drawing/2014/main" xmlns="" id="{97D6A67E-63E0-DCCB-BB56-B92E95E48EAD}"/>
              </a:ext>
            </a:extLst>
          </p:cNvPr>
          <p:cNvSpPr/>
          <p:nvPr/>
        </p:nvSpPr>
        <p:spPr>
          <a:xfrm>
            <a:off x="3399648" y="3810652"/>
            <a:ext cx="2040767" cy="629918"/>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 dollar / $1</a:t>
            </a:r>
          </a:p>
        </p:txBody>
      </p:sp>
      <p:sp>
        <p:nvSpPr>
          <p:cNvPr id="14" name="Text Box">
            <a:extLst>
              <a:ext uri="{FF2B5EF4-FFF2-40B4-BE49-F238E27FC236}">
                <a16:creationId xmlns:a16="http://schemas.microsoft.com/office/drawing/2014/main" xmlns="" id="{96B0A32E-43A2-533F-96FC-FB5A7D49F66C}"/>
              </a:ext>
            </a:extLst>
          </p:cNvPr>
          <p:cNvSpPr/>
          <p:nvPr/>
        </p:nvSpPr>
        <p:spPr>
          <a:xfrm>
            <a:off x="6274784" y="3851721"/>
            <a:ext cx="2040767"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2 dollars / $2</a:t>
            </a:r>
          </a:p>
        </p:txBody>
      </p:sp>
    </p:spTree>
    <p:extLst>
      <p:ext uri="{BB962C8B-B14F-4D97-AF65-F5344CB8AC3E}">
        <p14:creationId xmlns:p14="http://schemas.microsoft.com/office/powerpoint/2010/main" val="15274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 grpId="0" animBg="1"/>
      <p:bldP spid="5" grpId="0" animBg="1"/>
      <p:bldP spid="7" grpId="0" animBg="1"/>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4928446" y="668508"/>
            <a:ext cx="3548142" cy="854246"/>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These are the Australian banknotes:</a:t>
            </a:r>
          </a:p>
        </p:txBody>
      </p:sp>
      <p:sp>
        <p:nvSpPr>
          <p:cNvPr id="21" name="Title"/>
          <p:cNvSpPr>
            <a:spLocks noGrp="1"/>
          </p:cNvSpPr>
          <p:nvPr>
            <p:ph type="title"/>
          </p:nvPr>
        </p:nvSpPr>
        <p:spPr>
          <a:xfrm>
            <a:off x="0" y="612490"/>
            <a:ext cx="5046134" cy="994306"/>
          </a:xfrm>
          <a:prstGeom prst="homePlate">
            <a:avLst/>
          </a:prstGeom>
          <a:solidFill>
            <a:srgbClr val="A873B0"/>
          </a:solidFill>
        </p:spPr>
        <p:txBody>
          <a:bodyPr/>
          <a:lstStyle/>
          <a:p>
            <a:r>
              <a:rPr lang="en-US" dirty="0">
                <a:solidFill>
                  <a:schemeClr val="bg1"/>
                </a:solidFill>
                <a:latin typeface="+mn-lt"/>
              </a:rPr>
              <a:t>Banknotes</a:t>
            </a:r>
            <a:endParaRPr lang="en-GB" sz="3600" dirty="0">
              <a:solidFill>
                <a:schemeClr val="bg1"/>
              </a:solidFill>
              <a:latin typeface="+mn-lt"/>
            </a:endParaRPr>
          </a:p>
        </p:txBody>
      </p:sp>
      <p:sp>
        <p:nvSpPr>
          <p:cNvPr id="13" name="Text Box">
            <a:extLst>
              <a:ext uri="{FF2B5EF4-FFF2-40B4-BE49-F238E27FC236}">
                <a16:creationId xmlns:a16="http://schemas.microsoft.com/office/drawing/2014/main" xmlns="" id="{734B50A3-FB31-9C05-36FC-15D6A008BB30}"/>
              </a:ext>
            </a:extLst>
          </p:cNvPr>
          <p:cNvSpPr/>
          <p:nvPr/>
        </p:nvSpPr>
        <p:spPr>
          <a:xfrm>
            <a:off x="774822" y="1943889"/>
            <a:ext cx="1841258"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5 dollars / $5</a:t>
            </a:r>
          </a:p>
        </p:txBody>
      </p:sp>
      <p:sp>
        <p:nvSpPr>
          <p:cNvPr id="2" name="Text Box">
            <a:extLst>
              <a:ext uri="{FF2B5EF4-FFF2-40B4-BE49-F238E27FC236}">
                <a16:creationId xmlns:a16="http://schemas.microsoft.com/office/drawing/2014/main" xmlns="" id="{56747EB8-F591-A8E5-1ADF-4A8CC921F203}"/>
              </a:ext>
            </a:extLst>
          </p:cNvPr>
          <p:cNvSpPr/>
          <p:nvPr/>
        </p:nvSpPr>
        <p:spPr>
          <a:xfrm>
            <a:off x="3399648" y="1943889"/>
            <a:ext cx="2040767"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10 dollars /$10</a:t>
            </a:r>
          </a:p>
        </p:txBody>
      </p:sp>
      <p:sp>
        <p:nvSpPr>
          <p:cNvPr id="5" name="Text Box">
            <a:extLst>
              <a:ext uri="{FF2B5EF4-FFF2-40B4-BE49-F238E27FC236}">
                <a16:creationId xmlns:a16="http://schemas.microsoft.com/office/drawing/2014/main" xmlns="" id="{8F7A495C-6504-E20F-0BE9-82AA97B28866}"/>
              </a:ext>
            </a:extLst>
          </p:cNvPr>
          <p:cNvSpPr/>
          <p:nvPr/>
        </p:nvSpPr>
        <p:spPr>
          <a:xfrm>
            <a:off x="6274784" y="1943889"/>
            <a:ext cx="2040767"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20 dollars / $20</a:t>
            </a:r>
          </a:p>
        </p:txBody>
      </p:sp>
      <p:sp>
        <p:nvSpPr>
          <p:cNvPr id="7" name="Text Box">
            <a:extLst>
              <a:ext uri="{FF2B5EF4-FFF2-40B4-BE49-F238E27FC236}">
                <a16:creationId xmlns:a16="http://schemas.microsoft.com/office/drawing/2014/main" xmlns="" id="{0CC3223E-443D-2980-0FEE-28C1326B89D5}"/>
              </a:ext>
            </a:extLst>
          </p:cNvPr>
          <p:cNvSpPr/>
          <p:nvPr/>
        </p:nvSpPr>
        <p:spPr>
          <a:xfrm>
            <a:off x="1965611" y="4232721"/>
            <a:ext cx="2040767"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50 dollars / $50</a:t>
            </a:r>
          </a:p>
        </p:txBody>
      </p:sp>
      <p:sp>
        <p:nvSpPr>
          <p:cNvPr id="9" name="Text Box">
            <a:extLst>
              <a:ext uri="{FF2B5EF4-FFF2-40B4-BE49-F238E27FC236}">
                <a16:creationId xmlns:a16="http://schemas.microsoft.com/office/drawing/2014/main" xmlns="" id="{97D6A67E-63E0-DCCB-BB56-B92E95E48EAD}"/>
              </a:ext>
            </a:extLst>
          </p:cNvPr>
          <p:cNvSpPr/>
          <p:nvPr/>
        </p:nvSpPr>
        <p:spPr>
          <a:xfrm>
            <a:off x="4728914" y="4232721"/>
            <a:ext cx="2323819"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100 dollars / $100</a:t>
            </a:r>
          </a:p>
        </p:txBody>
      </p:sp>
      <p:pic>
        <p:nvPicPr>
          <p:cNvPr id="8" name="Picture 7">
            <a:extLst>
              <a:ext uri="{FF2B5EF4-FFF2-40B4-BE49-F238E27FC236}">
                <a16:creationId xmlns:a16="http://schemas.microsoft.com/office/drawing/2014/main" xmlns="" id="{B18D84D6-12BF-6098-AFA8-88F47C622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394" y="5001324"/>
            <a:ext cx="2323819" cy="1038476"/>
          </a:xfrm>
          <a:prstGeom prst="rect">
            <a:avLst/>
          </a:prstGeom>
        </p:spPr>
      </p:pic>
      <p:pic>
        <p:nvPicPr>
          <p:cNvPr id="10" name="Picture 9">
            <a:extLst>
              <a:ext uri="{FF2B5EF4-FFF2-40B4-BE49-F238E27FC236}">
                <a16:creationId xmlns:a16="http://schemas.microsoft.com/office/drawing/2014/main" xmlns="" id="{773368C6-B424-158F-328E-7DC0027E2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331" y="4999483"/>
            <a:ext cx="2392898" cy="1027412"/>
          </a:xfrm>
          <a:prstGeom prst="rect">
            <a:avLst/>
          </a:prstGeom>
        </p:spPr>
      </p:pic>
      <p:pic>
        <p:nvPicPr>
          <p:cNvPr id="11" name="Picture 10">
            <a:extLst>
              <a:ext uri="{FF2B5EF4-FFF2-40B4-BE49-F238E27FC236}">
                <a16:creationId xmlns:a16="http://schemas.microsoft.com/office/drawing/2014/main" xmlns="" id="{F536CE1E-F782-C387-ECDC-82B72C4EC0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87465" y="2590931"/>
            <a:ext cx="2214588" cy="1114970"/>
          </a:xfrm>
          <a:prstGeom prst="rect">
            <a:avLst/>
          </a:prstGeom>
        </p:spPr>
      </p:pic>
      <p:pic>
        <p:nvPicPr>
          <p:cNvPr id="12" name="Picture 11">
            <a:extLst>
              <a:ext uri="{FF2B5EF4-FFF2-40B4-BE49-F238E27FC236}">
                <a16:creationId xmlns:a16="http://schemas.microsoft.com/office/drawing/2014/main" xmlns="" id="{7F8E84BC-0156-1FED-1616-E082FAB766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16582" y="2735965"/>
            <a:ext cx="2040766" cy="969936"/>
          </a:xfrm>
          <a:prstGeom prst="rect">
            <a:avLst/>
          </a:prstGeom>
        </p:spPr>
      </p:pic>
      <p:pic>
        <p:nvPicPr>
          <p:cNvPr id="20" name="Picture 19">
            <a:extLst>
              <a:ext uri="{FF2B5EF4-FFF2-40B4-BE49-F238E27FC236}">
                <a16:creationId xmlns:a16="http://schemas.microsoft.com/office/drawing/2014/main" xmlns="" id="{B8F95917-E1E3-1B5A-A5BB-A21871027B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4821" y="2735965"/>
            <a:ext cx="1828235" cy="923108"/>
          </a:xfrm>
          <a:prstGeom prst="rect">
            <a:avLst/>
          </a:prstGeom>
        </p:spPr>
      </p:pic>
    </p:spTree>
    <p:extLst>
      <p:ext uri="{BB962C8B-B14F-4D97-AF65-F5344CB8AC3E}">
        <p14:creationId xmlns:p14="http://schemas.microsoft.com/office/powerpoint/2010/main" val="18770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5"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1668357" y="1795869"/>
            <a:ext cx="5807286" cy="547779"/>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Here are a few things we use money to pay for:</a:t>
            </a:r>
          </a:p>
        </p:txBody>
      </p:sp>
      <p:sp>
        <p:nvSpPr>
          <p:cNvPr id="21" name="Title"/>
          <p:cNvSpPr>
            <a:spLocks noGrp="1"/>
          </p:cNvSpPr>
          <p:nvPr>
            <p:ph type="title"/>
          </p:nvPr>
        </p:nvSpPr>
        <p:spPr>
          <a:xfrm>
            <a:off x="0" y="612490"/>
            <a:ext cx="6781800" cy="994306"/>
          </a:xfrm>
          <a:prstGeom prst="homePlate">
            <a:avLst/>
          </a:prstGeom>
          <a:solidFill>
            <a:srgbClr val="A873B0"/>
          </a:solidFill>
        </p:spPr>
        <p:txBody>
          <a:bodyPr/>
          <a:lstStyle/>
          <a:p>
            <a:r>
              <a:rPr lang="en-GB" dirty="0">
                <a:solidFill>
                  <a:schemeClr val="bg1"/>
                </a:solidFill>
                <a:latin typeface="+mn-lt"/>
              </a:rPr>
              <a:t>Why Do We Need Money?</a:t>
            </a:r>
            <a:endParaRPr lang="en-GB" sz="3600" dirty="0">
              <a:solidFill>
                <a:schemeClr val="bg1"/>
              </a:solidFill>
              <a:latin typeface="+mn-lt"/>
            </a:endParaRPr>
          </a:p>
        </p:txBody>
      </p:sp>
      <p:grpSp>
        <p:nvGrpSpPr>
          <p:cNvPr id="43" name="Group 42">
            <a:extLst>
              <a:ext uri="{FF2B5EF4-FFF2-40B4-BE49-F238E27FC236}">
                <a16:creationId xmlns:a16="http://schemas.microsoft.com/office/drawing/2014/main" xmlns="" id="{78286F88-48D6-B3DF-5998-2C93616409F7}"/>
              </a:ext>
            </a:extLst>
          </p:cNvPr>
          <p:cNvGrpSpPr/>
          <p:nvPr/>
        </p:nvGrpSpPr>
        <p:grpSpPr>
          <a:xfrm>
            <a:off x="465868" y="2677085"/>
            <a:ext cx="1574656" cy="1776197"/>
            <a:chOff x="465868" y="2677085"/>
            <a:chExt cx="1574656" cy="1776197"/>
          </a:xfrm>
        </p:grpSpPr>
        <p:sp>
          <p:nvSpPr>
            <p:cNvPr id="23" name="Oval 22">
              <a:extLst>
                <a:ext uri="{FF2B5EF4-FFF2-40B4-BE49-F238E27FC236}">
                  <a16:creationId xmlns:a16="http://schemas.microsoft.com/office/drawing/2014/main" xmlns="" id="{DF50D94B-5D76-3417-4D45-3A44CE468A0B}"/>
                </a:ext>
              </a:extLst>
            </p:cNvPr>
            <p:cNvSpPr/>
            <p:nvPr/>
          </p:nvSpPr>
          <p:spPr>
            <a:xfrm>
              <a:off x="745067" y="3303866"/>
              <a:ext cx="1126066" cy="1126066"/>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a:extLst>
                <a:ext uri="{FF2B5EF4-FFF2-40B4-BE49-F238E27FC236}">
                  <a16:creationId xmlns:a16="http://schemas.microsoft.com/office/drawing/2014/main" xmlns="" id="{734B50A3-FB31-9C05-36FC-15D6A008BB30}"/>
                </a:ext>
              </a:extLst>
            </p:cNvPr>
            <p:cNvSpPr/>
            <p:nvPr/>
          </p:nvSpPr>
          <p:spPr>
            <a:xfrm>
              <a:off x="660702" y="2677085"/>
              <a:ext cx="1350311"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food</a:t>
              </a:r>
            </a:p>
          </p:txBody>
        </p:sp>
        <p:pic>
          <p:nvPicPr>
            <p:cNvPr id="22" name="Picture 21">
              <a:extLst>
                <a:ext uri="{FF2B5EF4-FFF2-40B4-BE49-F238E27FC236}">
                  <a16:creationId xmlns:a16="http://schemas.microsoft.com/office/drawing/2014/main" xmlns="" id="{B95CDF66-286F-3B69-EEEF-48825F89A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68" y="3285933"/>
              <a:ext cx="1574656" cy="1167349"/>
            </a:xfrm>
            <a:prstGeom prst="rect">
              <a:avLst/>
            </a:prstGeom>
          </p:spPr>
        </p:pic>
      </p:grpSp>
      <p:grpSp>
        <p:nvGrpSpPr>
          <p:cNvPr id="40" name="Group 39">
            <a:extLst>
              <a:ext uri="{FF2B5EF4-FFF2-40B4-BE49-F238E27FC236}">
                <a16:creationId xmlns:a16="http://schemas.microsoft.com/office/drawing/2014/main" xmlns="" id="{D1205AD6-678D-1800-2E1C-88F40A388494}"/>
              </a:ext>
            </a:extLst>
          </p:cNvPr>
          <p:cNvGrpSpPr/>
          <p:nvPr/>
        </p:nvGrpSpPr>
        <p:grpSpPr>
          <a:xfrm>
            <a:off x="2536124" y="2661778"/>
            <a:ext cx="1466172" cy="1804519"/>
            <a:chOff x="4419660" y="2677085"/>
            <a:chExt cx="1466172" cy="1804519"/>
          </a:xfrm>
        </p:grpSpPr>
        <p:sp>
          <p:nvSpPr>
            <p:cNvPr id="6" name="Text Box">
              <a:extLst>
                <a:ext uri="{FF2B5EF4-FFF2-40B4-BE49-F238E27FC236}">
                  <a16:creationId xmlns:a16="http://schemas.microsoft.com/office/drawing/2014/main" xmlns="" id="{2E75BBE8-B05A-63F4-5D17-283B1B960C3F}"/>
                </a:ext>
              </a:extLst>
            </p:cNvPr>
            <p:cNvSpPr/>
            <p:nvPr/>
          </p:nvSpPr>
          <p:spPr>
            <a:xfrm>
              <a:off x="4419660" y="2677085"/>
              <a:ext cx="1367246"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clothes</a:t>
              </a:r>
            </a:p>
          </p:txBody>
        </p:sp>
        <p:sp>
          <p:nvSpPr>
            <p:cNvPr id="25" name="Oval 24">
              <a:extLst>
                <a:ext uri="{FF2B5EF4-FFF2-40B4-BE49-F238E27FC236}">
                  <a16:creationId xmlns:a16="http://schemas.microsoft.com/office/drawing/2014/main" xmlns="" id="{AB268A90-898F-01F2-8660-33CE5B006993}"/>
                </a:ext>
              </a:extLst>
            </p:cNvPr>
            <p:cNvSpPr/>
            <p:nvPr/>
          </p:nvSpPr>
          <p:spPr>
            <a:xfrm>
              <a:off x="4601633" y="3303866"/>
              <a:ext cx="1126066" cy="1126066"/>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xmlns="" id="{50316A41-00FD-A3BA-E6F4-26449DD7C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358" y="3190250"/>
              <a:ext cx="1235474" cy="1291354"/>
            </a:xfrm>
            <a:prstGeom prst="rect">
              <a:avLst/>
            </a:prstGeom>
          </p:spPr>
        </p:pic>
      </p:grpSp>
      <p:grpSp>
        <p:nvGrpSpPr>
          <p:cNvPr id="44" name="Group 43">
            <a:extLst>
              <a:ext uri="{FF2B5EF4-FFF2-40B4-BE49-F238E27FC236}">
                <a16:creationId xmlns:a16="http://schemas.microsoft.com/office/drawing/2014/main" xmlns="" id="{D33F5688-1437-2935-AC05-A1F1F044C4B5}"/>
              </a:ext>
            </a:extLst>
          </p:cNvPr>
          <p:cNvGrpSpPr/>
          <p:nvPr/>
        </p:nvGrpSpPr>
        <p:grpSpPr>
          <a:xfrm>
            <a:off x="4419661" y="2689439"/>
            <a:ext cx="4179418" cy="1785465"/>
            <a:chOff x="4419661" y="2689439"/>
            <a:chExt cx="4179418" cy="1785465"/>
          </a:xfrm>
        </p:grpSpPr>
        <p:sp>
          <p:nvSpPr>
            <p:cNvPr id="32" name="Oval 31">
              <a:extLst>
                <a:ext uri="{FF2B5EF4-FFF2-40B4-BE49-F238E27FC236}">
                  <a16:creationId xmlns:a16="http://schemas.microsoft.com/office/drawing/2014/main" xmlns="" id="{A3E633E3-EE81-054A-6313-616340924ACB}"/>
                </a:ext>
              </a:extLst>
            </p:cNvPr>
            <p:cNvSpPr/>
            <p:nvPr/>
          </p:nvSpPr>
          <p:spPr>
            <a:xfrm>
              <a:off x="5942637" y="3293028"/>
              <a:ext cx="1126066" cy="1126066"/>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a:extLst>
                <a:ext uri="{FF2B5EF4-FFF2-40B4-BE49-F238E27FC236}">
                  <a16:creationId xmlns:a16="http://schemas.microsoft.com/office/drawing/2014/main" xmlns="" id="{5036DF60-8162-BD50-6357-82C7B1965BA8}"/>
                </a:ext>
              </a:extLst>
            </p:cNvPr>
            <p:cNvSpPr/>
            <p:nvPr/>
          </p:nvSpPr>
          <p:spPr>
            <a:xfrm>
              <a:off x="4419661" y="2689439"/>
              <a:ext cx="4179418"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things for our home such as furniture</a:t>
              </a:r>
            </a:p>
          </p:txBody>
        </p:sp>
        <p:pic>
          <p:nvPicPr>
            <p:cNvPr id="30" name="Picture 29">
              <a:extLst>
                <a:ext uri="{FF2B5EF4-FFF2-40B4-BE49-F238E27FC236}">
                  <a16:creationId xmlns:a16="http://schemas.microsoft.com/office/drawing/2014/main" xmlns="" id="{99CC29C0-8881-55EE-9C84-23A41395F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978" y="3330905"/>
              <a:ext cx="1395384" cy="1143999"/>
            </a:xfrm>
            <a:prstGeom prst="rect">
              <a:avLst/>
            </a:prstGeom>
          </p:spPr>
        </p:pic>
      </p:grpSp>
      <p:grpSp>
        <p:nvGrpSpPr>
          <p:cNvPr id="45" name="Group 44">
            <a:extLst>
              <a:ext uri="{FF2B5EF4-FFF2-40B4-BE49-F238E27FC236}">
                <a16:creationId xmlns:a16="http://schemas.microsoft.com/office/drawing/2014/main" xmlns="" id="{5B4647F0-F9DC-53A6-C84E-B207B9A803D5}"/>
              </a:ext>
            </a:extLst>
          </p:cNvPr>
          <p:cNvGrpSpPr/>
          <p:nvPr/>
        </p:nvGrpSpPr>
        <p:grpSpPr>
          <a:xfrm>
            <a:off x="4672660" y="4508934"/>
            <a:ext cx="3934885" cy="1831849"/>
            <a:chOff x="4672660" y="4508934"/>
            <a:chExt cx="3934885" cy="1831849"/>
          </a:xfrm>
        </p:grpSpPr>
        <p:sp>
          <p:nvSpPr>
            <p:cNvPr id="18" name="Text Box">
              <a:extLst>
                <a:ext uri="{FF2B5EF4-FFF2-40B4-BE49-F238E27FC236}">
                  <a16:creationId xmlns:a16="http://schemas.microsoft.com/office/drawing/2014/main" xmlns="" id="{5B402B60-E80A-1DD5-75E8-9494699A84C3}"/>
                </a:ext>
              </a:extLst>
            </p:cNvPr>
            <p:cNvSpPr/>
            <p:nvPr/>
          </p:nvSpPr>
          <p:spPr>
            <a:xfrm>
              <a:off x="4672660" y="4508934"/>
              <a:ext cx="3934885"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leisure activities such as holidays</a:t>
              </a:r>
            </a:p>
          </p:txBody>
        </p:sp>
        <p:sp>
          <p:nvSpPr>
            <p:cNvPr id="33" name="Oval 32">
              <a:extLst>
                <a:ext uri="{FF2B5EF4-FFF2-40B4-BE49-F238E27FC236}">
                  <a16:creationId xmlns:a16="http://schemas.microsoft.com/office/drawing/2014/main" xmlns="" id="{E9175350-D562-6529-57FF-99107DFFA241}"/>
                </a:ext>
              </a:extLst>
            </p:cNvPr>
            <p:cNvSpPr/>
            <p:nvPr/>
          </p:nvSpPr>
          <p:spPr>
            <a:xfrm>
              <a:off x="5994219" y="5150969"/>
              <a:ext cx="1126066" cy="1126066"/>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xmlns="" id="{A26322D2-9E2F-3EB5-2E2C-133CA0E405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49" t="12557" r="5968" b="9453"/>
            <a:stretch/>
          </p:blipFill>
          <p:spPr>
            <a:xfrm>
              <a:off x="5540075" y="5146553"/>
              <a:ext cx="1931190" cy="1194230"/>
            </a:xfrm>
            <a:prstGeom prst="ellipse">
              <a:avLst/>
            </a:prstGeom>
          </p:spPr>
        </p:pic>
      </p:grpSp>
      <p:grpSp>
        <p:nvGrpSpPr>
          <p:cNvPr id="47" name="Group 46">
            <a:extLst>
              <a:ext uri="{FF2B5EF4-FFF2-40B4-BE49-F238E27FC236}">
                <a16:creationId xmlns:a16="http://schemas.microsoft.com/office/drawing/2014/main" xmlns="" id="{87F74D28-89CA-3A7A-5AD3-0F995257DDB1}"/>
              </a:ext>
            </a:extLst>
          </p:cNvPr>
          <p:cNvGrpSpPr/>
          <p:nvPr/>
        </p:nvGrpSpPr>
        <p:grpSpPr>
          <a:xfrm>
            <a:off x="745067" y="4514352"/>
            <a:ext cx="1350311" cy="1816721"/>
            <a:chOff x="745067" y="4514352"/>
            <a:chExt cx="1350311" cy="1816721"/>
          </a:xfrm>
        </p:grpSpPr>
        <p:sp>
          <p:nvSpPr>
            <p:cNvPr id="15" name="Text Box">
              <a:extLst>
                <a:ext uri="{FF2B5EF4-FFF2-40B4-BE49-F238E27FC236}">
                  <a16:creationId xmlns:a16="http://schemas.microsoft.com/office/drawing/2014/main" xmlns="" id="{BBE7CECC-E4AB-AAD2-0C90-2EBFA10B3E0F}"/>
                </a:ext>
              </a:extLst>
            </p:cNvPr>
            <p:cNvSpPr/>
            <p:nvPr/>
          </p:nvSpPr>
          <p:spPr>
            <a:xfrm>
              <a:off x="745067" y="4514352"/>
              <a:ext cx="1350311"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days out</a:t>
              </a:r>
            </a:p>
          </p:txBody>
        </p:sp>
        <p:pic>
          <p:nvPicPr>
            <p:cNvPr id="37" name="Picture 36">
              <a:extLst>
                <a:ext uri="{FF2B5EF4-FFF2-40B4-BE49-F238E27FC236}">
                  <a16:creationId xmlns:a16="http://schemas.microsoft.com/office/drawing/2014/main" xmlns="" id="{A1CB4C53-2F72-203C-C65E-693B24E52D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559" y="5156262"/>
              <a:ext cx="1174811" cy="1174811"/>
            </a:xfrm>
            <a:prstGeom prst="ellipse">
              <a:avLst/>
            </a:prstGeom>
          </p:spPr>
        </p:pic>
      </p:grpSp>
      <p:grpSp>
        <p:nvGrpSpPr>
          <p:cNvPr id="46" name="Group 45">
            <a:extLst>
              <a:ext uri="{FF2B5EF4-FFF2-40B4-BE49-F238E27FC236}">
                <a16:creationId xmlns:a16="http://schemas.microsoft.com/office/drawing/2014/main" xmlns="" id="{7B8FF11F-171D-F238-EEE8-5B0253780F4C}"/>
              </a:ext>
            </a:extLst>
          </p:cNvPr>
          <p:cNvGrpSpPr/>
          <p:nvPr/>
        </p:nvGrpSpPr>
        <p:grpSpPr>
          <a:xfrm>
            <a:off x="2453808" y="4517968"/>
            <a:ext cx="1923574" cy="1752847"/>
            <a:chOff x="2453808" y="4517968"/>
            <a:chExt cx="1923574" cy="1752847"/>
          </a:xfrm>
        </p:grpSpPr>
        <p:sp>
          <p:nvSpPr>
            <p:cNvPr id="4" name="Text Box">
              <a:extLst>
                <a:ext uri="{FF2B5EF4-FFF2-40B4-BE49-F238E27FC236}">
                  <a16:creationId xmlns:a16="http://schemas.microsoft.com/office/drawing/2014/main" xmlns="" id="{D71EAB92-9CB1-D4AE-0E01-57D1D1038FAC}"/>
                </a:ext>
              </a:extLst>
            </p:cNvPr>
            <p:cNvSpPr/>
            <p:nvPr/>
          </p:nvSpPr>
          <p:spPr>
            <a:xfrm>
              <a:off x="2453808" y="4517968"/>
              <a:ext cx="1841258"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 place to live</a:t>
              </a:r>
            </a:p>
          </p:txBody>
        </p:sp>
        <p:sp>
          <p:nvSpPr>
            <p:cNvPr id="24" name="Oval 23">
              <a:extLst>
                <a:ext uri="{FF2B5EF4-FFF2-40B4-BE49-F238E27FC236}">
                  <a16:creationId xmlns:a16="http://schemas.microsoft.com/office/drawing/2014/main" xmlns="" id="{748DED3E-C7AF-0B02-8C1C-4E81575164F4}"/>
                </a:ext>
              </a:extLst>
            </p:cNvPr>
            <p:cNvSpPr/>
            <p:nvPr/>
          </p:nvSpPr>
          <p:spPr>
            <a:xfrm>
              <a:off x="2816787" y="5144749"/>
              <a:ext cx="1126066" cy="1126066"/>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a:extLst>
                <a:ext uri="{FF2B5EF4-FFF2-40B4-BE49-F238E27FC236}">
                  <a16:creationId xmlns:a16="http://schemas.microsoft.com/office/drawing/2014/main" xmlns="" id="{959CF446-CBBA-D12C-D43E-99B36D0545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6124" y="5090948"/>
              <a:ext cx="1841258" cy="1179867"/>
            </a:xfrm>
            <a:prstGeom prst="rect">
              <a:avLst/>
            </a:prstGeom>
          </p:spPr>
        </p:pic>
      </p:grpSp>
    </p:spTree>
    <p:extLst>
      <p:ext uri="{BB962C8B-B14F-4D97-AF65-F5344CB8AC3E}">
        <p14:creationId xmlns:p14="http://schemas.microsoft.com/office/powerpoint/2010/main" val="37088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2377834" y="1761344"/>
            <a:ext cx="4179418" cy="547779"/>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We can get money from lots of places. </a:t>
            </a:r>
          </a:p>
        </p:txBody>
      </p:sp>
      <p:sp>
        <p:nvSpPr>
          <p:cNvPr id="21" name="Title"/>
          <p:cNvSpPr>
            <a:spLocks noGrp="1"/>
          </p:cNvSpPr>
          <p:nvPr>
            <p:ph type="title"/>
          </p:nvPr>
        </p:nvSpPr>
        <p:spPr>
          <a:xfrm>
            <a:off x="-1" y="612490"/>
            <a:ext cx="8314267" cy="994306"/>
          </a:xfrm>
          <a:prstGeom prst="homePlate">
            <a:avLst/>
          </a:prstGeom>
          <a:solidFill>
            <a:srgbClr val="A873B0"/>
          </a:solidFill>
        </p:spPr>
        <p:txBody>
          <a:bodyPr/>
          <a:lstStyle/>
          <a:p>
            <a:r>
              <a:rPr lang="en-GB" dirty="0">
                <a:solidFill>
                  <a:schemeClr val="bg1"/>
                </a:solidFill>
                <a:latin typeface="+mn-lt"/>
              </a:rPr>
              <a:t>Where Do We Get Money From?</a:t>
            </a:r>
            <a:endParaRPr lang="en-GB" sz="3600" dirty="0">
              <a:solidFill>
                <a:schemeClr val="bg1"/>
              </a:solidFill>
              <a:latin typeface="+mn-lt"/>
            </a:endParaRPr>
          </a:p>
        </p:txBody>
      </p:sp>
      <p:sp>
        <p:nvSpPr>
          <p:cNvPr id="18" name="Text Box">
            <a:extLst>
              <a:ext uri="{FF2B5EF4-FFF2-40B4-BE49-F238E27FC236}">
                <a16:creationId xmlns:a16="http://schemas.microsoft.com/office/drawing/2014/main" xmlns="" id="{5B402B60-E80A-1DD5-75E8-9494699A84C3}"/>
              </a:ext>
            </a:extLst>
          </p:cNvPr>
          <p:cNvSpPr/>
          <p:nvPr/>
        </p:nvSpPr>
        <p:spPr>
          <a:xfrm>
            <a:off x="885825" y="5547945"/>
            <a:ext cx="7372350" cy="547779"/>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The government sometimes supports families by giving them money.</a:t>
            </a:r>
          </a:p>
        </p:txBody>
      </p:sp>
      <p:grpSp>
        <p:nvGrpSpPr>
          <p:cNvPr id="34" name="Group 33">
            <a:extLst>
              <a:ext uri="{FF2B5EF4-FFF2-40B4-BE49-F238E27FC236}">
                <a16:creationId xmlns:a16="http://schemas.microsoft.com/office/drawing/2014/main" xmlns="" id="{2A3DF566-BDC4-DE2F-9691-47A5D7DDE75C}"/>
              </a:ext>
            </a:extLst>
          </p:cNvPr>
          <p:cNvGrpSpPr/>
          <p:nvPr/>
        </p:nvGrpSpPr>
        <p:grpSpPr>
          <a:xfrm>
            <a:off x="1122921" y="2574754"/>
            <a:ext cx="7191345" cy="2916054"/>
            <a:chOff x="1122921" y="2574754"/>
            <a:chExt cx="7191345" cy="2916054"/>
          </a:xfrm>
        </p:grpSpPr>
        <p:pic>
          <p:nvPicPr>
            <p:cNvPr id="12" name="Picture 11">
              <a:extLst>
                <a:ext uri="{FF2B5EF4-FFF2-40B4-BE49-F238E27FC236}">
                  <a16:creationId xmlns:a16="http://schemas.microsoft.com/office/drawing/2014/main" xmlns="" id="{FE7DBEA9-0185-570A-3E49-CFA78D5AA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25" y="3473312"/>
              <a:ext cx="1518641" cy="1086883"/>
            </a:xfrm>
            <a:prstGeom prst="rect">
              <a:avLst/>
            </a:prstGeom>
          </p:spPr>
        </p:pic>
        <p:sp>
          <p:nvSpPr>
            <p:cNvPr id="14" name="Text Box">
              <a:extLst>
                <a:ext uri="{FF2B5EF4-FFF2-40B4-BE49-F238E27FC236}">
                  <a16:creationId xmlns:a16="http://schemas.microsoft.com/office/drawing/2014/main" xmlns="" id="{5036DF60-8162-BD50-6357-82C7B1965BA8}"/>
                </a:ext>
              </a:extLst>
            </p:cNvPr>
            <p:cNvSpPr/>
            <p:nvPr/>
          </p:nvSpPr>
          <p:spPr>
            <a:xfrm>
              <a:off x="1122921" y="2574754"/>
              <a:ext cx="6898158" cy="854246"/>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Adults often go to work and are paid a salary. A salary is money given to someone for doing their job.</a:t>
              </a:r>
            </a:p>
          </p:txBody>
        </p:sp>
        <p:pic>
          <p:nvPicPr>
            <p:cNvPr id="5" name="Picture 4">
              <a:extLst>
                <a:ext uri="{FF2B5EF4-FFF2-40B4-BE49-F238E27FC236}">
                  <a16:creationId xmlns:a16="http://schemas.microsoft.com/office/drawing/2014/main" xmlns="" id="{C83B87E5-E0C3-72DF-7E30-4C560B292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175" y="3576840"/>
              <a:ext cx="684725" cy="1888067"/>
            </a:xfrm>
            <a:prstGeom prst="rect">
              <a:avLst/>
            </a:prstGeom>
          </p:spPr>
        </p:pic>
        <p:pic>
          <p:nvPicPr>
            <p:cNvPr id="8" name="Picture 7">
              <a:extLst>
                <a:ext uri="{FF2B5EF4-FFF2-40B4-BE49-F238E27FC236}">
                  <a16:creationId xmlns:a16="http://schemas.microsoft.com/office/drawing/2014/main" xmlns="" id="{923E0983-D948-A92C-359E-9685D96CE8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0843" y="4259193"/>
              <a:ext cx="1718733" cy="1180557"/>
            </a:xfrm>
            <a:prstGeom prst="rect">
              <a:avLst/>
            </a:prstGeom>
          </p:spPr>
        </p:pic>
        <p:pic>
          <p:nvPicPr>
            <p:cNvPr id="17" name="Picture 16">
              <a:extLst>
                <a:ext uri="{FF2B5EF4-FFF2-40B4-BE49-F238E27FC236}">
                  <a16:creationId xmlns:a16="http://schemas.microsoft.com/office/drawing/2014/main" xmlns="" id="{D36D8D1E-32A9-49FC-380F-70B6FEE5F5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6929" y="3567649"/>
              <a:ext cx="680087" cy="1800121"/>
            </a:xfrm>
            <a:prstGeom prst="rect">
              <a:avLst/>
            </a:prstGeom>
          </p:spPr>
        </p:pic>
        <p:pic>
          <p:nvPicPr>
            <p:cNvPr id="20" name="Picture 19">
              <a:extLst>
                <a:ext uri="{FF2B5EF4-FFF2-40B4-BE49-F238E27FC236}">
                  <a16:creationId xmlns:a16="http://schemas.microsoft.com/office/drawing/2014/main" xmlns="" id="{79C7B463-A281-8C3A-F2B8-9CDBD2B2C4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3889" y="3559522"/>
              <a:ext cx="900720" cy="1931286"/>
            </a:xfrm>
            <a:prstGeom prst="rect">
              <a:avLst/>
            </a:prstGeom>
          </p:spPr>
        </p:pic>
        <p:pic>
          <p:nvPicPr>
            <p:cNvPr id="27" name="Picture 26">
              <a:extLst>
                <a:ext uri="{FF2B5EF4-FFF2-40B4-BE49-F238E27FC236}">
                  <a16:creationId xmlns:a16="http://schemas.microsoft.com/office/drawing/2014/main" xmlns="" id="{F6C7F1B5-E7A3-4015-D32D-CD6186E941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3091" y="3473312"/>
              <a:ext cx="1392585" cy="1714283"/>
            </a:xfrm>
            <a:prstGeom prst="rect">
              <a:avLst/>
            </a:prstGeom>
          </p:spPr>
        </p:pic>
        <p:pic>
          <p:nvPicPr>
            <p:cNvPr id="31" name="Picture 30">
              <a:extLst>
                <a:ext uri="{FF2B5EF4-FFF2-40B4-BE49-F238E27FC236}">
                  <a16:creationId xmlns:a16="http://schemas.microsoft.com/office/drawing/2014/main" xmlns="" id="{7061A023-4158-7D0F-33FD-0181AAB74A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005" y="3528644"/>
              <a:ext cx="885302" cy="1920466"/>
            </a:xfrm>
            <a:prstGeom prst="rect">
              <a:avLst/>
            </a:prstGeom>
          </p:spPr>
        </p:pic>
      </p:grpSp>
    </p:spTree>
    <p:extLst>
      <p:ext uri="{BB962C8B-B14F-4D97-AF65-F5344CB8AC3E}">
        <p14:creationId xmlns:p14="http://schemas.microsoft.com/office/powerpoint/2010/main" val="35638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2067423" y="1862111"/>
            <a:ext cx="4179418" cy="854246"/>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Children can sometimes get money from pocket money, or from gifts.</a:t>
            </a:r>
          </a:p>
        </p:txBody>
      </p:sp>
      <p:sp>
        <p:nvSpPr>
          <p:cNvPr id="21" name="Title"/>
          <p:cNvSpPr>
            <a:spLocks noGrp="1"/>
          </p:cNvSpPr>
          <p:nvPr>
            <p:ph type="title"/>
          </p:nvPr>
        </p:nvSpPr>
        <p:spPr>
          <a:xfrm>
            <a:off x="-1" y="612490"/>
            <a:ext cx="8314267" cy="994306"/>
          </a:xfrm>
          <a:prstGeom prst="homePlate">
            <a:avLst/>
          </a:prstGeom>
          <a:solidFill>
            <a:srgbClr val="A873B0"/>
          </a:solidFill>
        </p:spPr>
        <p:txBody>
          <a:bodyPr/>
          <a:lstStyle/>
          <a:p>
            <a:r>
              <a:rPr lang="en-GB" dirty="0">
                <a:solidFill>
                  <a:schemeClr val="bg1"/>
                </a:solidFill>
                <a:latin typeface="+mn-lt"/>
              </a:rPr>
              <a:t>Where Do We Get Money From?</a:t>
            </a:r>
            <a:endParaRPr lang="en-GB" sz="3600" dirty="0">
              <a:solidFill>
                <a:schemeClr val="bg1"/>
              </a:solidFill>
              <a:latin typeface="+mn-lt"/>
            </a:endParaRPr>
          </a:p>
        </p:txBody>
      </p:sp>
      <p:sp>
        <p:nvSpPr>
          <p:cNvPr id="18" name="Text Box">
            <a:extLst>
              <a:ext uri="{FF2B5EF4-FFF2-40B4-BE49-F238E27FC236}">
                <a16:creationId xmlns:a16="http://schemas.microsoft.com/office/drawing/2014/main" xmlns="" id="{5B402B60-E80A-1DD5-75E8-9494699A84C3}"/>
              </a:ext>
            </a:extLst>
          </p:cNvPr>
          <p:cNvSpPr/>
          <p:nvPr/>
        </p:nvSpPr>
        <p:spPr>
          <a:xfrm>
            <a:off x="2298199" y="5186277"/>
            <a:ext cx="3948642" cy="854246"/>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They might save their money in a piggy bank or a wallet or purse.</a:t>
            </a:r>
          </a:p>
        </p:txBody>
      </p:sp>
      <p:pic>
        <p:nvPicPr>
          <p:cNvPr id="4" name="Picture 3">
            <a:extLst>
              <a:ext uri="{FF2B5EF4-FFF2-40B4-BE49-F238E27FC236}">
                <a16:creationId xmlns:a16="http://schemas.microsoft.com/office/drawing/2014/main" xmlns="" id="{DDC7ED3F-37D5-46CB-6F4B-C5782D2377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65" y="3038732"/>
            <a:ext cx="2269066" cy="1847862"/>
          </a:xfrm>
          <a:prstGeom prst="rect">
            <a:avLst/>
          </a:prstGeom>
        </p:spPr>
      </p:pic>
      <p:pic>
        <p:nvPicPr>
          <p:cNvPr id="10" name="Picture 9">
            <a:extLst>
              <a:ext uri="{FF2B5EF4-FFF2-40B4-BE49-F238E27FC236}">
                <a16:creationId xmlns:a16="http://schemas.microsoft.com/office/drawing/2014/main" xmlns="" id="{0156AA3A-FA81-91EB-6B37-4C60EBC06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82" y="3300235"/>
            <a:ext cx="2269066" cy="1271186"/>
          </a:xfrm>
          <a:prstGeom prst="rect">
            <a:avLst/>
          </a:prstGeom>
        </p:spPr>
      </p:pic>
      <p:pic>
        <p:nvPicPr>
          <p:cNvPr id="13" name="Picture 12">
            <a:extLst>
              <a:ext uri="{FF2B5EF4-FFF2-40B4-BE49-F238E27FC236}">
                <a16:creationId xmlns:a16="http://schemas.microsoft.com/office/drawing/2014/main" xmlns="" id="{54265147-DC2F-83A6-A6AB-9B3C189ACB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2714" y="2971672"/>
            <a:ext cx="2116310" cy="1726338"/>
          </a:xfrm>
          <a:prstGeom prst="rect">
            <a:avLst/>
          </a:prstGeom>
        </p:spPr>
      </p:pic>
    </p:spTree>
    <p:extLst>
      <p:ext uri="{BB962C8B-B14F-4D97-AF65-F5344CB8AC3E}">
        <p14:creationId xmlns:p14="http://schemas.microsoft.com/office/powerpoint/2010/main" val="322450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220EF99-6BC2-956D-3966-E9FFEC457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668" y="1470684"/>
            <a:ext cx="6574866" cy="4649190"/>
          </a:xfrm>
          <a:prstGeom prst="rect">
            <a:avLst/>
          </a:prstGeom>
        </p:spPr>
      </p:pic>
      <p:sp>
        <p:nvSpPr>
          <p:cNvPr id="3" name="Text Box"/>
          <p:cNvSpPr/>
          <p:nvPr/>
        </p:nvSpPr>
        <p:spPr>
          <a:xfrm>
            <a:off x="1085287" y="1862111"/>
            <a:ext cx="6831045" cy="854246"/>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Adults keep their money safe by putting it into a bank account so they are not carrying all their money around with them.</a:t>
            </a:r>
          </a:p>
        </p:txBody>
      </p:sp>
      <p:sp>
        <p:nvSpPr>
          <p:cNvPr id="21" name="Title"/>
          <p:cNvSpPr>
            <a:spLocks noGrp="1"/>
          </p:cNvSpPr>
          <p:nvPr>
            <p:ph type="title"/>
          </p:nvPr>
        </p:nvSpPr>
        <p:spPr>
          <a:xfrm>
            <a:off x="-1" y="612490"/>
            <a:ext cx="8314267" cy="994306"/>
          </a:xfrm>
          <a:prstGeom prst="homePlate">
            <a:avLst/>
          </a:prstGeom>
          <a:solidFill>
            <a:srgbClr val="A873B0"/>
          </a:solidFill>
        </p:spPr>
        <p:txBody>
          <a:bodyPr/>
          <a:lstStyle/>
          <a:p>
            <a:r>
              <a:rPr lang="en-GB" dirty="0">
                <a:solidFill>
                  <a:schemeClr val="bg1"/>
                </a:solidFill>
                <a:latin typeface="+mn-lt"/>
              </a:rPr>
              <a:t>How Do We Keep Money Safe?</a:t>
            </a:r>
            <a:endParaRPr lang="en-GB" sz="3600" dirty="0">
              <a:solidFill>
                <a:schemeClr val="bg1"/>
              </a:solidFill>
              <a:latin typeface="+mn-lt"/>
            </a:endParaRPr>
          </a:p>
        </p:txBody>
      </p:sp>
      <p:sp>
        <p:nvSpPr>
          <p:cNvPr id="18" name="Text Box">
            <a:extLst>
              <a:ext uri="{FF2B5EF4-FFF2-40B4-BE49-F238E27FC236}">
                <a16:creationId xmlns:a16="http://schemas.microsoft.com/office/drawing/2014/main" xmlns="" id="{5B402B60-E80A-1DD5-75E8-9494699A84C3}"/>
              </a:ext>
            </a:extLst>
          </p:cNvPr>
          <p:cNvSpPr/>
          <p:nvPr/>
        </p:nvSpPr>
        <p:spPr>
          <a:xfrm>
            <a:off x="4038598" y="4218576"/>
            <a:ext cx="4339668" cy="1773647"/>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Adults can see how much money they have in their bank accounts by using the internet or an app to view their accounts. They can also go into the bank and ask for a statement. </a:t>
            </a:r>
          </a:p>
        </p:txBody>
      </p:sp>
    </p:spTree>
    <p:extLst>
      <p:ext uri="{BB962C8B-B14F-4D97-AF65-F5344CB8AC3E}">
        <p14:creationId xmlns:p14="http://schemas.microsoft.com/office/powerpoint/2010/main" val="35471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2842621" y="616438"/>
            <a:ext cx="5535645" cy="854246"/>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Adults can use payment cards to pay for different things. These might be ‘debit’ or ‘credit’ cards. </a:t>
            </a:r>
          </a:p>
        </p:txBody>
      </p:sp>
      <p:sp>
        <p:nvSpPr>
          <p:cNvPr id="21" name="Title"/>
          <p:cNvSpPr>
            <a:spLocks noGrp="1"/>
          </p:cNvSpPr>
          <p:nvPr>
            <p:ph type="title"/>
          </p:nvPr>
        </p:nvSpPr>
        <p:spPr>
          <a:xfrm>
            <a:off x="0" y="612490"/>
            <a:ext cx="2937934" cy="994306"/>
          </a:xfrm>
          <a:prstGeom prst="homePlate">
            <a:avLst/>
          </a:prstGeom>
          <a:solidFill>
            <a:srgbClr val="A873B0"/>
          </a:solidFill>
        </p:spPr>
        <p:txBody>
          <a:bodyPr/>
          <a:lstStyle/>
          <a:p>
            <a:r>
              <a:rPr lang="en-GB" dirty="0">
                <a:solidFill>
                  <a:schemeClr val="bg1"/>
                </a:solidFill>
                <a:latin typeface="+mn-lt"/>
              </a:rPr>
              <a:t>Cards</a:t>
            </a:r>
            <a:endParaRPr lang="en-GB" sz="3600" dirty="0">
              <a:solidFill>
                <a:schemeClr val="bg1"/>
              </a:solidFill>
              <a:latin typeface="+mn-lt"/>
            </a:endParaRPr>
          </a:p>
        </p:txBody>
      </p:sp>
      <p:sp>
        <p:nvSpPr>
          <p:cNvPr id="18" name="Text Box">
            <a:extLst>
              <a:ext uri="{FF2B5EF4-FFF2-40B4-BE49-F238E27FC236}">
                <a16:creationId xmlns:a16="http://schemas.microsoft.com/office/drawing/2014/main" xmlns="" id="{5B402B60-E80A-1DD5-75E8-9494699A84C3}"/>
              </a:ext>
            </a:extLst>
          </p:cNvPr>
          <p:cNvSpPr/>
          <p:nvPr/>
        </p:nvSpPr>
        <p:spPr>
          <a:xfrm>
            <a:off x="698498" y="3989143"/>
            <a:ext cx="7747003" cy="2080114"/>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pPr>
            <a:r>
              <a:rPr lang="en-GB" dirty="0">
                <a:solidFill>
                  <a:schemeClr val="tx1"/>
                </a:solidFill>
              </a:rPr>
              <a:t>This is a way for adults to store their money in their bank accounts, which means they pay for items using their bank cards rather than coins or notes. </a:t>
            </a:r>
          </a:p>
          <a:p>
            <a:pPr marL="285750" indent="-285750">
              <a:buFont typeface="Arial" panose="020B0604020202020204" pitchFamily="34" charset="0"/>
              <a:buChar char="•"/>
            </a:pPr>
            <a:r>
              <a:rPr lang="en-GB" dirty="0">
                <a:solidFill>
                  <a:schemeClr val="tx1"/>
                </a:solidFill>
              </a:rPr>
              <a:t>When items are purchased in a shop using a bank card, they are either tapped or a pin code is entered to tell the bank to take the money from the account to pay for the item. </a:t>
            </a:r>
          </a:p>
        </p:txBody>
      </p:sp>
      <p:pic>
        <p:nvPicPr>
          <p:cNvPr id="4" name="Picture 3">
            <a:extLst>
              <a:ext uri="{FF2B5EF4-FFF2-40B4-BE49-F238E27FC236}">
                <a16:creationId xmlns:a16="http://schemas.microsoft.com/office/drawing/2014/main" xmlns="" id="{416A841C-845B-DB21-A326-9A67DC3A17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65" y="1740285"/>
            <a:ext cx="7056467" cy="2112746"/>
          </a:xfrm>
          <a:prstGeom prst="rect">
            <a:avLst/>
          </a:prstGeom>
        </p:spPr>
      </p:pic>
    </p:spTree>
    <p:extLst>
      <p:ext uri="{BB962C8B-B14F-4D97-AF65-F5344CB8AC3E}">
        <p14:creationId xmlns:p14="http://schemas.microsoft.com/office/powerpoint/2010/main" val="321237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 id="{D6828AAC-927C-4720-86D7-469E5A8751FD}" vid="{90D75719-C7A9-4A25-871E-70D18F270BEE}"/>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 Template" id="{D6828AAC-927C-4720-86D7-469E5A8751FD}" vid="{A9A559E8-78C0-4977-9FD7-70D6C51881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584</TotalTime>
  <Words>404</Words>
  <Application>Microsoft Office PowerPoint</Application>
  <PresentationFormat>On-screen Show (4:3)</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Roboto</vt:lpstr>
      <vt:lpstr>Twinkl</vt:lpstr>
      <vt:lpstr>Calibri</vt:lpstr>
      <vt:lpstr>Slide Layouts</vt:lpstr>
      <vt:lpstr>Disclaimers/Guidance</vt:lpstr>
      <vt:lpstr>PowerPoint Presentation</vt:lpstr>
      <vt:lpstr>What is Money?</vt:lpstr>
      <vt:lpstr>Coins</vt:lpstr>
      <vt:lpstr>Banknotes</vt:lpstr>
      <vt:lpstr>Why Do We Need Money?</vt:lpstr>
      <vt:lpstr>Where Do We Get Money From?</vt:lpstr>
      <vt:lpstr>Where Do We Get Money From?</vt:lpstr>
      <vt:lpstr>How Do We Keep Money Safe?</vt:lpstr>
      <vt:lpstr>Cards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marwa zakzouk</cp:lastModifiedBy>
  <cp:revision>48</cp:revision>
  <dcterms:created xsi:type="dcterms:W3CDTF">2019-06-05T08:15:39Z</dcterms:created>
  <dcterms:modified xsi:type="dcterms:W3CDTF">2024-02-13T07:02:06Z</dcterms:modified>
</cp:coreProperties>
</file>