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3" r:id="rId5"/>
    <p:sldId id="259" r:id="rId6"/>
    <p:sldId id="260" r:id="rId7"/>
    <p:sldId id="271" r:id="rId8"/>
    <p:sldId id="274" r:id="rId9"/>
    <p:sldId id="272" r:id="rId10"/>
    <p:sldId id="275" r:id="rId11"/>
    <p:sldId id="276" r:id="rId12"/>
    <p:sldId id="265" r:id="rId13"/>
    <p:sldId id="297" r:id="rId14"/>
    <p:sldId id="278" r:id="rId15"/>
    <p:sldId id="262" r:id="rId16"/>
    <p:sldId id="263" r:id="rId17"/>
    <p:sldId id="277" r:id="rId18"/>
    <p:sldId id="279" r:id="rId19"/>
    <p:sldId id="281" r:id="rId20"/>
    <p:sldId id="280" r:id="rId21"/>
    <p:sldId id="282" r:id="rId22"/>
    <p:sldId id="283" r:id="rId23"/>
    <p:sldId id="284" r:id="rId24"/>
    <p:sldId id="285" r:id="rId25"/>
    <p:sldId id="287" r:id="rId26"/>
    <p:sldId id="286" r:id="rId27"/>
    <p:sldId id="288" r:id="rId28"/>
    <p:sldId id="290" r:id="rId29"/>
    <p:sldId id="292" r:id="rId30"/>
    <p:sldId id="293" r:id="rId31"/>
    <p:sldId id="294" r:id="rId32"/>
    <p:sldId id="295" r:id="rId33"/>
    <p:sldId id="266" r:id="rId34"/>
    <p:sldId id="267" r:id="rId35"/>
    <p:sldId id="268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DA912-DF0A-4880-8920-87359467DF89}" v="1031" dt="2023-10-27T17:43:16.562"/>
    <p1510:client id="{FBF43FC7-22CC-4592-B25B-E77A8F5D1298}" v="1" dt="2023-10-27T17:45:0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7567 17000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6202 11888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6647 12618 16383 0 0,'4'0'0'0'0,"1"4"0"0"0,9 10 0 0 0,1 7 0 0 0,8 12 0 0 0,19 30 0 0 0,29 42 0 0 0,31 49 0 0 0,27 48 0 0 0,18 28 0 0 0,12 17 0 0 0,1-5 0 0 0,-15-26 0 0 0,-20-42 0 0 0,-21-42 0 0 0,-26-40 0 0 0,-21-34 0 0 0,-21-24 0 0 0,-16-18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13632 19349 16383 0 0,'0'4'0'0'0,"8"6"0"0"0,3 5 0 0 0,8 4 0 0 0,13 4 0 0 0,10 1 0 0 0,18-3 0 0 0,37-5 0 0 0,23-5 0 0 0,20-13 0 0 0,-1-11 0 0 0,-15-6 0 0 0,-26-5 0 0 0,-28-3 0 0 0,-27 4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24935 13187 16383 0 0,'0'-4'0'0'0,"0"-2"0"0"0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23284 16171 16383 0 0,'0'-4'0'0'0,"0"-1"0"0"0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23284 16142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23271 16142 16383 0 0,'-4'0'0'0'0,"-6"0"0"0"0,-5 5 0 0 0,0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27T17:11:25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5885 17571 16383 0 0,'12'9'0'0'0,"22"14"0"0"0,37 34 0 0 0,46 31 0 0 0,47 31 0 0 0,48 24 0 0 0,36 13 0 0 0,28 9 0 0 0,24 2 0 0 0,13-11 0 0 0,14-28 0 0 0,16-23 0 0 0,7-29 0 0 0,-1-24 0 0 0,-18-20 0 0 0,-36-12 0 0 0,-56-9 0 0 0,-55-6 0 0 0,-60-1 0 0 0,-42 0 0 0 0,-31-1 0 0 0,-24-1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8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FPoIU5iiYQ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eg/go/resource/recycled-objects-matching-game-tg-au-h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Q7y_qQYU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artoon of a child and child holding a mop&#10;&#10;Description automatically generated">
            <a:extLst>
              <a:ext uri="{FF2B5EF4-FFF2-40B4-BE49-F238E27FC236}">
                <a16:creationId xmlns:a16="http://schemas.microsoft.com/office/drawing/2014/main" id="{AA2A698D-CA4C-E90A-3C6F-513B1103B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4" b="16715"/>
          <a:stretch/>
        </p:blipFill>
        <p:spPr>
          <a:xfrm>
            <a:off x="967875" y="131135"/>
            <a:ext cx="10796749" cy="643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4A6F-EE6A-BA6E-DD42-AF49157F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7D632-F452-570E-B1BA-0E89E751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</a:t>
            </a: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What do you think happened to the fish? Why? (Brainstorm)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                                           </a:t>
            </a:r>
            <a:r>
              <a:rPr lang="en-US" sz="3200" b="1" dirty="0">
                <a:solidFill>
                  <a:srgbClr val="7030A0"/>
                </a:solidFill>
                <a:ea typeface="Calibri"/>
                <a:cs typeface="Calibri"/>
              </a:rPr>
              <a:t>    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j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82A3F8-B0F3-F6BF-5978-874E4C569C29}"/>
                  </a:ext>
                </a:extLst>
              </p14:cNvPr>
              <p14:cNvContentPartPr/>
              <p14:nvPr/>
            </p14:nvContentPartPr>
            <p14:xfrm>
              <a:off x="1772369" y="4537527"/>
              <a:ext cx="7383" cy="738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82A3F8-B0F3-F6BF-5978-874E4C569C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19" y="2330010"/>
                <a:ext cx="2214900" cy="44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2B0FCE-CB8A-9F74-995F-AFA929058A29}"/>
                  </a:ext>
                </a:extLst>
              </p14:cNvPr>
              <p14:cNvContentPartPr/>
              <p14:nvPr/>
            </p14:nvContentPartPr>
            <p14:xfrm>
              <a:off x="1391369" y="3110992"/>
              <a:ext cx="7383" cy="7383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2B0FCE-CB8A-9F74-995F-AFA929058A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2219" y="2749225"/>
                <a:ext cx="738300" cy="73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AB5F10-2064-964E-B9E8-BA38429511B5}"/>
                  </a:ext>
                </a:extLst>
              </p14:cNvPr>
              <p14:cNvContentPartPr/>
              <p14:nvPr/>
            </p14:nvContentPartPr>
            <p14:xfrm>
              <a:off x="1515416" y="3314783"/>
              <a:ext cx="517251" cy="733366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AB5F10-2064-964E-B9E8-BA38429511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7791" y="3296791"/>
                <a:ext cx="552861" cy="768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094AA1C-3DF8-968F-6E6A-8B42FD0D9B84}"/>
                  </a:ext>
                </a:extLst>
              </p14:cNvPr>
              <p14:cNvContentPartPr/>
              <p14:nvPr/>
            </p14:nvContentPartPr>
            <p14:xfrm>
              <a:off x="3464718" y="5193201"/>
              <a:ext cx="361059" cy="51341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094AA1C-3DF8-968F-6E6A-8B42FD0D9B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7097" y="5175374"/>
                <a:ext cx="396661" cy="86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330924-3304-D4D0-4290-E7A165A77913}"/>
                  </a:ext>
                </a:extLst>
              </p14:cNvPr>
              <p14:cNvContentPartPr/>
              <p14:nvPr/>
            </p14:nvContentPartPr>
            <p14:xfrm>
              <a:off x="6619044" y="3470761"/>
              <a:ext cx="7383" cy="7383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330924-3304-D4D0-4290-E7A165A779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57277" y="3437202"/>
                <a:ext cx="738300" cy="7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E158A3-8677-3E80-C78F-F8B09394C987}"/>
                  </a:ext>
                </a:extLst>
              </p14:cNvPr>
              <p14:cNvContentPartPr/>
              <p14:nvPr/>
            </p14:nvContentPartPr>
            <p14:xfrm>
              <a:off x="6158299" y="4303645"/>
              <a:ext cx="7383" cy="738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E158A3-8677-3E80-C78F-F8B09394C9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6532" y="4270757"/>
                <a:ext cx="738300" cy="7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9A91327-0E38-F1C0-5FB1-1C3AE7036262}"/>
                  </a:ext>
                </a:extLst>
              </p14:cNvPr>
              <p14:cNvContentPartPr/>
              <p14:nvPr/>
            </p14:nvContentPartPr>
            <p14:xfrm>
              <a:off x="6158299" y="4298294"/>
              <a:ext cx="7383" cy="7383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9A91327-0E38-F1C0-5FB1-1C3AE70362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6532" y="3929144"/>
                <a:ext cx="738300" cy="738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CD6607-97DA-8BAB-DBCD-3209C56BCCDF}"/>
                  </a:ext>
                </a:extLst>
              </p14:cNvPr>
              <p14:cNvContentPartPr/>
              <p14:nvPr/>
            </p14:nvContentPartPr>
            <p14:xfrm>
              <a:off x="6142407" y="4298294"/>
              <a:ext cx="15891" cy="7383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CD6607-97DA-8BAB-DBCD-3209C56BCCD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25103" y="4264735"/>
                <a:ext cx="50851" cy="7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14CB8AD-F999-CEA4-9FF9-5C347631DEA8}"/>
                  </a:ext>
                </a:extLst>
              </p14:cNvPr>
              <p14:cNvContentPartPr/>
              <p14:nvPr/>
            </p14:nvContentPartPr>
            <p14:xfrm>
              <a:off x="1302765" y="4697015"/>
              <a:ext cx="1601630" cy="54907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14CB8AD-F999-CEA4-9FF9-5C347631DEA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5129" y="4679024"/>
                <a:ext cx="1637262" cy="584694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Plastic bags in the water&#10;&#10;Description automatically generated">
            <a:extLst>
              <a:ext uri="{FF2B5EF4-FFF2-40B4-BE49-F238E27FC236}">
                <a16:creationId xmlns:a16="http://schemas.microsoft.com/office/drawing/2014/main" id="{DF5FF122-276A-07BB-2DD2-1C298CD89E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6419" y="2539410"/>
            <a:ext cx="7106093" cy="42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17356-F7D1-3C14-BD2E-36F10EF0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A Whale's Tale | Hope Works">
            <a:hlinkClick r:id="" action="ppaction://media"/>
            <a:extLst>
              <a:ext uri="{FF2B5EF4-FFF2-40B4-BE49-F238E27FC236}">
                <a16:creationId xmlns:a16="http://schemas.microsoft.com/office/drawing/2014/main" id="{00CB327C-44CF-6178-A174-BFC66D59F0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7558" y="45097"/>
            <a:ext cx="9312348" cy="6778255"/>
          </a:xfrm>
        </p:spPr>
      </p:pic>
    </p:spTree>
    <p:extLst>
      <p:ext uri="{BB962C8B-B14F-4D97-AF65-F5344CB8AC3E}">
        <p14:creationId xmlns:p14="http://schemas.microsoft.com/office/powerpoint/2010/main" val="35998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7E60-885F-7173-1BBA-5B6CEF9F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ottle&#10;&#10;Description automatically generated">
            <a:extLst>
              <a:ext uri="{FF2B5EF4-FFF2-40B4-BE49-F238E27FC236}">
                <a16:creationId xmlns:a16="http://schemas.microsoft.com/office/drawing/2014/main" id="{C80E797F-38A5-BA78-EA77-5D68E77EF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876" y="369148"/>
            <a:ext cx="8446459" cy="590705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B016AD-B0EF-14E7-871A-989C53F4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23" y="272053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4005-798C-F1F4-EFEA-C6497031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a typeface="Calibri Light"/>
                <a:cs typeface="Calibri Light"/>
              </a:rPr>
              <a:t>                     Interactive game 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BB58-AF69-D8AE-03C1-C70669122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https://www.twinkl.com.eg/go/resource/recycled-objects-matching-game-tg-au-hu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48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0192-7C19-29ED-434B-3D6177B0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A997-DECF-96BD-411E-C3209B72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 Lesson 3</a:t>
            </a:r>
            <a:r>
              <a:rPr lang="en-US" dirty="0">
                <a:ea typeface="Calibri"/>
                <a:cs typeface="Calibri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AFA0-7898-3762-9E18-A44B4823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DF50A9-4CE5-9B64-9F37-07FCE914C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8108" y="38894"/>
            <a:ext cx="5539806" cy="6772939"/>
          </a:xfrm>
        </p:spPr>
      </p:pic>
    </p:spTree>
    <p:extLst>
      <p:ext uri="{BB962C8B-B14F-4D97-AF65-F5344CB8AC3E}">
        <p14:creationId xmlns:p14="http://schemas.microsoft.com/office/powerpoint/2010/main" val="287033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FA87-EEB1-AE2E-A371-B1BBF4FC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hild holding a toy&#10;&#10;Description automatically generated">
            <a:extLst>
              <a:ext uri="{FF2B5EF4-FFF2-40B4-BE49-F238E27FC236}">
                <a16:creationId xmlns:a16="http://schemas.microsoft.com/office/drawing/2014/main" id="{9E50DF80-3A2E-EA85-6AFA-54427424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9724" y="30034"/>
            <a:ext cx="5672553" cy="6790660"/>
          </a:xfrm>
        </p:spPr>
      </p:pic>
    </p:spTree>
    <p:extLst>
      <p:ext uri="{BB962C8B-B14F-4D97-AF65-F5344CB8AC3E}">
        <p14:creationId xmlns:p14="http://schemas.microsoft.com/office/powerpoint/2010/main" val="276400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C281-DB2D-F1E5-9F58-E38C0692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987DCC-8B23-1395-05B8-49B383B0C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48" r="9884" b="16038"/>
          <a:stretch/>
        </p:blipFill>
        <p:spPr>
          <a:xfrm>
            <a:off x="1453116" y="529486"/>
            <a:ext cx="9533867" cy="4578351"/>
          </a:xfrm>
        </p:spPr>
      </p:pic>
    </p:spTree>
    <p:extLst>
      <p:ext uri="{BB962C8B-B14F-4D97-AF65-F5344CB8AC3E}">
        <p14:creationId xmlns:p14="http://schemas.microsoft.com/office/powerpoint/2010/main" val="83545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8831-62F9-960B-1A73-805CBC19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types of objects&#10;&#10;Description automatically generated">
            <a:extLst>
              <a:ext uri="{FF2B5EF4-FFF2-40B4-BE49-F238E27FC236}">
                <a16:creationId xmlns:a16="http://schemas.microsoft.com/office/drawing/2014/main" id="{7D65808D-125B-408E-8816-B0C319174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372" y="502905"/>
            <a:ext cx="11288231" cy="5206963"/>
          </a:xfrm>
        </p:spPr>
      </p:pic>
    </p:spTree>
    <p:extLst>
      <p:ext uri="{BB962C8B-B14F-4D97-AF65-F5344CB8AC3E}">
        <p14:creationId xmlns:p14="http://schemas.microsoft.com/office/powerpoint/2010/main" val="773533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932C-F399-D416-7A63-9BBE81F4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types of objects&#10;&#10;Description automatically generated">
            <a:extLst>
              <a:ext uri="{FF2B5EF4-FFF2-40B4-BE49-F238E27FC236}">
                <a16:creationId xmlns:a16="http://schemas.microsoft.com/office/drawing/2014/main" id="{32875AC0-D730-ED73-1086-F3DBF68A3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674" y="606850"/>
            <a:ext cx="10800906" cy="5681329"/>
          </a:xfrm>
        </p:spPr>
      </p:pic>
    </p:spTree>
    <p:extLst>
      <p:ext uri="{BB962C8B-B14F-4D97-AF65-F5344CB8AC3E}">
        <p14:creationId xmlns:p14="http://schemas.microsoft.com/office/powerpoint/2010/main" val="37710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48FB-7904-F392-DC04-0547EB5A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computer&#10;&#10;Description automatically generated">
            <a:extLst>
              <a:ext uri="{FF2B5EF4-FFF2-40B4-BE49-F238E27FC236}">
                <a16:creationId xmlns:a16="http://schemas.microsoft.com/office/drawing/2014/main" id="{26EEF80B-3FCD-8F48-2723-2079BF2BB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72" r="-159" b="-134"/>
          <a:stretch/>
        </p:blipFill>
        <p:spPr>
          <a:xfrm>
            <a:off x="3663307" y="412650"/>
            <a:ext cx="5565364" cy="5663272"/>
          </a:xfrm>
        </p:spPr>
      </p:pic>
    </p:spTree>
    <p:extLst>
      <p:ext uri="{BB962C8B-B14F-4D97-AF65-F5344CB8AC3E}">
        <p14:creationId xmlns:p14="http://schemas.microsoft.com/office/powerpoint/2010/main" val="1066663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6C71-F7A9-189F-D797-1F56BE0B0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ue background with text overlay&#10;&#10;Description automatically generated">
            <a:extLst>
              <a:ext uri="{FF2B5EF4-FFF2-40B4-BE49-F238E27FC236}">
                <a16:creationId xmlns:a16="http://schemas.microsoft.com/office/drawing/2014/main" id="{A482BFEA-CEA7-F4B7-F8BA-33B777A79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837" y="1235942"/>
            <a:ext cx="9950302" cy="4609213"/>
          </a:xfrm>
        </p:spPr>
      </p:pic>
    </p:spTree>
    <p:extLst>
      <p:ext uri="{BB962C8B-B14F-4D97-AF65-F5344CB8AC3E}">
        <p14:creationId xmlns:p14="http://schemas.microsoft.com/office/powerpoint/2010/main" val="85579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981E-85B8-77A1-1CBE-4414330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6090D70-0E67-543E-6AA5-2F200EA57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302" y="1140859"/>
            <a:ext cx="10597116" cy="4887986"/>
          </a:xfrm>
        </p:spPr>
      </p:pic>
    </p:spTree>
    <p:extLst>
      <p:ext uri="{BB962C8B-B14F-4D97-AF65-F5344CB8AC3E}">
        <p14:creationId xmlns:p14="http://schemas.microsoft.com/office/powerpoint/2010/main" val="2613430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C165F-64EB-9655-4EEA-C5261F91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types of dough&#10;&#10;Description automatically generated">
            <a:extLst>
              <a:ext uri="{FF2B5EF4-FFF2-40B4-BE49-F238E27FC236}">
                <a16:creationId xmlns:a16="http://schemas.microsoft.com/office/drawing/2014/main" id="{15C1389C-9603-4A74-9114-5C73DBE55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930" y="978989"/>
            <a:ext cx="9613604" cy="4449725"/>
          </a:xfrm>
        </p:spPr>
      </p:pic>
    </p:spTree>
    <p:extLst>
      <p:ext uri="{BB962C8B-B14F-4D97-AF65-F5344CB8AC3E}">
        <p14:creationId xmlns:p14="http://schemas.microsoft.com/office/powerpoint/2010/main" val="292446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A580-37B3-9579-702E-5220B904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A33F12-A4AD-59AA-4330-47DF0BDFE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91" y="272533"/>
            <a:ext cx="11013557" cy="5082916"/>
          </a:xfrm>
        </p:spPr>
      </p:pic>
    </p:spTree>
    <p:extLst>
      <p:ext uri="{BB962C8B-B14F-4D97-AF65-F5344CB8AC3E}">
        <p14:creationId xmlns:p14="http://schemas.microsoft.com/office/powerpoint/2010/main" val="391958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0951-D175-E215-F967-591340B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objects&#10;&#10;Description automatically generated">
            <a:extLst>
              <a:ext uri="{FF2B5EF4-FFF2-40B4-BE49-F238E27FC236}">
                <a16:creationId xmlns:a16="http://schemas.microsoft.com/office/drawing/2014/main" id="{9FDF7A5A-6CC8-8269-5D6C-1500AA274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721" y="1005571"/>
            <a:ext cx="10508511" cy="4875027"/>
          </a:xfrm>
        </p:spPr>
      </p:pic>
    </p:spTree>
    <p:extLst>
      <p:ext uri="{BB962C8B-B14F-4D97-AF65-F5344CB8AC3E}">
        <p14:creationId xmlns:p14="http://schemas.microsoft.com/office/powerpoint/2010/main" val="3495948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08006-CFFE-CA44-AA36-36AF364E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types of objects&#10;&#10;Description automatically generated">
            <a:extLst>
              <a:ext uri="{FF2B5EF4-FFF2-40B4-BE49-F238E27FC236}">
                <a16:creationId xmlns:a16="http://schemas.microsoft.com/office/drawing/2014/main" id="{F6B55294-025B-C46D-E333-7F9E51D75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372" y="952408"/>
            <a:ext cx="10012325" cy="4635795"/>
          </a:xfrm>
        </p:spPr>
      </p:pic>
    </p:spTree>
    <p:extLst>
      <p:ext uri="{BB962C8B-B14F-4D97-AF65-F5344CB8AC3E}">
        <p14:creationId xmlns:p14="http://schemas.microsoft.com/office/powerpoint/2010/main" val="2348675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7CB8-6FD8-1C93-66D8-1C1CCBE1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b="1" dirty="0">
                <a:solidFill>
                  <a:srgbClr val="7030A0"/>
                </a:solidFill>
                <a:ea typeface="Calibri Light"/>
                <a:cs typeface="Calibri Light"/>
              </a:rPr>
            </a:br>
            <a:r>
              <a:rPr lang="en-US" sz="2800" b="1" dirty="0">
                <a:solidFill>
                  <a:srgbClr val="7030A0"/>
                </a:solidFill>
                <a:ea typeface="Calibri Light"/>
                <a:cs typeface="Calibri Light"/>
              </a:rPr>
              <a:t>                                        What is called compressed?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A child&amp;#39;s hands kneading a clay&#10;&#10;Description automatically generated">
            <a:extLst>
              <a:ext uri="{FF2B5EF4-FFF2-40B4-BE49-F238E27FC236}">
                <a16:creationId xmlns:a16="http://schemas.microsoft.com/office/drawing/2014/main" id="{7BDEF725-B17E-E503-FB2B-67B6E9A5D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57" t="36163" r="10320" b="8176"/>
          <a:stretch/>
        </p:blipFill>
        <p:spPr>
          <a:xfrm>
            <a:off x="2037907" y="2210594"/>
            <a:ext cx="8426311" cy="2703430"/>
          </a:xfrm>
        </p:spPr>
      </p:pic>
    </p:spTree>
    <p:extLst>
      <p:ext uri="{BB962C8B-B14F-4D97-AF65-F5344CB8AC3E}">
        <p14:creationId xmlns:p14="http://schemas.microsoft.com/office/powerpoint/2010/main" val="191935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CBA7-F4AF-BB6C-E1A8-93C877A7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foods&#10;&#10;Description automatically generated">
            <a:extLst>
              <a:ext uri="{FF2B5EF4-FFF2-40B4-BE49-F238E27FC236}">
                <a16:creationId xmlns:a16="http://schemas.microsoft.com/office/drawing/2014/main" id="{1F5FAB17-8277-FF98-655A-7D926C2FE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442" y="970129"/>
            <a:ext cx="9835116" cy="4556051"/>
          </a:xfrm>
        </p:spPr>
      </p:pic>
    </p:spTree>
    <p:extLst>
      <p:ext uri="{BB962C8B-B14F-4D97-AF65-F5344CB8AC3E}">
        <p14:creationId xmlns:p14="http://schemas.microsoft.com/office/powerpoint/2010/main" val="402103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FDD2-C761-305A-6D18-947846E1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collage of different colored objects&#10;&#10;Description automatically generated">
            <a:extLst>
              <a:ext uri="{FF2B5EF4-FFF2-40B4-BE49-F238E27FC236}">
                <a16:creationId xmlns:a16="http://schemas.microsoft.com/office/drawing/2014/main" id="{62546567-8196-3000-6890-05C9752CE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28" r="8856" b="-186"/>
          <a:stretch/>
        </p:blipFill>
        <p:spPr>
          <a:xfrm>
            <a:off x="1674628" y="686594"/>
            <a:ext cx="9567725" cy="5406661"/>
          </a:xfrm>
        </p:spPr>
      </p:pic>
    </p:spTree>
    <p:extLst>
      <p:ext uri="{BB962C8B-B14F-4D97-AF65-F5344CB8AC3E}">
        <p14:creationId xmlns:p14="http://schemas.microsoft.com/office/powerpoint/2010/main" val="3990694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D31B8-1FF6-9954-8081-1C8CD62C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292" y="2828335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  <a:ea typeface="Calibri Light"/>
                <a:cs typeface="Calibri Light"/>
              </a:rPr>
              <a:t>Think for 30 seconds</a:t>
            </a:r>
            <a:r>
              <a:rPr lang="en-US" sz="3600" b="1" dirty="0">
                <a:solidFill>
                  <a:srgbClr val="7030A0"/>
                </a:solidFill>
                <a:ea typeface="Calibri Light"/>
                <a:cs typeface="Calibri Light"/>
              </a:rPr>
              <a:t> </a:t>
            </a:r>
          </a:p>
        </p:txBody>
      </p:sp>
      <p:pic>
        <p:nvPicPr>
          <p:cNvPr id="4" name="Content Placeholder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0B40AC0-C2B1-5A80-6F69-B4F1CD5C0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3093" y="1571311"/>
            <a:ext cx="7540255" cy="1652476"/>
          </a:xfrm>
        </p:spPr>
      </p:pic>
    </p:spTree>
    <p:extLst>
      <p:ext uri="{BB962C8B-B14F-4D97-AF65-F5344CB8AC3E}">
        <p14:creationId xmlns:p14="http://schemas.microsoft.com/office/powerpoint/2010/main" val="96113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33B6-3A26-4E12-3CE1-39715710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7AD6-BFEE-C7DB-77D1-39360DF8B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0">
              <a:buNone/>
            </a:pPr>
            <a:endParaRPr lang="en-US" sz="3600" dirty="0">
              <a:highlight>
                <a:srgbClr val="FFFF00"/>
              </a:highlight>
              <a:ea typeface="Calibri"/>
              <a:cs typeface="Calibri"/>
            </a:endParaRPr>
          </a:p>
          <a:p>
            <a:pPr marL="0">
              <a:buNone/>
            </a:pPr>
            <a:r>
              <a:rPr lang="en-US" sz="3600" b="1" dirty="0">
                <a:solidFill>
                  <a:srgbClr val="0070C0"/>
                </a:solidFill>
                <a:ea typeface="Calibri"/>
                <a:cs typeface="Calibri"/>
              </a:rPr>
              <a:t>What is recycling? </a:t>
            </a:r>
            <a:r>
              <a:rPr lang="en-US" b="1" dirty="0">
                <a:solidFill>
                  <a:srgbClr val="0070C0"/>
                </a:solidFill>
                <a:ea typeface="Calibri"/>
                <a:cs typeface="Calibri"/>
              </a:rPr>
              <a:t>(Think for 30 seconds)</a:t>
            </a:r>
          </a:p>
          <a:p>
            <a:pPr marL="0">
              <a:buNone/>
            </a:pPr>
            <a:endParaRPr lang="en-US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4" name="Picture 3" descr="A cartoon of a child throwing garbage into a bin&#10;&#10;Description automatically generated">
            <a:extLst>
              <a:ext uri="{FF2B5EF4-FFF2-40B4-BE49-F238E27FC236}">
                <a16:creationId xmlns:a16="http://schemas.microsoft.com/office/drawing/2014/main" id="{8C8ECEA8-56E4-7B19-2D23-9DEFCC3E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559" y="3932274"/>
            <a:ext cx="3446861" cy="27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2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A76B-07C2-F391-B4BF-1B39A94A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782" y="1711916"/>
            <a:ext cx="10719390" cy="1325563"/>
          </a:xfrm>
        </p:spPr>
        <p:txBody>
          <a:bodyPr>
            <a:normAutofit/>
          </a:bodyPr>
          <a:lstStyle/>
          <a:p>
            <a:br>
              <a:rPr lang="en-US" sz="3600" b="1" dirty="0">
                <a:solidFill>
                  <a:srgbClr val="7030A0"/>
                </a:solidFill>
                <a:ea typeface="Calibri Light"/>
                <a:cs typeface="Calibri Light"/>
              </a:rPr>
            </a:br>
            <a:r>
              <a:rPr lang="en-US" sz="3600" b="1" dirty="0">
                <a:solidFill>
                  <a:srgbClr val="7030A0"/>
                </a:solidFill>
                <a:ea typeface="Calibri Light"/>
                <a:cs typeface="Calibri Light"/>
              </a:rPr>
              <a:t>Answer: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8421AC5-CA1F-FD1A-71F1-67B014E24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884" y="3044031"/>
            <a:ext cx="7549116" cy="2375269"/>
          </a:xfrm>
        </p:spPr>
      </p:pic>
    </p:spTree>
    <p:extLst>
      <p:ext uri="{BB962C8B-B14F-4D97-AF65-F5344CB8AC3E}">
        <p14:creationId xmlns:p14="http://schemas.microsoft.com/office/powerpoint/2010/main" val="333130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BC08-9F7C-EF85-BEF5-093BF9D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group of objects with text&#10;&#10;Description automatically generated">
            <a:extLst>
              <a:ext uri="{FF2B5EF4-FFF2-40B4-BE49-F238E27FC236}">
                <a16:creationId xmlns:a16="http://schemas.microsoft.com/office/drawing/2014/main" id="{84E01699-9A5A-D56D-024C-9660F98CC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837" y="1592743"/>
            <a:ext cx="9170581" cy="4232312"/>
          </a:xfrm>
        </p:spPr>
      </p:pic>
    </p:spTree>
    <p:extLst>
      <p:ext uri="{BB962C8B-B14F-4D97-AF65-F5344CB8AC3E}">
        <p14:creationId xmlns:p14="http://schemas.microsoft.com/office/powerpoint/2010/main" val="1959760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8E753-AEBF-9A11-21FD-C8079C0D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014" y="675241"/>
            <a:ext cx="10444717" cy="107747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7030A0"/>
                </a:solidFill>
                <a:ea typeface="Calibri Light"/>
                <a:cs typeface="Calibri Light"/>
              </a:rPr>
              <a:t>Guess the materials - compress, twist, bend or stretch </a:t>
            </a:r>
            <a:r>
              <a:rPr lang="en-US" sz="3200" b="1" dirty="0">
                <a:solidFill>
                  <a:srgbClr val="7030A0"/>
                </a:solidFill>
                <a:ea typeface="Calibri Light"/>
                <a:cs typeface="Calibri Light"/>
              </a:rPr>
              <a:t>(Pair work – Think for 2 minutes)</a:t>
            </a:r>
          </a:p>
        </p:txBody>
      </p:sp>
      <p:pic>
        <p:nvPicPr>
          <p:cNvPr id="4" name="Content Placeholder 3" descr="A collage of different objects&#10;&#10;Description automatically generated">
            <a:extLst>
              <a:ext uri="{FF2B5EF4-FFF2-40B4-BE49-F238E27FC236}">
                <a16:creationId xmlns:a16="http://schemas.microsoft.com/office/drawing/2014/main" id="{E77D0233-A5F1-83F4-10AC-3E8BE6DAF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57" r="9410"/>
          <a:stretch/>
        </p:blipFill>
        <p:spPr>
          <a:xfrm>
            <a:off x="1373373" y="1834356"/>
            <a:ext cx="8390865" cy="4732594"/>
          </a:xfrm>
        </p:spPr>
      </p:pic>
    </p:spTree>
    <p:extLst>
      <p:ext uri="{BB962C8B-B14F-4D97-AF65-F5344CB8AC3E}">
        <p14:creationId xmlns:p14="http://schemas.microsoft.com/office/powerpoint/2010/main" val="3576848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B26C3-76DD-AC25-F0E6-BBE4FED1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29F7D9A-7FFA-0F49-1B30-8FB1A6CC1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192" y="38894"/>
            <a:ext cx="5715127" cy="6737497"/>
          </a:xfrm>
        </p:spPr>
      </p:pic>
    </p:spTree>
    <p:extLst>
      <p:ext uri="{BB962C8B-B14F-4D97-AF65-F5344CB8AC3E}">
        <p14:creationId xmlns:p14="http://schemas.microsoft.com/office/powerpoint/2010/main" val="4129002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F31B-CB7C-A763-029E-85BB00E0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15EA57-EBE6-FD0F-909E-422B3C853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447" r="-158" b="-132"/>
          <a:stretch/>
        </p:blipFill>
        <p:spPr>
          <a:xfrm>
            <a:off x="2466280" y="1952754"/>
            <a:ext cx="7215141" cy="3793832"/>
          </a:xfrm>
        </p:spPr>
      </p:pic>
    </p:spTree>
    <p:extLst>
      <p:ext uri="{BB962C8B-B14F-4D97-AF65-F5344CB8AC3E}">
        <p14:creationId xmlns:p14="http://schemas.microsoft.com/office/powerpoint/2010/main" val="893821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584A-3B11-CE04-0B19-511B2968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16ECAF-3606-6B80-E698-50CE2A38D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7397" y="3452"/>
            <a:ext cx="5687089" cy="6870404"/>
          </a:xfrm>
        </p:spPr>
      </p:pic>
    </p:spTree>
    <p:extLst>
      <p:ext uri="{BB962C8B-B14F-4D97-AF65-F5344CB8AC3E}">
        <p14:creationId xmlns:p14="http://schemas.microsoft.com/office/powerpoint/2010/main" val="3946354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DF54-6BE8-97C6-058F-A2437297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6F57B-27C3-5AEC-9873-8A4F36085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Students to solve student workbook pages 34, 35, 36</a:t>
            </a:r>
          </a:p>
        </p:txBody>
      </p:sp>
    </p:spTree>
    <p:extLst>
      <p:ext uri="{BB962C8B-B14F-4D97-AF65-F5344CB8AC3E}">
        <p14:creationId xmlns:p14="http://schemas.microsoft.com/office/powerpoint/2010/main" val="313453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5FCD-5321-934B-D257-B0C76B2D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Recycling for Kids | Recycling Plastic, Glass and Paper | Recycle Symbol | Kids Academy">
            <a:hlinkClick r:id="" action="ppaction://media"/>
            <a:extLst>
              <a:ext uri="{FF2B5EF4-FFF2-40B4-BE49-F238E27FC236}">
                <a16:creationId xmlns:a16="http://schemas.microsoft.com/office/drawing/2014/main" id="{354C05D8-5C55-C33C-A9B6-1B3A007CA9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8954" y="337493"/>
            <a:ext cx="9985742" cy="6379533"/>
          </a:xfrm>
        </p:spPr>
      </p:pic>
    </p:spTree>
    <p:extLst>
      <p:ext uri="{BB962C8B-B14F-4D97-AF65-F5344CB8AC3E}">
        <p14:creationId xmlns:p14="http://schemas.microsoft.com/office/powerpoint/2010/main" val="96374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E752-3849-DA16-B016-E5F6DD72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2C51F0-6375-C1E6-0E51-E0C0E4F9D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521" y="38894"/>
            <a:ext cx="5700701" cy="6790660"/>
          </a:xfrm>
        </p:spPr>
      </p:pic>
    </p:spTree>
    <p:extLst>
      <p:ext uri="{BB962C8B-B14F-4D97-AF65-F5344CB8AC3E}">
        <p14:creationId xmlns:p14="http://schemas.microsoft.com/office/powerpoint/2010/main" val="409214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53853-A889-303E-C772-C9F314A70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10" y="5335845"/>
            <a:ext cx="10515600" cy="1068610"/>
          </a:xfrm>
        </p:spPr>
        <p:txBody>
          <a:bodyPr/>
          <a:lstStyle/>
          <a:p>
            <a:r>
              <a:rPr lang="en-US" sz="2800" b="1" dirty="0">
                <a:solidFill>
                  <a:srgbClr val="7030A0"/>
                </a:solidFill>
                <a:ea typeface="Calibri Light"/>
                <a:cs typeface="Calibri Light"/>
              </a:rPr>
              <a:t>Can you think of one flexible and one rigid material that can recycled?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25F07C8-5CB5-FC6D-417B-1C37F7002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38" r="-151" b="33325"/>
          <a:stretch/>
        </p:blipFill>
        <p:spPr>
          <a:xfrm>
            <a:off x="859481" y="171801"/>
            <a:ext cx="10154077" cy="4890156"/>
          </a:xfrm>
        </p:spPr>
      </p:pic>
    </p:spTree>
    <p:extLst>
      <p:ext uri="{BB962C8B-B14F-4D97-AF65-F5344CB8AC3E}">
        <p14:creationId xmlns:p14="http://schemas.microsoft.com/office/powerpoint/2010/main" val="114771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F83-DF85-6FAB-6A7A-8ED872BB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7030A0"/>
              </a:solidFill>
              <a:ea typeface="Calibri Light"/>
              <a:cs typeface="Calibri Light"/>
            </a:endParaRPr>
          </a:p>
        </p:txBody>
      </p:sp>
      <p:pic>
        <p:nvPicPr>
          <p:cNvPr id="4" name="Content Placeholder 3" descr="A group of different colored trash cans&#10;&#10;Description automatically generated">
            <a:extLst>
              <a:ext uri="{FF2B5EF4-FFF2-40B4-BE49-F238E27FC236}">
                <a16:creationId xmlns:a16="http://schemas.microsoft.com/office/drawing/2014/main" id="{00E5D428-EDE8-25D1-67F7-0B750C2EE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9243" y="70238"/>
            <a:ext cx="7394279" cy="531915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8DB3BF-1563-7886-33A3-1B5D6B1DD8B3}"/>
              </a:ext>
            </a:extLst>
          </p:cNvPr>
          <p:cNvSpPr txBox="1"/>
          <p:nvPr/>
        </p:nvSpPr>
        <p:spPr>
          <a:xfrm>
            <a:off x="3581399" y="5575004"/>
            <a:ext cx="5029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Calibri Light"/>
              </a:rPr>
              <a:t>(Pair work –Think for 1 minute)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1683-602E-1B02-D5BE-DB28B373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390B0-676E-B140-52D5-9DE819BF0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ea typeface="Calibri"/>
                <a:cs typeface="Calibri"/>
              </a:rPr>
              <a:t>Students to solve pages 31, 32, 33 in workbook.</a:t>
            </a:r>
          </a:p>
        </p:txBody>
      </p:sp>
    </p:spTree>
    <p:extLst>
      <p:ext uri="{BB962C8B-B14F-4D97-AF65-F5344CB8AC3E}">
        <p14:creationId xmlns:p14="http://schemas.microsoft.com/office/powerpoint/2010/main" val="282918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393B-0696-28EA-FBAB-A8072863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E0AE-65B4-08BA-A603-0E3470C5C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a typeface="Calibri"/>
                <a:cs typeface="Calibri"/>
              </a:rPr>
              <a:t>                                                       </a:t>
            </a:r>
            <a:r>
              <a:rPr lang="en-US" sz="3200" b="1" dirty="0">
                <a:solidFill>
                  <a:srgbClr val="7030A0"/>
                </a:solidFill>
                <a:ea typeface="Calibri"/>
                <a:cs typeface="Calibri"/>
              </a:rPr>
              <a:t>  Lesson 2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640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think of one flexible and one rigid material that can recycled?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        Interactive game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                                        What is called compressed?</vt:lpstr>
      <vt:lpstr>PowerPoint Presentation</vt:lpstr>
      <vt:lpstr>PowerPoint Presentation</vt:lpstr>
      <vt:lpstr>Think for 30 seconds </vt:lpstr>
      <vt:lpstr> Answer:</vt:lpstr>
      <vt:lpstr>PowerPoint Presentation</vt:lpstr>
      <vt:lpstr>Guess the materials - compress, twist, bend or stretch (Pair work – Think for 2 minutes)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387</cp:revision>
  <dcterms:created xsi:type="dcterms:W3CDTF">2023-10-27T15:20:56Z</dcterms:created>
  <dcterms:modified xsi:type="dcterms:W3CDTF">2023-10-27T17:49:07Z</dcterms:modified>
</cp:coreProperties>
</file>