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8" r:id="rId4"/>
    <p:sldId id="279" r:id="rId5"/>
    <p:sldId id="280" r:id="rId6"/>
    <p:sldId id="311" r:id="rId7"/>
    <p:sldId id="281" r:id="rId8"/>
    <p:sldId id="296" r:id="rId9"/>
    <p:sldId id="306" r:id="rId10"/>
    <p:sldId id="307" r:id="rId11"/>
    <p:sldId id="282" r:id="rId12"/>
    <p:sldId id="308" r:id="rId13"/>
    <p:sldId id="310" r:id="rId14"/>
    <p:sldId id="299" r:id="rId15"/>
    <p:sldId id="309" r:id="rId16"/>
    <p:sldId id="292" r:id="rId17"/>
    <p:sldId id="293" r:id="rId18"/>
    <p:sldId id="304" r:id="rId19"/>
    <p:sldId id="312" r:id="rId20"/>
    <p:sldId id="313" r:id="rId21"/>
    <p:sldId id="295" r:id="rId22"/>
    <p:sldId id="267" r:id="rId23"/>
  </p:sldIdLst>
  <p:sldSz cx="9144000" cy="6858000" type="screen4x3"/>
  <p:notesSz cx="6858000" cy="9144000"/>
  <p:embeddedFontLst>
    <p:embeddedFont>
      <p:font typeface="Twinkl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  <p:ext uri="http://customooxmlschemas.google.com/">
      <go:slidesCustomData xmlns:go="http://customooxmlschemas.google.com/" xmlns:p15="http://schemas.microsoft.com/office/powerpoint/2012/main" xmlns="" roundtripDataSignature="AMtx7miEVrL25Y3C05p8Fw0xgNFwUGc2aQ==" r:id="rId34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64"/>
    <a:srgbClr val="9DDCF9"/>
    <a:srgbClr val="555756"/>
    <a:srgbClr val="CAA9CA"/>
    <a:srgbClr val="FFCC66"/>
    <a:srgbClr val="47B1E5"/>
    <a:srgbClr val="F9A34D"/>
    <a:srgbClr val="A873B0"/>
    <a:srgbClr val="585657"/>
    <a:srgbClr val="A94F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2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446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3-all-about-numbers-numbers-the-number-system-number-mathematics-eyfs-early-year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3-all-about-numbers-numbers-the-number-system-number-mathematics-eyfs-early-year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3-all-about-numbers-numbers-the-number-system-number-mathematics-eyfs-early-yea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21B293E7-8704-40F1-82A6-62754E721E92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088A1A2B-E529-4381-A304-1E9C2577E582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674B8E0C-A87A-4786-8909-1B330019C294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xmlns="" id="{3005E5CF-C6B0-483F-9CE8-F9A1E29BBED8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tiff"/><Relationship Id="rId5" Type="http://schemas.openxmlformats.org/officeDocument/2006/relationships/image" Target="../media/image32.png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24.tiff"/><Relationship Id="rId7" Type="http://schemas.openxmlformats.org/officeDocument/2006/relationships/image" Target="../media/image37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tiff"/><Relationship Id="rId5" Type="http://schemas.openxmlformats.org/officeDocument/2006/relationships/image" Target="../media/image35.png"/><Relationship Id="rId4" Type="http://schemas.openxmlformats.org/officeDocument/2006/relationships/image" Target="../media/image3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42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tiff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5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tiff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tiff"/><Relationship Id="rId5" Type="http://schemas.openxmlformats.org/officeDocument/2006/relationships/image" Target="../media/image58.png"/><Relationship Id="rId4" Type="http://schemas.openxmlformats.org/officeDocument/2006/relationships/image" Target="../media/image2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tiff"/><Relationship Id="rId5" Type="http://schemas.openxmlformats.org/officeDocument/2006/relationships/image" Target="../media/image30.png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tiff"/><Relationship Id="rId5" Type="http://schemas.openxmlformats.org/officeDocument/2006/relationships/image" Target="../media/image32.png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FD225B3-1518-4E3D-8338-9F9FAC167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1" r="-2515"/>
          <a:stretch/>
        </p:blipFill>
        <p:spPr>
          <a:xfrm>
            <a:off x="5229436" y="2991533"/>
            <a:ext cx="2616451" cy="930367"/>
          </a:xfrm>
          <a:prstGeom prst="rect">
            <a:avLst/>
          </a:prstGeom>
        </p:spPr>
      </p:pic>
      <p:grpSp>
        <p:nvGrpSpPr>
          <p:cNvPr id="2" name="eleven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2944779" y="1126484"/>
            <a:ext cx="1760777" cy="2143674"/>
            <a:chOff x="1254183" y="2183292"/>
            <a:chExt cx="1751395" cy="19633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9599" y="2183292"/>
              <a:ext cx="1195979" cy="1963362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36FA81-1C50-47D7-B73D-E1149BB7F8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33"/>
          <a:stretch/>
        </p:blipFill>
        <p:spPr>
          <a:xfrm>
            <a:off x="-61775" y="3409870"/>
            <a:ext cx="9267550" cy="29140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3815E3D-D983-4C67-AD28-046692E05589}"/>
              </a:ext>
            </a:extLst>
          </p:cNvPr>
          <p:cNvSpPr/>
          <p:nvPr/>
        </p:nvSpPr>
        <p:spPr>
          <a:xfrm>
            <a:off x="3935753" y="5710657"/>
            <a:ext cx="886900" cy="6132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AA0313F-53B2-4600-B07A-8985ECD37A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1609724" y="4790695"/>
            <a:ext cx="1090475" cy="61642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ADD7DE49-00D7-4124-9D2E-7EE32402BC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2757349" y="4790695"/>
            <a:ext cx="1090475" cy="6164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BEBCF01-8C92-405C-A177-C76059732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3904974" y="4790695"/>
            <a:ext cx="1090475" cy="61642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667571B6-D835-4BBF-BE53-204C17599A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052599" y="4790695"/>
            <a:ext cx="1090475" cy="61642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8C9A5C2A-BA9B-4A8C-9AF2-5E400248C2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6200224" y="4790695"/>
            <a:ext cx="1090475" cy="6164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85A7662E-FE15-4DC7-B1A4-B85815C706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2004312" y="5326246"/>
            <a:ext cx="1090475" cy="6164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51D48B97-757E-4851-84A3-A2E23EB84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3151937" y="5326246"/>
            <a:ext cx="1090475" cy="6164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886725A3-851D-4032-9F60-B6FFBD3A61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4299562" y="5326246"/>
            <a:ext cx="1090475" cy="6164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1BDED30-2228-42E2-A1CB-9FB98D288C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447187" y="5326246"/>
            <a:ext cx="1090475" cy="61642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ECC4C8E1-EEA9-4C85-B5AC-8DC7DF4BE6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6594812" y="5326246"/>
            <a:ext cx="1090475" cy="616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63946F4-E142-4DCD-AD88-161AAF2D80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081174" y="2773155"/>
            <a:ext cx="1090475" cy="6164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557AA00-81DE-4A89-8806-3973D7FB08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857324" y="2773155"/>
            <a:ext cx="1090475" cy="6164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334A98F-58C8-4957-ACF2-A2D892B3FD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6681099" y="2773155"/>
            <a:ext cx="1090475" cy="616422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293B0F3E-721C-43FE-AEB1-339968A621C9}"/>
              </a:ext>
            </a:extLst>
          </p:cNvPr>
          <p:cNvSpPr/>
          <p:nvPr/>
        </p:nvSpPr>
        <p:spPr>
          <a:xfrm>
            <a:off x="1197986" y="2442778"/>
            <a:ext cx="1520880" cy="547897"/>
          </a:xfrm>
          <a:prstGeom prst="wedgeRoundRectCallout">
            <a:avLst>
              <a:gd name="adj1" fmla="val 51337"/>
              <a:gd name="adj2" fmla="val 64531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one 10.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799B909D-2EE2-43BF-BEAA-B3960513FA4C}"/>
              </a:ext>
            </a:extLst>
          </p:cNvPr>
          <p:cNvSpPr/>
          <p:nvPr/>
        </p:nvSpPr>
        <p:spPr>
          <a:xfrm>
            <a:off x="4960281" y="1672507"/>
            <a:ext cx="1032143" cy="547897"/>
          </a:xfrm>
          <a:prstGeom prst="wedgeRoundRectCallout">
            <a:avLst>
              <a:gd name="adj1" fmla="val -67097"/>
              <a:gd name="adj2" fmla="val -15439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3.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8E58D7E4-F3AC-4C0B-9E53-8929974907BA}"/>
              </a:ext>
            </a:extLst>
          </p:cNvPr>
          <p:cNvSpPr/>
          <p:nvPr/>
        </p:nvSpPr>
        <p:spPr>
          <a:xfrm>
            <a:off x="1934562" y="615637"/>
            <a:ext cx="1520880" cy="547897"/>
          </a:xfrm>
          <a:prstGeom prst="wedgeRoundRectCallout">
            <a:avLst>
              <a:gd name="adj1" fmla="val 39438"/>
              <a:gd name="adj2" fmla="val 69746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We make 13.</a:t>
            </a:r>
          </a:p>
        </p:txBody>
      </p:sp>
    </p:spTree>
    <p:extLst>
      <p:ext uri="{BB962C8B-B14F-4D97-AF65-F5344CB8AC3E}">
        <p14:creationId xmlns:p14="http://schemas.microsoft.com/office/powerpoint/2010/main" xmlns="" val="42416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952500" y="1519466"/>
            <a:ext cx="1771367" cy="2054762"/>
            <a:chOff x="1177983" y="2091892"/>
            <a:chExt cx="1771367" cy="20547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96837" y="2091892"/>
              <a:ext cx="1152513" cy="205476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3075156" y="1655891"/>
            <a:ext cx="2419778" cy="863897"/>
          </a:xfrm>
          <a:prstGeom prst="wedgeRoundRectCallout">
            <a:avLst>
              <a:gd name="adj1" fmla="val -60953"/>
              <a:gd name="adj2" fmla="val 22405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Which bucket has 13 peas? How do you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:a16="http://schemas.microsoft.com/office/drawing/2014/main" xmlns="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A sign by the pond said they could feed the ducks. Number Thirteen poured their peas into one bucket.</a:t>
            </a:r>
            <a:endParaRPr lang="en-GB" sz="2000" b="0" dirty="0">
              <a:latin typeface="+mn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1FC27E-F0B6-4B03-80DC-8161AD4039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73" b="-4219"/>
          <a:stretch/>
        </p:blipFill>
        <p:spPr>
          <a:xfrm>
            <a:off x="6241966" y="959739"/>
            <a:ext cx="2086401" cy="3152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92C731-CC05-470C-8BD8-B16A7EFB55B4}"/>
              </a:ext>
            </a:extLst>
          </p:cNvPr>
          <p:cNvSpPr/>
          <p:nvPr/>
        </p:nvSpPr>
        <p:spPr>
          <a:xfrm>
            <a:off x="6372225" y="1133475"/>
            <a:ext cx="1819275" cy="2705100"/>
          </a:xfrm>
          <a:prstGeom prst="rect">
            <a:avLst/>
          </a:prstGeom>
          <a:solidFill>
            <a:srgbClr val="55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itle 20">
            <a:extLst>
              <a:ext uri="{FF2B5EF4-FFF2-40B4-BE49-F238E27FC236}">
                <a16:creationId xmlns:a16="http://schemas.microsoft.com/office/drawing/2014/main" xmlns="" id="{4C5A5A33-B606-4FD5-BCA1-E265B544BC9D}"/>
              </a:ext>
            </a:extLst>
          </p:cNvPr>
          <p:cNvSpPr txBox="1">
            <a:spLocks/>
          </p:cNvSpPr>
          <p:nvPr/>
        </p:nvSpPr>
        <p:spPr>
          <a:xfrm>
            <a:off x="6165191" y="895686"/>
            <a:ext cx="2192083" cy="148198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6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You can feed the ducks peas. Please only feed them 13.</a:t>
            </a:r>
            <a:endParaRPr lang="en-GB" sz="16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DB48E74-C5DC-40E3-9028-CD3C4837ED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90" b="-1922"/>
          <a:stretch/>
        </p:blipFill>
        <p:spPr>
          <a:xfrm>
            <a:off x="6677605" y="2183660"/>
            <a:ext cx="1240841" cy="164236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1E29699-B4AF-45BC-AE90-B72E40D468BB}"/>
              </a:ext>
            </a:extLst>
          </p:cNvPr>
          <p:cNvGrpSpPr/>
          <p:nvPr/>
        </p:nvGrpSpPr>
        <p:grpSpPr>
          <a:xfrm>
            <a:off x="1091376" y="4108042"/>
            <a:ext cx="1890769" cy="2366530"/>
            <a:chOff x="1091376" y="4108042"/>
            <a:chExt cx="1890769" cy="236653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77829B93-91CD-4C07-A837-37F62D60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091376" y="4108042"/>
              <a:ext cx="1890769" cy="217267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6964288-0C86-4ED5-B108-4012A5BC7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828665" y="4943328"/>
              <a:ext cx="1793955" cy="1268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5F58D349-3766-412F-B3F2-A4F081C42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4799038"/>
              <a:ext cx="204896" cy="20025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EA552786-2E3E-4DC1-9226-6B408C245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4799038"/>
              <a:ext cx="204896" cy="20025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7D693D1B-E132-41F5-AE75-B6F14B263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054372"/>
              <a:ext cx="204896" cy="20025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6E7BFBE2-1E1A-42C6-B524-1B8F1F5ED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054372"/>
              <a:ext cx="204896" cy="20025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BBA95AF1-6D6A-4F43-BDBE-ED46EDE11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324016"/>
              <a:ext cx="204896" cy="20025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92BB76B8-84D6-4CDB-8A1F-5EE0FCD36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324016"/>
              <a:ext cx="204896" cy="20025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CD96651A-5F7E-42E0-946E-101E7B815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586144"/>
              <a:ext cx="204896" cy="20025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F7FC063C-AA65-4A59-9A2F-AFD1FDE02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586144"/>
              <a:ext cx="204896" cy="20025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6EDED329-9E0D-4BDE-BD63-AA50C536E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854826"/>
              <a:ext cx="204896" cy="20025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6FB779C2-7F79-43FC-B39A-1C9DF50E5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854826"/>
              <a:ext cx="204896" cy="20025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5C4875D4-4E1A-4F71-8D4B-A85C4689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1377667" y="4934779"/>
              <a:ext cx="1793955" cy="126853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4CAEB6B9-659E-4F8B-A32F-8D9C2D70C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002999" y="5577595"/>
              <a:ext cx="204896" cy="20025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4F5AECF6-C97A-43DE-BD40-A774EB8FD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218660" y="5577595"/>
              <a:ext cx="204896" cy="20025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DB96E5C6-28BD-41A4-A76F-C7CF76F45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002999" y="5846277"/>
              <a:ext cx="204896" cy="20025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0A265779-6518-49E9-84CC-EF93BBB86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218660" y="5846277"/>
              <a:ext cx="204896" cy="200255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D7704ED-6D72-4C0A-9050-65A8D2549B4C}"/>
              </a:ext>
            </a:extLst>
          </p:cNvPr>
          <p:cNvGrpSpPr/>
          <p:nvPr/>
        </p:nvGrpSpPr>
        <p:grpSpPr>
          <a:xfrm>
            <a:off x="3168526" y="4108042"/>
            <a:ext cx="1890769" cy="2366530"/>
            <a:chOff x="1091376" y="4108042"/>
            <a:chExt cx="1890769" cy="236653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6B296618-7AC9-4CE5-B4FA-E428584D2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091376" y="4108042"/>
              <a:ext cx="1890769" cy="217267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F023047D-1260-4B60-8F4B-460C47E76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828665" y="4943328"/>
              <a:ext cx="1793955" cy="126853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6E7FFFF4-B0A6-4AE7-936A-4F1028186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4799038"/>
              <a:ext cx="204896" cy="20025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02BD2637-C903-476D-93E5-991BA9F63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4799038"/>
              <a:ext cx="204896" cy="20025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6A5B639E-C5EB-4794-A36C-943EA66B2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054372"/>
              <a:ext cx="204896" cy="20025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77EEE3C6-7A0B-45D4-B91D-282EF83F6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054372"/>
              <a:ext cx="204896" cy="20025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8DF241DE-DB75-4DEB-8359-28623350D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324016"/>
              <a:ext cx="204896" cy="20025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B605C266-926F-4AE8-AA1C-F1F9AF236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324016"/>
              <a:ext cx="204896" cy="20025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xmlns="" id="{6CD800B1-A995-4DF0-B8FB-7E9455D9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586144"/>
              <a:ext cx="204896" cy="20025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D5C3B039-6296-490C-AA79-9CB34CFA5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586144"/>
              <a:ext cx="204896" cy="200255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BDDD042C-6F6E-47F2-936D-EF85C0392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854826"/>
              <a:ext cx="204896" cy="200255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3AC4AAD7-E7A4-4C24-8BE4-879667C7F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854826"/>
              <a:ext cx="204896" cy="200255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xmlns="" id="{2497E5E0-87DE-4396-97F9-994F87317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1377667" y="4934779"/>
              <a:ext cx="1793955" cy="126853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xmlns="" id="{EC6FD64B-99CA-4675-95A4-072B656AA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002999" y="5577595"/>
              <a:ext cx="204896" cy="20025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xmlns="" id="{8976DDAE-0674-40B0-A778-F9E0A16DF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002999" y="5846277"/>
              <a:ext cx="204896" cy="20025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444B920B-ACEC-4B03-87FE-BC28A3549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218660" y="5846277"/>
              <a:ext cx="204896" cy="200255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888162E-D5D8-41A7-9533-4C7F98201DF0}"/>
              </a:ext>
            </a:extLst>
          </p:cNvPr>
          <p:cNvGrpSpPr/>
          <p:nvPr/>
        </p:nvGrpSpPr>
        <p:grpSpPr>
          <a:xfrm>
            <a:off x="5232499" y="4108042"/>
            <a:ext cx="1890769" cy="2366530"/>
            <a:chOff x="1091376" y="4108042"/>
            <a:chExt cx="1890769" cy="2366530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xmlns="" id="{04A4A4D6-AE51-4377-B40D-383FDAD1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091376" y="4108042"/>
              <a:ext cx="1890769" cy="2172678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xmlns="" id="{7C7082F6-3501-4EC7-94C6-64F2898B8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828665" y="4943328"/>
              <a:ext cx="1793955" cy="126853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xmlns="" id="{BDBDE784-F407-45B8-8931-70C2CFC44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4799038"/>
              <a:ext cx="204896" cy="200255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xmlns="" id="{3540E1C8-2C62-46C3-9898-F1998A05E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4799038"/>
              <a:ext cx="204896" cy="200255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xmlns="" id="{12AEDCAB-5AE4-44A1-AC5F-63E10F9C8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054372"/>
              <a:ext cx="204896" cy="200255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xmlns="" id="{CC96C912-FDD3-4658-A1F7-A08C725FF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054372"/>
              <a:ext cx="204896" cy="200255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7FD267D5-83F4-4B95-B2F5-AD7D76F18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324016"/>
              <a:ext cx="204896" cy="200255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28F03336-F452-47FE-B0F2-9C79E0B1E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324016"/>
              <a:ext cx="204896" cy="2002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E6699F2F-B6FA-4822-A11A-DCD5E364DD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586144"/>
              <a:ext cx="204896" cy="200255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F905A4AE-24C0-4638-B5C5-8DBF9F053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586144"/>
              <a:ext cx="204896" cy="20025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xmlns="" id="{E8C0B91D-201A-4323-9A71-1D8B5991B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453997" y="5854826"/>
              <a:ext cx="204896" cy="20025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273FED63-49E5-4218-9E4C-27C0220FD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1669658" y="5854826"/>
              <a:ext cx="204896" cy="200255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xmlns="" id="{2DD9DB95-D76E-446A-B138-B6D12D7B8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1377667" y="4934779"/>
              <a:ext cx="1793955" cy="1268533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xmlns="" id="{63F92EC8-15F8-4617-BC05-D07EC4ED3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002999" y="5846277"/>
              <a:ext cx="204896" cy="200255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xmlns="" id="{2C398C52-209F-46F0-8080-FC5593D4D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2218660" y="5846277"/>
              <a:ext cx="204896" cy="200255"/>
            </a:xfrm>
            <a:prstGeom prst="rect">
              <a:avLst/>
            </a:prstGeom>
          </p:spPr>
        </p:pic>
      </p:grpSp>
      <p:sp>
        <p:nvSpPr>
          <p:cNvPr id="132" name="Speech Bubble: Rectangle with Corners Rounded 131">
            <a:extLst>
              <a:ext uri="{FF2B5EF4-FFF2-40B4-BE49-F238E27FC236}">
                <a16:creationId xmlns:a16="http://schemas.microsoft.com/office/drawing/2014/main" xmlns="" id="{09E3DD78-80BD-47AF-B3EC-77DBED07C964}"/>
              </a:ext>
            </a:extLst>
          </p:cNvPr>
          <p:cNvSpPr/>
          <p:nvPr/>
        </p:nvSpPr>
        <p:spPr>
          <a:xfrm>
            <a:off x="3085921" y="1636679"/>
            <a:ext cx="2419778" cy="881539"/>
          </a:xfrm>
          <a:prstGeom prst="wedgeRoundRectCallout">
            <a:avLst>
              <a:gd name="adj1" fmla="val -60953"/>
              <a:gd name="adj2" fmla="val 22405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Great job! Thank you for finding me a bucket of 13 peas.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" name="Speech Bubble: Rectangle with Corners Rounded 132">
            <a:extLst>
              <a:ext uri="{FF2B5EF4-FFF2-40B4-BE49-F238E27FC236}">
                <a16:creationId xmlns:a16="http://schemas.microsoft.com/office/drawing/2014/main" xmlns="" id="{0DD968FF-0BE0-40C7-83AC-6FF7BF3DEC26}"/>
              </a:ext>
            </a:extLst>
          </p:cNvPr>
          <p:cNvSpPr/>
          <p:nvPr/>
        </p:nvSpPr>
        <p:spPr>
          <a:xfrm>
            <a:off x="2974306" y="1989584"/>
            <a:ext cx="1481942" cy="409531"/>
          </a:xfrm>
          <a:prstGeom prst="wedgeRoundRectCallout">
            <a:avLst>
              <a:gd name="adj1" fmla="val -60953"/>
              <a:gd name="adj2" fmla="val 22405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Try again.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1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132" grpId="0" animBg="1"/>
      <p:bldP spid="133" grpId="0" animBg="1"/>
      <p:bldP spid="133" grpId="1" animBg="1"/>
      <p:bldP spid="133" grpId="2" animBg="1"/>
      <p:bldP spid="133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656552" y="1374238"/>
            <a:ext cx="1771367" cy="2054762"/>
            <a:chOff x="1177983" y="2091892"/>
            <a:chExt cx="1771367" cy="20547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96837" y="2091892"/>
              <a:ext cx="1152513" cy="205476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2713788" y="1200585"/>
            <a:ext cx="1885335" cy="1115701"/>
          </a:xfrm>
          <a:prstGeom prst="wedgeRoundRectCallout">
            <a:avLst>
              <a:gd name="adj1" fmla="val -58543"/>
              <a:gd name="adj2" fmla="val 31149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you help me to work out which purse I need?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:a16="http://schemas.microsoft.com/office/drawing/2014/main" xmlns="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Next, Number Thirteen wanted to buy an ice lolly from the ice cream van. It cost 13p.</a:t>
            </a:r>
            <a:endParaRPr lang="en-GB" sz="2000" b="0" dirty="0">
              <a:latin typeface="+mn-lt"/>
            </a:endParaRPr>
          </a:p>
        </p:txBody>
      </p:sp>
      <p:sp>
        <p:nvSpPr>
          <p:cNvPr id="132" name="Speech Bubble: Rectangle with Corners Rounded 131">
            <a:extLst>
              <a:ext uri="{FF2B5EF4-FFF2-40B4-BE49-F238E27FC236}">
                <a16:creationId xmlns:a16="http://schemas.microsoft.com/office/drawing/2014/main" xmlns="" id="{09E3DD78-80BD-47AF-B3EC-77DBED07C964}"/>
              </a:ext>
            </a:extLst>
          </p:cNvPr>
          <p:cNvSpPr/>
          <p:nvPr/>
        </p:nvSpPr>
        <p:spPr>
          <a:xfrm>
            <a:off x="2717239" y="1258621"/>
            <a:ext cx="1885335" cy="960035"/>
          </a:xfrm>
          <a:prstGeom prst="wedgeRoundRectCallout">
            <a:avLst>
              <a:gd name="adj1" fmla="val -57844"/>
              <a:gd name="adj2" fmla="val 39500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Yummy! Let’s eat it before it melts!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" name="Speech Bubble: Rectangle with Corners Rounded 132">
            <a:extLst>
              <a:ext uri="{FF2B5EF4-FFF2-40B4-BE49-F238E27FC236}">
                <a16:creationId xmlns:a16="http://schemas.microsoft.com/office/drawing/2014/main" xmlns="" id="{0DD968FF-0BE0-40C7-83AC-6FF7BF3DEC26}"/>
              </a:ext>
            </a:extLst>
          </p:cNvPr>
          <p:cNvSpPr/>
          <p:nvPr/>
        </p:nvSpPr>
        <p:spPr>
          <a:xfrm>
            <a:off x="2777115" y="1691147"/>
            <a:ext cx="1481942" cy="409531"/>
          </a:xfrm>
          <a:prstGeom prst="wedgeRoundRectCallout">
            <a:avLst>
              <a:gd name="adj1" fmla="val -62535"/>
              <a:gd name="adj2" fmla="val 39581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Try again.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3A04BBE-DFEA-4389-A72B-F4B2502A2AF5}"/>
              </a:ext>
            </a:extLst>
          </p:cNvPr>
          <p:cNvGrpSpPr/>
          <p:nvPr/>
        </p:nvGrpSpPr>
        <p:grpSpPr>
          <a:xfrm>
            <a:off x="4061246" y="1138932"/>
            <a:ext cx="4532904" cy="2398009"/>
            <a:chOff x="4061246" y="1138932"/>
            <a:chExt cx="4532904" cy="239800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7F1FC27E-F0B6-4B03-80DC-8161AD403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833" r="-1131"/>
            <a:stretch/>
          </p:blipFill>
          <p:spPr>
            <a:xfrm>
              <a:off x="4061246" y="1138932"/>
              <a:ext cx="4532904" cy="2398009"/>
            </a:xfrm>
            <a:prstGeom prst="rect">
              <a:avLst/>
            </a:prstGeom>
          </p:spPr>
        </p:pic>
        <p:sp>
          <p:nvSpPr>
            <p:cNvPr id="39" name="Title 20">
              <a:extLst>
                <a:ext uri="{FF2B5EF4-FFF2-40B4-BE49-F238E27FC236}">
                  <a16:creationId xmlns:a16="http://schemas.microsoft.com/office/drawing/2014/main" xmlns="" id="{4C5A5A33-B606-4FD5-BCA1-E265B544BC9D}"/>
                </a:ext>
              </a:extLst>
            </p:cNvPr>
            <p:cNvSpPr txBox="1">
              <a:spLocks/>
            </p:cNvSpPr>
            <p:nvPr/>
          </p:nvSpPr>
          <p:spPr>
            <a:xfrm>
              <a:off x="6090920" y="1626870"/>
              <a:ext cx="1032348" cy="745489"/>
            </a:xfrm>
            <a:prstGeom prst="roundRect">
              <a:avLst>
                <a:gd name="adj" fmla="val 9641"/>
              </a:avLst>
            </a:prstGeom>
            <a:solidFill>
              <a:schemeClr val="bg1"/>
            </a:solidFill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/>
              <a:endParaRPr lang="en-GB" sz="105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Title 20">
              <a:extLst>
                <a:ext uri="{FF2B5EF4-FFF2-40B4-BE49-F238E27FC236}">
                  <a16:creationId xmlns:a16="http://schemas.microsoft.com/office/drawing/2014/main" xmlns="" id="{43F13547-7374-4FA8-9842-928CCB8779CD}"/>
                </a:ext>
              </a:extLst>
            </p:cNvPr>
            <p:cNvSpPr txBox="1">
              <a:spLocks/>
            </p:cNvSpPr>
            <p:nvPr/>
          </p:nvSpPr>
          <p:spPr>
            <a:xfrm>
              <a:off x="5892384" y="1725535"/>
              <a:ext cx="1491185" cy="534733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600" b="0" dirty="0">
                  <a:latin typeface="+mn-lt"/>
                  <a:ea typeface="Arial"/>
                  <a:cs typeface="Arial"/>
                  <a:sym typeface="Arial"/>
                </a:rPr>
                <a:t>All ice </a:t>
              </a:r>
            </a:p>
            <a:p>
              <a:pPr algn="ctr"/>
              <a:r>
                <a:rPr lang="en-GB" sz="1600" b="0" dirty="0">
                  <a:latin typeface="+mn-lt"/>
                  <a:ea typeface="Arial"/>
                  <a:cs typeface="Arial"/>
                  <a:sym typeface="Arial"/>
                </a:rPr>
                <a:t>lollies 13p</a:t>
              </a:r>
              <a:endParaRPr lang="en-GB" sz="1600" b="0" dirty="0"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B4BFF43-219F-4620-B943-A0AE2F741FF2}"/>
              </a:ext>
            </a:extLst>
          </p:cNvPr>
          <p:cNvGrpSpPr/>
          <p:nvPr/>
        </p:nvGrpSpPr>
        <p:grpSpPr>
          <a:xfrm>
            <a:off x="828058" y="4210962"/>
            <a:ext cx="2372551" cy="1935362"/>
            <a:chOff x="828058" y="4210962"/>
            <a:chExt cx="2372551" cy="193536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8423982C-7130-4D08-AD3F-B6D4344B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28058" y="4210962"/>
              <a:ext cx="2372551" cy="193536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D5371E64-69BB-4CD0-8869-B1884F4FC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008993" y="5340499"/>
              <a:ext cx="1983558" cy="77176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D3FC93B7-CF4B-44F3-BFD4-0FEDCF87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6182" y="5471615"/>
              <a:ext cx="237955" cy="23764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B9EF3551-9749-40AF-B14E-AA8E04DCC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1008052" y="4712574"/>
              <a:ext cx="1983558" cy="77176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46373A55-C90C-4ACD-9B23-11275C52A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4850040"/>
              <a:ext cx="237955" cy="237647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768A68C0-04BA-42EC-A2CC-14AC1D97C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4850039"/>
              <a:ext cx="237955" cy="23764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0553349F-BB89-43FA-A73A-335EC563D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4850039"/>
              <a:ext cx="237955" cy="23764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ACEA8311-B312-42FF-BBFC-9140DF19F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51676" y="4850037"/>
              <a:ext cx="237955" cy="23764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482056FA-CD2F-4576-81A4-C985D82D8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21643" y="4850037"/>
              <a:ext cx="237955" cy="23764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43446FE9-1DE3-4B43-8201-FC5A5091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75241" y="5131865"/>
              <a:ext cx="237955" cy="23764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0AA9B61E-0E61-47BF-A5C9-58D3BEF62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1965" y="5131864"/>
              <a:ext cx="237955" cy="237647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2D3F2A4F-1359-4874-ADB5-020AD929C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94952" y="5131864"/>
              <a:ext cx="237955" cy="23764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25378B30-456C-4F18-A641-003303019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51676" y="5131862"/>
              <a:ext cx="237955" cy="23764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33038643-6DF0-466C-995D-4532EE7F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621643" y="5131861"/>
              <a:ext cx="237955" cy="237647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xmlns="" id="{04A023D7-86F8-439D-BE39-7FA082BD9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33935" y="5472675"/>
              <a:ext cx="237955" cy="23764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179D8A-C136-4B77-96CB-C595EED2EBCD}"/>
              </a:ext>
            </a:extLst>
          </p:cNvPr>
          <p:cNvGrpSpPr/>
          <p:nvPr/>
        </p:nvGrpSpPr>
        <p:grpSpPr>
          <a:xfrm>
            <a:off x="3416299" y="4210962"/>
            <a:ext cx="2372551" cy="1935362"/>
            <a:chOff x="3416299" y="4210962"/>
            <a:chExt cx="2372551" cy="1935362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0E5A5DCE-C579-4BCF-B0C0-3981DFBB1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416299" y="4210962"/>
              <a:ext cx="2372551" cy="1935362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78FA4EA5-EC2F-49E6-893F-9DACFD677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3602094" y="5340499"/>
              <a:ext cx="1983558" cy="77176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DC7004A9-9EC1-4C3F-B705-693C799AD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3601153" y="4712574"/>
              <a:ext cx="1983558" cy="771761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AFCE4695-A615-4E8D-A3BC-613F2FF3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768342" y="4850040"/>
              <a:ext cx="237955" cy="237647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ED91FB23-652C-4258-A991-8950833FA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066" y="4850039"/>
              <a:ext cx="237955" cy="237647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891B359A-D6A1-4CC0-8E2B-0D224A282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488053" y="4850039"/>
              <a:ext cx="237955" cy="237647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4306AEA0-9CE8-4C37-A078-374624F1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844777" y="4850037"/>
              <a:ext cx="237955" cy="237647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AD9889D5-ED26-4B2F-AB52-CBF8BE550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14744" y="4850037"/>
              <a:ext cx="237955" cy="237647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667FBE85-7EF1-48A4-BA2A-214BC087B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768342" y="5131865"/>
              <a:ext cx="237955" cy="23764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xmlns="" id="{3D681939-B2EA-4250-8FA1-0982CBAEB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066" y="5131864"/>
              <a:ext cx="237955" cy="23764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7D2FB3CC-F8D0-4306-88EB-0EB95051F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488053" y="5131864"/>
              <a:ext cx="237955" cy="237647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xmlns="" id="{44C8F860-0D88-4C28-A8D1-1DF6E65C9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844777" y="5131862"/>
              <a:ext cx="237955" cy="237647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xmlns="" id="{E87D6D77-ED02-4924-8BF4-98BC18BF0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12091" y="5132922"/>
              <a:ext cx="237955" cy="237647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xmlns="" id="{1928CC12-7AC2-4A9D-AB88-E71F08A7E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764090" y="5471615"/>
              <a:ext cx="237955" cy="23764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81040CF-650E-40BE-B31F-1F8E84D94A9F}"/>
              </a:ext>
            </a:extLst>
          </p:cNvPr>
          <p:cNvGrpSpPr/>
          <p:nvPr/>
        </p:nvGrpSpPr>
        <p:grpSpPr>
          <a:xfrm>
            <a:off x="6009449" y="4210962"/>
            <a:ext cx="2372551" cy="1935362"/>
            <a:chOff x="6009449" y="4210962"/>
            <a:chExt cx="2372551" cy="1935362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xmlns="" id="{0C5ED8B6-B920-48D0-B428-0409ADCAA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009449" y="4210962"/>
              <a:ext cx="2372551" cy="1935362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xmlns="" id="{EB78D3DF-D8A9-44BC-8FB7-82019F02B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6185800" y="5340499"/>
              <a:ext cx="1983558" cy="771761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7E65D9A5-CD96-49F2-B8D4-F01516CA2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740" r="18867" b="23617"/>
            <a:stretch/>
          </p:blipFill>
          <p:spPr>
            <a:xfrm>
              <a:off x="6184859" y="4712574"/>
              <a:ext cx="1983558" cy="771761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xmlns="" id="{8DF48274-67E2-4B3B-BC65-221114BBA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352048" y="4850040"/>
              <a:ext cx="237955" cy="237647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60B7DE12-D358-4FEA-BEA0-15A3CC91B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708772" y="4850039"/>
              <a:ext cx="237955" cy="237647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0651148E-9EC5-4572-92FF-55CED864D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71759" y="4850039"/>
              <a:ext cx="237955" cy="23764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xmlns="" id="{71266B58-7845-4509-B09D-AA39A6F7B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28483" y="4850037"/>
              <a:ext cx="237955" cy="237647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xmlns="" id="{06717057-879F-46B7-9A83-F026EF169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798450" y="4850037"/>
              <a:ext cx="237955" cy="237647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xmlns="" id="{EB6C642E-5D50-4149-9657-BEC423DAE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352048" y="5138544"/>
              <a:ext cx="237955" cy="237647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xmlns="" id="{15252A74-9E61-4072-BBC8-D2FB65E59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708772" y="5138543"/>
              <a:ext cx="237955" cy="237647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xmlns="" id="{C6471A84-F088-4E41-9FA0-A5FA3BA89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71759" y="5138543"/>
              <a:ext cx="237955" cy="237647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xmlns="" id="{609C07B6-2145-42AC-B6E7-8D0EAA957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428483" y="5138541"/>
              <a:ext cx="237955" cy="237647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xmlns="" id="{DE598260-A3E9-4CE6-8E67-1B6BD89C0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798450" y="5138541"/>
              <a:ext cx="237955" cy="237647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CD33F509-AB01-43EC-9C73-4B65D6BD6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354218" y="5467801"/>
              <a:ext cx="237955" cy="237647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xmlns="" id="{4A521800-0A70-460D-9B0F-D7FF552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710942" y="5467800"/>
              <a:ext cx="237955" cy="237647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xmlns="" id="{FD13679F-82DF-4BB4-86EC-72475998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073929" y="5467800"/>
              <a:ext cx="237955" cy="23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412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132" grpId="0" animBg="1"/>
      <p:bldP spid="133" grpId="0" animBg="1"/>
      <p:bldP spid="133" grpId="1" animBg="1"/>
      <p:bldP spid="133" grpId="2" animBg="1"/>
      <p:bldP spid="13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656552" y="1374238"/>
            <a:ext cx="1771367" cy="2054762"/>
            <a:chOff x="1177983" y="2091892"/>
            <a:chExt cx="1771367" cy="20547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96837" y="2091892"/>
              <a:ext cx="1152513" cy="205476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2769281" y="1123192"/>
            <a:ext cx="3786438" cy="1384472"/>
          </a:xfrm>
          <a:prstGeom prst="wedgeRoundRectCallout">
            <a:avLst>
              <a:gd name="adj1" fmla="val -58543"/>
              <a:gd name="adj2" fmla="val 31149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That’s right! There are 13 pennies in this purse. We can make 13p another way – click me to take a look. Talk about what you can see this time.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57437DF3-5823-43C5-B06F-D7F7ACA4A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74651" y="2689403"/>
            <a:ext cx="3975805" cy="32431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83365377-B646-49F3-98B9-F9E6EAB1EE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40" r="18867" b="23617"/>
          <a:stretch/>
        </p:blipFill>
        <p:spPr>
          <a:xfrm>
            <a:off x="3177853" y="4582226"/>
            <a:ext cx="3323950" cy="129327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CF7E257A-2417-4C8D-8C48-A5022CAD5A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58020" y="4812585"/>
            <a:ext cx="398755" cy="39823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348F0D37-4CCD-414A-982A-CD7670625B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40" r="18867" b="23617"/>
          <a:stretch/>
        </p:blipFill>
        <p:spPr>
          <a:xfrm>
            <a:off x="3176276" y="3529980"/>
            <a:ext cx="3323950" cy="129327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6864C53-8355-4228-9E7E-EA58C82841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56443" y="3760339"/>
            <a:ext cx="398755" cy="3982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402C0134-B660-43B0-BFC4-E9D433470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54224" y="3760337"/>
            <a:ext cx="398755" cy="3982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9458C79B-A5C4-4371-9115-C1F4211E4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62500" y="3760337"/>
            <a:ext cx="398755" cy="39823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49D7CB48-F17F-442F-942D-B7790A3949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60280" y="3760334"/>
            <a:ext cx="398755" cy="39823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71CD794-BBFC-466E-A763-0DEF535243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80253" y="3760334"/>
            <a:ext cx="398755" cy="39823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25C418DA-D55C-4235-BE29-16708A82D8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56443" y="4232607"/>
            <a:ext cx="398755" cy="39823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1755FAB-A671-42F3-AC61-A53DA824E2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54224" y="4232606"/>
            <a:ext cx="398755" cy="39823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5463148B-8AA0-4720-A3C1-92219B29B3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62500" y="4232606"/>
            <a:ext cx="398755" cy="39823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8F92A50F-2E59-4062-9534-FADA5C7AA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60280" y="4232602"/>
            <a:ext cx="398755" cy="39823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46769569-6AFE-4109-9731-5CFD7D286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80253" y="4232601"/>
            <a:ext cx="398755" cy="3982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94A517DD-6623-4D84-AE7A-1E45C6CC07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94994" y="3634325"/>
            <a:ext cx="1086514" cy="1084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1520B3B-3342-4F6B-91C3-DA8BA6075B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81508" y="4959229"/>
            <a:ext cx="684574" cy="683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0544645-4E3F-4C51-B2E1-E0BE67DC43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99347" y="4959229"/>
            <a:ext cx="684574" cy="6836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78D1B35-EB6B-4C61-A992-A31B8EC6D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54224" y="4805878"/>
            <a:ext cx="398755" cy="3982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9D5C837-F938-44AE-A368-0B32824E6C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50428" y="4789687"/>
            <a:ext cx="398755" cy="39823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641F5145-E74D-4D47-94D3-D3C8D23C6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93926" y="4959229"/>
            <a:ext cx="684574" cy="6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2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6D424527-7AED-4682-ADFA-0587E428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488474"/>
            <a:ext cx="8477248" cy="994306"/>
          </a:xfrm>
        </p:spPr>
        <p:txBody>
          <a:bodyPr/>
          <a:lstStyle/>
          <a:p>
            <a:r>
              <a:rPr lang="en-US" sz="2000" b="0" dirty="0">
                <a:latin typeface="+mn-lt"/>
                <a:ea typeface="Arial"/>
                <a:cs typeface="Arial"/>
                <a:sym typeface="Arial"/>
              </a:rPr>
              <a:t>Number Thirteen wanted to climb a tree. Some of the trees had numbers on them. Which tree should Number Thirteen climb? </a:t>
            </a:r>
            <a:endParaRPr lang="en-GB" sz="2000" b="0" dirty="0">
              <a:latin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38433B-5C7F-48EF-AA8E-1626B411D14A}"/>
              </a:ext>
            </a:extLst>
          </p:cNvPr>
          <p:cNvGrpSpPr/>
          <p:nvPr/>
        </p:nvGrpSpPr>
        <p:grpSpPr>
          <a:xfrm>
            <a:off x="6398821" y="4233334"/>
            <a:ext cx="1717205" cy="2036470"/>
            <a:chOff x="1254183" y="2246610"/>
            <a:chExt cx="1573444" cy="19000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81000" y="2246610"/>
              <a:ext cx="1046627" cy="1900044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:a16="http://schemas.microsoft.com/office/drawing/2014/main" xmlns="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87AD3-7B82-4121-A419-91F08D9CF551}"/>
              </a:ext>
            </a:extLst>
          </p:cNvPr>
          <p:cNvSpPr/>
          <p:nvPr/>
        </p:nvSpPr>
        <p:spPr>
          <a:xfrm>
            <a:off x="3572162" y="4896213"/>
            <a:ext cx="2433338" cy="1234027"/>
          </a:xfrm>
          <a:prstGeom prst="wedgeRoundRectCallout">
            <a:avLst>
              <a:gd name="adj1" fmla="val 59531"/>
              <a:gd name="adj2" fmla="val -7340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Oh no, some of the trees are missing their numbers! Which tree do I need to climb? Click it for me.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E94413D-16AB-4387-9751-A704A6278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10980" y="1931379"/>
            <a:ext cx="976803" cy="14124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58A4145-01F3-4D46-9556-A2705A813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43674" y="1931379"/>
            <a:ext cx="976803" cy="14124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76CCDEC-0D26-4009-AB4D-338031336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72162" y="1931379"/>
            <a:ext cx="976803" cy="14124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33857AA-F49D-414F-9240-EAEF072CEA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00649" y="1931379"/>
            <a:ext cx="976803" cy="14124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6B64714-E344-46AC-80FE-32C068DEF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29137" y="1931379"/>
            <a:ext cx="976803" cy="14124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43EAF91-40AB-433D-93AE-63B296656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57625" y="1936409"/>
            <a:ext cx="976803" cy="14124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9C2724F-58F6-47B3-9D72-14D88F7C2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86112" y="1931379"/>
            <a:ext cx="976803" cy="14124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DFBC48C-CAEB-489D-874D-2EDB6F6D7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1084" y="1931379"/>
            <a:ext cx="976803" cy="1412417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5B1206F-FFF0-466F-BBCC-F0F0805C4CEE}"/>
              </a:ext>
            </a:extLst>
          </p:cNvPr>
          <p:cNvSpPr/>
          <p:nvPr/>
        </p:nvSpPr>
        <p:spPr>
          <a:xfrm>
            <a:off x="753685" y="2369552"/>
            <a:ext cx="383615" cy="38361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0B0DD33-53A9-4882-BE82-FEBE09B2A1BE}"/>
              </a:ext>
            </a:extLst>
          </p:cNvPr>
          <p:cNvSpPr/>
          <p:nvPr/>
        </p:nvSpPr>
        <p:spPr>
          <a:xfrm>
            <a:off x="7520844" y="3149429"/>
            <a:ext cx="251892" cy="25189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10DF947-E06E-422F-879B-576C0BB740E1}"/>
              </a:ext>
            </a:extLst>
          </p:cNvPr>
          <p:cNvSpPr/>
          <p:nvPr/>
        </p:nvSpPr>
        <p:spPr>
          <a:xfrm>
            <a:off x="1236438" y="4328347"/>
            <a:ext cx="1349222" cy="572782"/>
          </a:xfrm>
          <a:prstGeom prst="roundRect">
            <a:avLst/>
          </a:prstGeom>
          <a:noFill/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2FB20FEE-E5D6-4B5C-BF92-924A52485C36}"/>
              </a:ext>
            </a:extLst>
          </p:cNvPr>
          <p:cNvSpPr/>
          <p:nvPr/>
        </p:nvSpPr>
        <p:spPr>
          <a:xfrm>
            <a:off x="1228817" y="4328347"/>
            <a:ext cx="1349222" cy="572782"/>
          </a:xfrm>
          <a:prstGeom prst="roundRect">
            <a:avLst/>
          </a:prstGeom>
          <a:noFill/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8F72FA7C-4CC3-4F06-9112-6855880B4445}"/>
              </a:ext>
            </a:extLst>
          </p:cNvPr>
          <p:cNvSpPr/>
          <p:nvPr/>
        </p:nvSpPr>
        <p:spPr>
          <a:xfrm>
            <a:off x="1228817" y="4328347"/>
            <a:ext cx="1349222" cy="572782"/>
          </a:xfrm>
          <a:prstGeom prst="roundRect">
            <a:avLst/>
          </a:prstGeom>
          <a:noFill/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212F50D3-F62D-488D-8413-26BB11C975C6}"/>
              </a:ext>
            </a:extLst>
          </p:cNvPr>
          <p:cNvSpPr/>
          <p:nvPr/>
        </p:nvSpPr>
        <p:spPr>
          <a:xfrm>
            <a:off x="1228817" y="4327118"/>
            <a:ext cx="1349222" cy="572782"/>
          </a:xfrm>
          <a:prstGeom prst="roundRect">
            <a:avLst/>
          </a:prstGeom>
          <a:noFill/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450D0454-0F1E-40FB-82EB-52188FC1B406}"/>
              </a:ext>
            </a:extLst>
          </p:cNvPr>
          <p:cNvSpPr/>
          <p:nvPr/>
        </p:nvSpPr>
        <p:spPr>
          <a:xfrm>
            <a:off x="1236438" y="4325889"/>
            <a:ext cx="1349222" cy="572782"/>
          </a:xfrm>
          <a:prstGeom prst="roundRect">
            <a:avLst/>
          </a:prstGeom>
          <a:noFill/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33E24DFC-C745-41FA-870F-EBC946A1FE82}"/>
              </a:ext>
            </a:extLst>
          </p:cNvPr>
          <p:cNvSpPr/>
          <p:nvPr/>
        </p:nvSpPr>
        <p:spPr>
          <a:xfrm>
            <a:off x="1220473" y="4325889"/>
            <a:ext cx="1349222" cy="572782"/>
          </a:xfrm>
          <a:prstGeom prst="roundRect">
            <a:avLst/>
          </a:prstGeom>
          <a:noFill/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BE52AFF6-F1F5-46E4-92BB-03CBF007F8F1}"/>
              </a:ext>
            </a:extLst>
          </p:cNvPr>
          <p:cNvSpPr/>
          <p:nvPr/>
        </p:nvSpPr>
        <p:spPr>
          <a:xfrm>
            <a:off x="1228094" y="4325889"/>
            <a:ext cx="1349222" cy="572782"/>
          </a:xfrm>
          <a:prstGeom prst="roundRect">
            <a:avLst/>
          </a:prstGeom>
          <a:noFill/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5C83AFF-ABC6-43D5-9196-DB2D954F4879}"/>
              </a:ext>
            </a:extLst>
          </p:cNvPr>
          <p:cNvSpPr/>
          <p:nvPr/>
        </p:nvSpPr>
        <p:spPr>
          <a:xfrm>
            <a:off x="4884822" y="2370694"/>
            <a:ext cx="383615" cy="38361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Title 20">
            <a:extLst>
              <a:ext uri="{FF2B5EF4-FFF2-40B4-BE49-F238E27FC236}">
                <a16:creationId xmlns:a16="http://schemas.microsoft.com/office/drawing/2014/main" xmlns="" id="{E780D2C6-7861-456B-BF93-C05CE3985770}"/>
              </a:ext>
            </a:extLst>
          </p:cNvPr>
          <p:cNvSpPr txBox="1">
            <a:spLocks/>
          </p:cNvSpPr>
          <p:nvPr/>
        </p:nvSpPr>
        <p:spPr>
          <a:xfrm>
            <a:off x="4672886" y="2386043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11</a:t>
            </a:r>
            <a:endParaRPr lang="en-GB" sz="2000" b="0" dirty="0">
              <a:latin typeface="+mn-lt"/>
            </a:endParaRP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C43E2AC4-EEB2-4302-A3D7-422F6DE08013}"/>
              </a:ext>
            </a:extLst>
          </p:cNvPr>
          <p:cNvSpPr/>
          <p:nvPr/>
        </p:nvSpPr>
        <p:spPr>
          <a:xfrm>
            <a:off x="6542843" y="1748901"/>
            <a:ext cx="1142254" cy="176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22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4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63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6D424527-7AED-4682-ADFA-0587E428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488474"/>
            <a:ext cx="8477248" cy="994306"/>
          </a:xfrm>
        </p:spPr>
        <p:txBody>
          <a:bodyPr/>
          <a:lstStyle/>
          <a:p>
            <a:r>
              <a:rPr lang="en-US" sz="2000" b="0" dirty="0">
                <a:latin typeface="+mn-lt"/>
                <a:ea typeface="Arial"/>
                <a:cs typeface="Arial"/>
                <a:sym typeface="Arial"/>
              </a:rPr>
              <a:t>Yay! Number Thirteen climbed to the very top of the thirteenth tree.</a:t>
            </a:r>
            <a:endParaRPr lang="en-GB" sz="2000" b="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51291C-38BD-4E98-B72A-67D5E0ED8609}"/>
              </a:ext>
            </a:extLst>
          </p:cNvPr>
          <p:cNvGrpSpPr/>
          <p:nvPr/>
        </p:nvGrpSpPr>
        <p:grpSpPr>
          <a:xfrm>
            <a:off x="481084" y="2871180"/>
            <a:ext cx="8181831" cy="1417447"/>
            <a:chOff x="3161482" y="3042878"/>
            <a:chExt cx="3318005" cy="57482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E94413D-16AB-4387-9751-A704A6278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579139" y="3042878"/>
              <a:ext cx="396126" cy="57278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58A4145-01F3-4D46-9556-A2705A813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997931" y="3042878"/>
              <a:ext cx="396126" cy="57278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76CCDEC-0D26-4009-AB4D-338031336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415017" y="3042878"/>
              <a:ext cx="396126" cy="57278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33857AA-F49D-414F-9240-EAEF072C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832103" y="3042878"/>
              <a:ext cx="396126" cy="5727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6B64714-E344-46AC-80FE-32C068DEF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49189" y="3042878"/>
              <a:ext cx="396126" cy="5727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B43EAF91-40AB-433D-93AE-63B296656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666275" y="3044918"/>
              <a:ext cx="396126" cy="57278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69C2724F-58F6-47B3-9D72-14D88F7C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083361" y="3042878"/>
              <a:ext cx="396126" cy="57278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DFBC48C-CAEB-489D-874D-2EDB6F6D7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161482" y="3042878"/>
              <a:ext cx="396126" cy="572782"/>
            </a:xfrm>
            <a:prstGeom prst="rect">
              <a:avLst/>
            </a:prstGeom>
          </p:spPr>
        </p:pic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5C83AFF-ABC6-43D5-9196-DB2D954F4879}"/>
              </a:ext>
            </a:extLst>
          </p:cNvPr>
          <p:cNvSpPr/>
          <p:nvPr/>
        </p:nvSpPr>
        <p:spPr>
          <a:xfrm>
            <a:off x="4884822" y="3310495"/>
            <a:ext cx="383615" cy="38361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Title 20">
            <a:extLst>
              <a:ext uri="{FF2B5EF4-FFF2-40B4-BE49-F238E27FC236}">
                <a16:creationId xmlns:a16="http://schemas.microsoft.com/office/drawing/2014/main" xmlns="" id="{E780D2C6-7861-456B-BF93-C05CE3985770}"/>
              </a:ext>
            </a:extLst>
          </p:cNvPr>
          <p:cNvSpPr txBox="1">
            <a:spLocks/>
          </p:cNvSpPr>
          <p:nvPr/>
        </p:nvSpPr>
        <p:spPr>
          <a:xfrm>
            <a:off x="4672886" y="3317377"/>
            <a:ext cx="814572" cy="41333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11</a:t>
            </a:r>
            <a:endParaRPr lang="en-GB" sz="2000" b="0" dirty="0">
              <a:latin typeface="+mn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A3472E7-F8F6-4B64-83C5-284C05592CAF}"/>
              </a:ext>
            </a:extLst>
          </p:cNvPr>
          <p:cNvSpPr/>
          <p:nvPr/>
        </p:nvSpPr>
        <p:spPr>
          <a:xfrm>
            <a:off x="1799106" y="3309352"/>
            <a:ext cx="383615" cy="38361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B715E29-F850-4B5D-92C7-8A807792C511}"/>
              </a:ext>
            </a:extLst>
          </p:cNvPr>
          <p:cNvSpPr/>
          <p:nvPr/>
        </p:nvSpPr>
        <p:spPr>
          <a:xfrm>
            <a:off x="2836265" y="3309352"/>
            <a:ext cx="383615" cy="38361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211CBCBC-4BC1-429F-B31F-87DDC8D3E7C4}"/>
              </a:ext>
            </a:extLst>
          </p:cNvPr>
          <p:cNvSpPr/>
          <p:nvPr/>
        </p:nvSpPr>
        <p:spPr>
          <a:xfrm>
            <a:off x="753685" y="3309353"/>
            <a:ext cx="383615" cy="38361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597EC85-51C3-4EBC-BE54-3117C2F74460}"/>
              </a:ext>
            </a:extLst>
          </p:cNvPr>
          <p:cNvGrpSpPr/>
          <p:nvPr/>
        </p:nvGrpSpPr>
        <p:grpSpPr>
          <a:xfrm>
            <a:off x="3653277" y="3306265"/>
            <a:ext cx="814572" cy="415981"/>
            <a:chOff x="3653277" y="3306265"/>
            <a:chExt cx="814572" cy="41598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82C402F4-1504-45B3-9E1D-A8CE30899363}"/>
                </a:ext>
              </a:extLst>
            </p:cNvPr>
            <p:cNvSpPr/>
            <p:nvPr/>
          </p:nvSpPr>
          <p:spPr>
            <a:xfrm>
              <a:off x="3877406" y="3306265"/>
              <a:ext cx="383615" cy="38361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4" name="Title 20">
              <a:extLst>
                <a:ext uri="{FF2B5EF4-FFF2-40B4-BE49-F238E27FC236}">
                  <a16:creationId xmlns:a16="http://schemas.microsoft.com/office/drawing/2014/main" xmlns="" id="{98E9F5B7-0C43-4206-B635-2B82C793BF29}"/>
                </a:ext>
              </a:extLst>
            </p:cNvPr>
            <p:cNvSpPr txBox="1">
              <a:spLocks/>
            </p:cNvSpPr>
            <p:nvPr/>
          </p:nvSpPr>
          <p:spPr>
            <a:xfrm>
              <a:off x="3653277" y="3308910"/>
              <a:ext cx="814572" cy="41333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+mn-lt"/>
                </a:rPr>
                <a:t>10</a:t>
              </a:r>
              <a:endParaRPr lang="en-GB" sz="2000" b="0" dirty="0">
                <a:latin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3477F8-AD4D-48EB-A37D-197B2D190FA7}"/>
              </a:ext>
            </a:extLst>
          </p:cNvPr>
          <p:cNvGrpSpPr/>
          <p:nvPr/>
        </p:nvGrpSpPr>
        <p:grpSpPr>
          <a:xfrm>
            <a:off x="5708403" y="3306264"/>
            <a:ext cx="814572" cy="415817"/>
            <a:chOff x="5708403" y="3306264"/>
            <a:chExt cx="814572" cy="41581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5B1206F-FFF0-466F-BBCC-F0F0805C4CEE}"/>
                </a:ext>
              </a:extLst>
            </p:cNvPr>
            <p:cNvSpPr/>
            <p:nvPr/>
          </p:nvSpPr>
          <p:spPr>
            <a:xfrm>
              <a:off x="5923882" y="3306264"/>
              <a:ext cx="383615" cy="38361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Title 20">
              <a:extLst>
                <a:ext uri="{FF2B5EF4-FFF2-40B4-BE49-F238E27FC236}">
                  <a16:creationId xmlns:a16="http://schemas.microsoft.com/office/drawing/2014/main" xmlns="" id="{30BBB16C-ACE2-48C4-83EC-861EE2118E6E}"/>
                </a:ext>
              </a:extLst>
            </p:cNvPr>
            <p:cNvSpPr txBox="1">
              <a:spLocks/>
            </p:cNvSpPr>
            <p:nvPr/>
          </p:nvSpPr>
          <p:spPr>
            <a:xfrm>
              <a:off x="5708403" y="3308745"/>
              <a:ext cx="814572" cy="41333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+mn-lt"/>
                </a:rPr>
                <a:t>12</a:t>
              </a:r>
              <a:endParaRPr lang="en-GB" sz="2000" b="0" dirty="0">
                <a:latin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97E6EB9-51EB-43D5-913C-ED2402CCF19D}"/>
              </a:ext>
            </a:extLst>
          </p:cNvPr>
          <p:cNvGrpSpPr/>
          <p:nvPr/>
        </p:nvGrpSpPr>
        <p:grpSpPr>
          <a:xfrm>
            <a:off x="6745800" y="3300443"/>
            <a:ext cx="814572" cy="413336"/>
            <a:chOff x="6745800" y="3300443"/>
            <a:chExt cx="814572" cy="41333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B2354E6-416A-42D6-A318-FB89F0F2E84E}"/>
                </a:ext>
              </a:extLst>
            </p:cNvPr>
            <p:cNvSpPr/>
            <p:nvPr/>
          </p:nvSpPr>
          <p:spPr>
            <a:xfrm>
              <a:off x="6961279" y="3303177"/>
              <a:ext cx="383615" cy="38361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Title 20">
              <a:extLst>
                <a:ext uri="{FF2B5EF4-FFF2-40B4-BE49-F238E27FC236}">
                  <a16:creationId xmlns:a16="http://schemas.microsoft.com/office/drawing/2014/main" xmlns="" id="{963F4DF6-5932-4190-9E2A-54B0C3843433}"/>
                </a:ext>
              </a:extLst>
            </p:cNvPr>
            <p:cNvSpPr txBox="1">
              <a:spLocks/>
            </p:cNvSpPr>
            <p:nvPr/>
          </p:nvSpPr>
          <p:spPr>
            <a:xfrm>
              <a:off x="6745800" y="3300443"/>
              <a:ext cx="814572" cy="41333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+mn-lt"/>
                </a:rPr>
                <a:t>13</a:t>
              </a:r>
              <a:endParaRPr lang="en-GB" sz="2000" b="0" dirty="0"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9F4272E-FE64-4996-89B2-C689484EF531}"/>
              </a:ext>
            </a:extLst>
          </p:cNvPr>
          <p:cNvGrpSpPr/>
          <p:nvPr/>
        </p:nvGrpSpPr>
        <p:grpSpPr>
          <a:xfrm>
            <a:off x="7767384" y="3308910"/>
            <a:ext cx="814572" cy="413336"/>
            <a:chOff x="7767384" y="3308910"/>
            <a:chExt cx="814572" cy="41333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A3977D80-DECB-4848-8923-A0E607809E93}"/>
                </a:ext>
              </a:extLst>
            </p:cNvPr>
            <p:cNvSpPr/>
            <p:nvPr/>
          </p:nvSpPr>
          <p:spPr>
            <a:xfrm>
              <a:off x="7982705" y="3311554"/>
              <a:ext cx="383615" cy="38361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Title 20">
              <a:extLst>
                <a:ext uri="{FF2B5EF4-FFF2-40B4-BE49-F238E27FC236}">
                  <a16:creationId xmlns:a16="http://schemas.microsoft.com/office/drawing/2014/main" xmlns="" id="{8865E930-9B61-44CE-83E1-7A299CCE8336}"/>
                </a:ext>
              </a:extLst>
            </p:cNvPr>
            <p:cNvSpPr txBox="1">
              <a:spLocks/>
            </p:cNvSpPr>
            <p:nvPr/>
          </p:nvSpPr>
          <p:spPr>
            <a:xfrm>
              <a:off x="7767384" y="3308910"/>
              <a:ext cx="814572" cy="41333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+mn-lt"/>
                </a:rPr>
                <a:t>14</a:t>
              </a:r>
              <a:endParaRPr lang="en-GB" sz="2000" b="0" dirty="0"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38433B-5C7F-48EF-AA8E-1626B411D14A}"/>
              </a:ext>
            </a:extLst>
          </p:cNvPr>
          <p:cNvGrpSpPr/>
          <p:nvPr/>
        </p:nvGrpSpPr>
        <p:grpSpPr>
          <a:xfrm>
            <a:off x="6961279" y="4015730"/>
            <a:ext cx="482985" cy="572782"/>
            <a:chOff x="1254183" y="2246610"/>
            <a:chExt cx="1573444" cy="19000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81000" y="2246610"/>
              <a:ext cx="1046627" cy="1900044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:a16="http://schemas.microsoft.com/office/drawing/2014/main" xmlns="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358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-0.2201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It was time for Number Thirteen to go home. She started to have a funny feeling!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2F38BF-6DC1-4CC9-8022-66DFC6BD9DA9}"/>
              </a:ext>
            </a:extLst>
          </p:cNvPr>
          <p:cNvGrpSpPr/>
          <p:nvPr/>
        </p:nvGrpSpPr>
        <p:grpSpPr>
          <a:xfrm>
            <a:off x="934042" y="4114800"/>
            <a:ext cx="1886038" cy="2186993"/>
            <a:chOff x="1254183" y="2239561"/>
            <a:chExt cx="1661353" cy="1907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B964FC9-CBA3-47BE-9FBC-0B220B3E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34989" y="2239561"/>
              <a:ext cx="1080547" cy="1907093"/>
            </a:xfrm>
            <a:prstGeom prst="rect">
              <a:avLst/>
            </a:prstGeom>
          </p:spPr>
        </p:pic>
        <p:pic>
          <p:nvPicPr>
            <p:cNvPr id="11" name="Eyes One">
              <a:extLst>
                <a:ext uri="{FF2B5EF4-FFF2-40B4-BE49-F238E27FC236}">
                  <a16:creationId xmlns:a16="http://schemas.microsoft.com/office/drawing/2014/main" xmlns="" id="{8AE12452-83BD-43CC-8F60-3ABA7AD84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B0A66E0-34D4-4198-A92A-D829AEA7D7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320" y="1181118"/>
            <a:ext cx="5415459" cy="51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8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Suddenly, there was another loud bang!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1F028B-0106-49E2-B91F-882E6768E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53261" y="2547257"/>
            <a:ext cx="1758075" cy="210132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1563F341-CB3F-4F66-9D64-AB71D30375B3}"/>
              </a:ext>
            </a:extLst>
          </p:cNvPr>
          <p:cNvSpPr/>
          <p:nvPr/>
        </p:nvSpPr>
        <p:spPr>
          <a:xfrm>
            <a:off x="5886753" y="2236482"/>
            <a:ext cx="2366681" cy="994306"/>
          </a:xfrm>
          <a:prstGeom prst="wedgeRoundRectCallout">
            <a:avLst>
              <a:gd name="adj1" fmla="val -52271"/>
              <a:gd name="adj2" fmla="val 64832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do you think is going to happen to me now?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9876E0-9A61-4DBC-ABE5-BA3605E7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53288" y="2616200"/>
            <a:ext cx="1139962" cy="20323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1C6A5DA-BB3F-4B10-A85C-15C69A92D060}"/>
              </a:ext>
            </a:extLst>
          </p:cNvPr>
          <p:cNvGrpSpPr/>
          <p:nvPr/>
        </p:nvGrpSpPr>
        <p:grpSpPr>
          <a:xfrm>
            <a:off x="3698830" y="2616199"/>
            <a:ext cx="1894421" cy="2052194"/>
            <a:chOff x="1254183" y="2203989"/>
            <a:chExt cx="1811519" cy="19426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511870E-BE62-4D74-9ECB-BBE46B8B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975625" y="2203989"/>
              <a:ext cx="1090077" cy="1923912"/>
            </a:xfrm>
            <a:prstGeom prst="rect">
              <a:avLst/>
            </a:prstGeom>
          </p:spPr>
        </p:pic>
        <p:pic>
          <p:nvPicPr>
            <p:cNvPr id="10" name="Eyes One">
              <a:extLst>
                <a:ext uri="{FF2B5EF4-FFF2-40B4-BE49-F238E27FC236}">
                  <a16:creationId xmlns:a16="http://schemas.microsoft.com/office/drawing/2014/main" xmlns="" id="{E1797046-8415-4B88-83DC-7586F4040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982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37118 0.292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46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35868 0.290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145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96301" y="4534127"/>
            <a:ext cx="1155706" cy="2060452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xmlns="" id="{5E8191E7-0DF9-4E30-AA74-C6793B7F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Ten and Number Three said goodbye to each other and made their way home.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7DD3A0-AC02-4494-9263-0C25A5D87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FD8654-B0E8-4094-A994-6B630FA99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6645" y="1258430"/>
            <a:ext cx="5415459" cy="51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3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25 -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Number Lines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Can you spot the number 13 on the number line?</a:t>
            </a:r>
            <a:br>
              <a:rPr lang="en-US" altLang="en-US">
                <a:ea typeface="Sassoon Infant Rg" pitchFamily="2" charset="0"/>
                <a:cs typeface="Sassoon Infant Rg" pitchFamily="2" charset="0"/>
              </a:rPr>
            </a:br>
            <a:r>
              <a:rPr lang="en-US" altLang="en-US">
                <a:ea typeface="Sassoon Infant Rg" pitchFamily="2" charset="0"/>
                <a:cs typeface="Sassoon Infant Rg" pitchFamily="2" charset="0"/>
              </a:rPr>
              <a:t>Which numbers are next to number 13?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8C2B012-D3F0-4992-87B6-2E841CD1DFE7}"/>
              </a:ext>
            </a:extLst>
          </p:cNvPr>
          <p:cNvSpPr/>
          <p:nvPr/>
        </p:nvSpPr>
        <p:spPr>
          <a:xfrm>
            <a:off x="2211388" y="2427288"/>
            <a:ext cx="5516562" cy="527050"/>
          </a:xfrm>
          <a:prstGeom prst="roundRect">
            <a:avLst/>
          </a:prstGeom>
          <a:solidFill>
            <a:srgbClr val="E6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20923C6-0A0D-4676-AE88-9BF3C148DB32}"/>
              </a:ext>
            </a:extLst>
          </p:cNvPr>
          <p:cNvSpPr/>
          <p:nvPr/>
        </p:nvSpPr>
        <p:spPr>
          <a:xfrm>
            <a:off x="1012825" y="1997075"/>
            <a:ext cx="1595438" cy="1595438"/>
          </a:xfrm>
          <a:prstGeom prst="ellipse">
            <a:avLst/>
          </a:prstGeom>
          <a:solidFill>
            <a:srgbClr val="E6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176B8-FAF0-4723-8B5E-D7042EFB80A0}"/>
              </a:ext>
            </a:extLst>
          </p:cNvPr>
          <p:cNvCxnSpPr>
            <a:cxnSpLocks/>
          </p:cNvCxnSpPr>
          <p:nvPr/>
        </p:nvCxnSpPr>
        <p:spPr>
          <a:xfrm>
            <a:off x="755650" y="5719763"/>
            <a:ext cx="7586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79463" y="5435600"/>
            <a:ext cx="7545387" cy="284163"/>
            <a:chOff x="779985" y="5267058"/>
            <a:chExt cx="15008354" cy="3332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727E452-C336-458E-900D-A07550C09857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2AA4AD7-3FB6-4BB9-A1D0-8DBDD45934A6}"/>
                </a:ext>
              </a:extLst>
            </p:cNvPr>
            <p:cNvCxnSpPr/>
            <p:nvPr/>
          </p:nvCxnSpPr>
          <p:spPr>
            <a:xfrm>
              <a:off x="153466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269C36F-82C2-40B7-953C-86E1B4BAB5F7}"/>
                </a:ext>
              </a:extLst>
            </p:cNvPr>
            <p:cNvCxnSpPr/>
            <p:nvPr/>
          </p:nvCxnSpPr>
          <p:spPr>
            <a:xfrm>
              <a:off x="228934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2EBB02C-5559-4161-A313-7D4C8DACEABF}"/>
                </a:ext>
              </a:extLst>
            </p:cNvPr>
            <p:cNvCxnSpPr/>
            <p:nvPr/>
          </p:nvCxnSpPr>
          <p:spPr>
            <a:xfrm>
              <a:off x="304402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F8F6EBD-0D8C-4F31-92AA-14337D9A773D}"/>
                </a:ext>
              </a:extLst>
            </p:cNvPr>
            <p:cNvCxnSpPr/>
            <p:nvPr/>
          </p:nvCxnSpPr>
          <p:spPr>
            <a:xfrm>
              <a:off x="379870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7370083-8F39-4982-A575-59E12B0D3E8A}"/>
                </a:ext>
              </a:extLst>
            </p:cNvPr>
            <p:cNvCxnSpPr/>
            <p:nvPr/>
          </p:nvCxnSpPr>
          <p:spPr>
            <a:xfrm>
              <a:off x="45533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8D2BC5A-9226-4A87-8FEB-C7D856CB290A}"/>
                </a:ext>
              </a:extLst>
            </p:cNvPr>
            <p:cNvCxnSpPr/>
            <p:nvPr/>
          </p:nvCxnSpPr>
          <p:spPr>
            <a:xfrm>
              <a:off x="530491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C404B2D-F9B6-4454-8549-00D270F5EFAA}"/>
                </a:ext>
              </a:extLst>
            </p:cNvPr>
            <p:cNvCxnSpPr/>
            <p:nvPr/>
          </p:nvCxnSpPr>
          <p:spPr>
            <a:xfrm>
              <a:off x="605959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B2EB495-BB97-49EF-957E-47D810D910B3}"/>
                </a:ext>
              </a:extLst>
            </p:cNvPr>
            <p:cNvCxnSpPr/>
            <p:nvPr/>
          </p:nvCxnSpPr>
          <p:spPr>
            <a:xfrm>
              <a:off x="681427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A645086-8AA9-48F0-A383-C379F5CCBBB5}"/>
                </a:ext>
              </a:extLst>
            </p:cNvPr>
            <p:cNvCxnSpPr/>
            <p:nvPr/>
          </p:nvCxnSpPr>
          <p:spPr>
            <a:xfrm>
              <a:off x="756895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44E62D7-582C-440C-AE49-74FC87D8C092}"/>
                </a:ext>
              </a:extLst>
            </p:cNvPr>
            <p:cNvCxnSpPr/>
            <p:nvPr/>
          </p:nvCxnSpPr>
          <p:spPr>
            <a:xfrm>
              <a:off x="832363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727E452-C336-458E-900D-A07550C09857}"/>
                </a:ext>
              </a:extLst>
            </p:cNvPr>
            <p:cNvCxnSpPr/>
            <p:nvPr/>
          </p:nvCxnSpPr>
          <p:spPr>
            <a:xfrm>
              <a:off x="898358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2AA4AD7-3FB6-4BB9-A1D0-8DBDD45934A6}"/>
                </a:ext>
              </a:extLst>
            </p:cNvPr>
            <p:cNvCxnSpPr/>
            <p:nvPr/>
          </p:nvCxnSpPr>
          <p:spPr>
            <a:xfrm>
              <a:off x="973826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269C36F-82C2-40B7-953C-86E1B4BAB5F7}"/>
                </a:ext>
              </a:extLst>
            </p:cNvPr>
            <p:cNvCxnSpPr/>
            <p:nvPr/>
          </p:nvCxnSpPr>
          <p:spPr>
            <a:xfrm>
              <a:off x="1049294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2EBB02C-5559-4161-A313-7D4C8DACEABF}"/>
                </a:ext>
              </a:extLst>
            </p:cNvPr>
            <p:cNvCxnSpPr/>
            <p:nvPr/>
          </p:nvCxnSpPr>
          <p:spPr>
            <a:xfrm>
              <a:off x="1124762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F8F6EBD-0D8C-4F31-92AA-14337D9A773D}"/>
                </a:ext>
              </a:extLst>
            </p:cNvPr>
            <p:cNvCxnSpPr/>
            <p:nvPr/>
          </p:nvCxnSpPr>
          <p:spPr>
            <a:xfrm>
              <a:off x="1200230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7370083-8F39-4982-A575-59E12B0D3E8A}"/>
                </a:ext>
              </a:extLst>
            </p:cNvPr>
            <p:cNvCxnSpPr/>
            <p:nvPr/>
          </p:nvCxnSpPr>
          <p:spPr>
            <a:xfrm>
              <a:off x="1275698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8D2BC5A-9226-4A87-8FEB-C7D856CB290A}"/>
                </a:ext>
              </a:extLst>
            </p:cNvPr>
            <p:cNvCxnSpPr/>
            <p:nvPr/>
          </p:nvCxnSpPr>
          <p:spPr>
            <a:xfrm>
              <a:off x="1350850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C404B2D-F9B6-4454-8549-00D270F5EFAA}"/>
                </a:ext>
              </a:extLst>
            </p:cNvPr>
            <p:cNvCxnSpPr/>
            <p:nvPr/>
          </p:nvCxnSpPr>
          <p:spPr>
            <a:xfrm>
              <a:off x="1426319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EB2EB495-BB97-49EF-957E-47D810D910B3}"/>
                </a:ext>
              </a:extLst>
            </p:cNvPr>
            <p:cNvCxnSpPr/>
            <p:nvPr/>
          </p:nvCxnSpPr>
          <p:spPr>
            <a:xfrm>
              <a:off x="1501787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A645086-8AA9-48F0-A383-C379F5CCBBB5}"/>
                </a:ext>
              </a:extLst>
            </p:cNvPr>
            <p:cNvCxnSpPr/>
            <p:nvPr/>
          </p:nvCxnSpPr>
          <p:spPr>
            <a:xfrm>
              <a:off x="1578833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8" name="TextBox 29"/>
          <p:cNvSpPr txBox="1">
            <a:spLocks noChangeArrowheads="1"/>
          </p:cNvSpPr>
          <p:nvPr/>
        </p:nvSpPr>
        <p:spPr bwMode="auto">
          <a:xfrm>
            <a:off x="587375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0</a:t>
            </a:r>
          </a:p>
        </p:txBody>
      </p:sp>
      <p:sp>
        <p:nvSpPr>
          <p:cNvPr id="15369" name="TextBox 32"/>
          <p:cNvSpPr txBox="1">
            <a:spLocks noChangeArrowheads="1"/>
          </p:cNvSpPr>
          <p:nvPr/>
        </p:nvSpPr>
        <p:spPr bwMode="auto">
          <a:xfrm>
            <a:off x="996950" y="49784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</a:t>
            </a:r>
          </a:p>
        </p:txBody>
      </p:sp>
      <p:sp>
        <p:nvSpPr>
          <p:cNvPr id="15370" name="TextBox 33"/>
          <p:cNvSpPr txBox="1">
            <a:spLocks noChangeArrowheads="1"/>
          </p:cNvSpPr>
          <p:nvPr/>
        </p:nvSpPr>
        <p:spPr bwMode="auto">
          <a:xfrm>
            <a:off x="1384300" y="49784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2</a:t>
            </a:r>
          </a:p>
        </p:txBody>
      </p:sp>
      <p:sp>
        <p:nvSpPr>
          <p:cNvPr id="15371" name="TextBox 34"/>
          <p:cNvSpPr txBox="1">
            <a:spLocks noChangeArrowheads="1"/>
          </p:cNvSpPr>
          <p:nvPr/>
        </p:nvSpPr>
        <p:spPr bwMode="auto">
          <a:xfrm>
            <a:off x="1762125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3</a:t>
            </a:r>
          </a:p>
        </p:txBody>
      </p:sp>
      <p:sp>
        <p:nvSpPr>
          <p:cNvPr id="15372" name="TextBox 35"/>
          <p:cNvSpPr txBox="1">
            <a:spLocks noChangeArrowheads="1"/>
          </p:cNvSpPr>
          <p:nvPr/>
        </p:nvSpPr>
        <p:spPr bwMode="auto">
          <a:xfrm>
            <a:off x="210820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4</a:t>
            </a:r>
          </a:p>
        </p:txBody>
      </p:sp>
      <p:sp>
        <p:nvSpPr>
          <p:cNvPr id="15373" name="TextBox 36"/>
          <p:cNvSpPr txBox="1">
            <a:spLocks noChangeArrowheads="1"/>
          </p:cNvSpPr>
          <p:nvPr/>
        </p:nvSpPr>
        <p:spPr bwMode="auto">
          <a:xfrm>
            <a:off x="2506663" y="4989513"/>
            <a:ext cx="47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5</a:t>
            </a:r>
          </a:p>
        </p:txBody>
      </p:sp>
      <p:sp>
        <p:nvSpPr>
          <p:cNvPr id="15374" name="TextBox 37"/>
          <p:cNvSpPr txBox="1">
            <a:spLocks noChangeArrowheads="1"/>
          </p:cNvSpPr>
          <p:nvPr/>
        </p:nvSpPr>
        <p:spPr bwMode="auto">
          <a:xfrm>
            <a:off x="2886075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6</a:t>
            </a:r>
          </a:p>
        </p:txBody>
      </p:sp>
      <p:sp>
        <p:nvSpPr>
          <p:cNvPr id="15375" name="TextBox 38"/>
          <p:cNvSpPr txBox="1">
            <a:spLocks noChangeArrowheads="1"/>
          </p:cNvSpPr>
          <p:nvPr/>
        </p:nvSpPr>
        <p:spPr bwMode="auto">
          <a:xfrm>
            <a:off x="3262313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7</a:t>
            </a:r>
          </a:p>
        </p:txBody>
      </p:sp>
      <p:sp>
        <p:nvSpPr>
          <p:cNvPr id="15376" name="TextBox 39"/>
          <p:cNvSpPr txBox="1">
            <a:spLocks noChangeArrowheads="1"/>
          </p:cNvSpPr>
          <p:nvPr/>
        </p:nvSpPr>
        <p:spPr bwMode="auto">
          <a:xfrm>
            <a:off x="363220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8</a:t>
            </a:r>
          </a:p>
        </p:txBody>
      </p:sp>
      <p:sp>
        <p:nvSpPr>
          <p:cNvPr id="15377" name="TextBox 40"/>
          <p:cNvSpPr txBox="1">
            <a:spLocks noChangeArrowheads="1"/>
          </p:cNvSpPr>
          <p:nvPr/>
        </p:nvSpPr>
        <p:spPr bwMode="auto">
          <a:xfrm>
            <a:off x="4011613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9</a:t>
            </a:r>
          </a:p>
        </p:txBody>
      </p:sp>
      <p:sp>
        <p:nvSpPr>
          <p:cNvPr id="15378" name="TextBox 41"/>
          <p:cNvSpPr txBox="1">
            <a:spLocks noChangeArrowheads="1"/>
          </p:cNvSpPr>
          <p:nvPr/>
        </p:nvSpPr>
        <p:spPr bwMode="auto">
          <a:xfrm>
            <a:off x="4324350" y="4987925"/>
            <a:ext cx="636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A8E8"/>
                </a:solidFill>
                <a:ea typeface="Sassoon Infant Rg" pitchFamily="2" charset="0"/>
                <a:cs typeface="Sassoon Infant Rg" pitchFamily="2" charset="0"/>
              </a:rPr>
              <a:t>10</a:t>
            </a:r>
          </a:p>
        </p:txBody>
      </p:sp>
      <p:sp>
        <p:nvSpPr>
          <p:cNvPr id="15379" name="TextBox 29"/>
          <p:cNvSpPr txBox="1">
            <a:spLocks noChangeArrowheads="1"/>
          </p:cNvSpPr>
          <p:nvPr/>
        </p:nvSpPr>
        <p:spPr bwMode="auto">
          <a:xfrm>
            <a:off x="469265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11</a:t>
            </a:r>
          </a:p>
        </p:txBody>
      </p:sp>
      <p:sp>
        <p:nvSpPr>
          <p:cNvPr id="15380" name="TextBox 32"/>
          <p:cNvSpPr txBox="1">
            <a:spLocks noChangeArrowheads="1"/>
          </p:cNvSpPr>
          <p:nvPr/>
        </p:nvSpPr>
        <p:spPr bwMode="auto">
          <a:xfrm>
            <a:off x="5068888" y="49784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12</a:t>
            </a:r>
          </a:p>
        </p:txBody>
      </p:sp>
      <p:sp>
        <p:nvSpPr>
          <p:cNvPr id="15381" name="TextBox 33"/>
          <p:cNvSpPr txBox="1">
            <a:spLocks noChangeArrowheads="1"/>
          </p:cNvSpPr>
          <p:nvPr/>
        </p:nvSpPr>
        <p:spPr bwMode="auto">
          <a:xfrm>
            <a:off x="5430838" y="49784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37170" flipH="1">
            <a:off x="1649413" y="1889125"/>
            <a:ext cx="1123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3" name="TextBox 34"/>
          <p:cNvSpPr txBox="1">
            <a:spLocks noChangeArrowheads="1"/>
          </p:cNvSpPr>
          <p:nvPr/>
        </p:nvSpPr>
        <p:spPr bwMode="auto">
          <a:xfrm>
            <a:off x="5815013" y="4987925"/>
            <a:ext cx="557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14</a:t>
            </a:r>
          </a:p>
        </p:txBody>
      </p:sp>
      <p:sp>
        <p:nvSpPr>
          <p:cNvPr id="15384" name="TextBox 35"/>
          <p:cNvSpPr txBox="1">
            <a:spLocks noChangeArrowheads="1"/>
          </p:cNvSpPr>
          <p:nvPr/>
        </p:nvSpPr>
        <p:spPr bwMode="auto">
          <a:xfrm>
            <a:off x="619125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15</a:t>
            </a:r>
          </a:p>
        </p:txBody>
      </p:sp>
      <p:sp>
        <p:nvSpPr>
          <p:cNvPr id="15385" name="TextBox 36"/>
          <p:cNvSpPr txBox="1">
            <a:spLocks noChangeArrowheads="1"/>
          </p:cNvSpPr>
          <p:nvPr/>
        </p:nvSpPr>
        <p:spPr bwMode="auto">
          <a:xfrm>
            <a:off x="6557963" y="4989513"/>
            <a:ext cx="52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16</a:t>
            </a:r>
          </a:p>
        </p:txBody>
      </p:sp>
      <p:sp>
        <p:nvSpPr>
          <p:cNvPr id="15386" name="TextBox 37"/>
          <p:cNvSpPr txBox="1">
            <a:spLocks noChangeArrowheads="1"/>
          </p:cNvSpPr>
          <p:nvPr/>
        </p:nvSpPr>
        <p:spPr bwMode="auto">
          <a:xfrm>
            <a:off x="694690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17</a:t>
            </a:r>
          </a:p>
        </p:txBody>
      </p:sp>
      <p:sp>
        <p:nvSpPr>
          <p:cNvPr id="15387" name="TextBox 38"/>
          <p:cNvSpPr txBox="1">
            <a:spLocks noChangeArrowheads="1"/>
          </p:cNvSpPr>
          <p:nvPr/>
        </p:nvSpPr>
        <p:spPr bwMode="auto">
          <a:xfrm>
            <a:off x="7332663" y="4987925"/>
            <a:ext cx="531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18</a:t>
            </a:r>
          </a:p>
        </p:txBody>
      </p:sp>
      <p:sp>
        <p:nvSpPr>
          <p:cNvPr id="15388" name="TextBox 39"/>
          <p:cNvSpPr txBox="1">
            <a:spLocks noChangeArrowheads="1"/>
          </p:cNvSpPr>
          <p:nvPr/>
        </p:nvSpPr>
        <p:spPr bwMode="auto">
          <a:xfrm>
            <a:off x="7707313" y="4987925"/>
            <a:ext cx="490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19</a:t>
            </a:r>
          </a:p>
        </p:txBody>
      </p:sp>
      <p:sp>
        <p:nvSpPr>
          <p:cNvPr id="15389" name="TextBox 40"/>
          <p:cNvSpPr txBox="1">
            <a:spLocks noChangeArrowheads="1"/>
          </p:cNvSpPr>
          <p:nvPr/>
        </p:nvSpPr>
        <p:spPr bwMode="auto">
          <a:xfrm>
            <a:off x="8091488" y="4987925"/>
            <a:ext cx="581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0.00023 C 0.00122 0.00046 0.00313 0.00116 0.00451 0.00208 C 0.00799 0.0044 0.00469 0.00278 0.00764 0.00509 C 0.00851 0.00556 0.0092 0.00579 0.00955 0.00671 C 0.01406 0.01065 0.00955 0.00833 0.01458 0.01204 C 0.01545 0.0132 0.01632 0.0132 0.01719 0.01389 C 0.0184 0.01458 0.0191 0.01597 0.01997 0.01667 C 0.02188 0.01921 0.02361 0.01991 0.02604 0.02269 C 0.02708 0.02431 0.02795 0.02616 0.02917 0.02732 C 0.0309 0.02847 0.03229 0.02894 0.03385 0.02963 C 0.03455 0.03056 0.03542 0.03218 0.03698 0.03264 L 0.04531 0.04028 L 0.04844 0.04306 C 0.05521 0.05556 0.04826 0.04445 0.05469 0.05023 C 0.05608 0.05185 0.05677 0.05394 0.05781 0.05509 C 0.05868 0.05579 0.0599 0.05579 0.06076 0.05648 C 0.06215 0.05718 0.06302 0.0581 0.06424 0.05949 C 0.0651 0.06019 0.06597 0.06158 0.06684 0.06227 C 0.07222 0.06505 0.07066 0.06181 0.075 0.06505 C 0.0816 0.07037 0.07379 0.06621 0.08316 0.07408 C 0.08698 0.07755 0.08247 0.07338 0.08889 0.07824 C 0.08941 0.07894 0.08993 0.0794 0.09063 0.07986 C 0.09201 0.08056 0.09358 0.08079 0.09497 0.08125 C 0.0974 0.08403 0.09531 0.08171 0.09931 0.08426 C 0.10729 0.08866 0.10104 0.08634 0.10955 0.08866 C 0.11754 0.09445 0.10955 0.08912 0.11858 0.09283 C 0.12135 0.09445 0.12448 0.09583 0.12708 0.09746 C 0.12882 0.09815 0.13056 0.09815 0.13212 0.09861 C 0.14427 0.1044 0.13038 0.09977 0.14254 0.10347 C 0.14375 0.10509 0.14531 0.10648 0.1474 0.1081 C 0.14826 0.10857 0.14948 0.10857 0.15052 0.10903 C 0.15156 0.10972 0.15295 0.10996 0.15399 0.11042 C 0.15538 0.11158 0.15694 0.11296 0.15885 0.1132 C 0.16129 0.11435 0.16389 0.11435 0.16649 0.11505 L 0.16944 0.11644 C 0.17031 0.1169 0.17118 0.11759 0.17222 0.11783 C 0.17344 0.11829 0.17448 0.11875 0.17604 0.11945 C 0.18108 0.12616 0.17448 0.11829 0.1842 0.12361 C 0.18507 0.12408 0.18542 0.12593 0.18594 0.12662 C 0.18715 0.12778 0.18819 0.12894 0.18976 0.12963 C 0.19115 0.13102 0.19201 0.13287 0.19306 0.13403 C 0.19375 0.13449 0.19427 0.13449 0.19497 0.13565 C 0.19583 0.13681 0.19688 0.13866 0.19809 0.13982 C 0.19896 0.14097 0.19983 0.14097 0.20104 0.14097 L 0.20764 0.14861 C 0.20868 0.14884 0.20903 0.14977 0.20972 0.15023 C 0.21719 0.15857 0.2125 0.15371 0.21667 0.15764 C 0.21701 0.15857 0.21754 0.16019 0.21788 0.16042 C 0.21962 0.16181 0.22309 0.1632 0.22309 0.16366 C 0.22396 0.16435 0.22465 0.16528 0.225 0.16621 C 0.22795 0.16921 0.2276 0.16759 0.23108 0.175 C 0.23194 0.17662 0.23264 0.17894 0.23403 0.18125 C 0.23438 0.18218 0.2349 0.18264 0.23559 0.1838 C 0.23646 0.18565 0.23733 0.18796 0.23802 0.18958 C 0.23958 0.19236 0.24132 0.19398 0.24254 0.19699 C 0.2474 0.20972 0.24444 0.20324 0.25017 0.21458 C 0.25087 0.21621 0.25191 0.2169 0.2526 0.21921 C 0.25347 0.22199 0.25417 0.22523 0.25556 0.22778 C 0.25573 0.22847 0.25625 0.22847 0.2566 0.22917 C 0.25781 0.23241 0.25868 0.23472 0.25938 0.23796 C 0.25955 0.23935 0.2599 0.24121 0.26024 0.24236 C 0.26076 0.24421 0.26111 0.24537 0.26163 0.24699 C 0.26181 0.24861 0.26181 0.25046 0.2625 0.25232 C 0.2625 0.25417 0.26406 0.25695 0.26406 0.2581 L 0.26406 0.25695 " pathEditMode="relative" rAng="0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16954" y="1172599"/>
            <a:ext cx="3279335" cy="39196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375EDBFD-401D-4540-AA2B-483799361AFD}"/>
              </a:ext>
            </a:extLst>
          </p:cNvPr>
          <p:cNvSpPr/>
          <p:nvPr/>
        </p:nvSpPr>
        <p:spPr>
          <a:xfrm>
            <a:off x="906917" y="1317511"/>
            <a:ext cx="3660318" cy="1814889"/>
          </a:xfrm>
          <a:prstGeom prst="wedgeRoundRectCallout">
            <a:avLst>
              <a:gd name="adj1" fmla="val 59218"/>
              <a:gd name="adj2" fmla="val 44897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Ten. What do you notice about me? I’m going to the park today to feed the ducks with my friend, Number Three, and I need to take some peas to feed them.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F1D12DC-6B86-4F6C-B754-A48B9C969600}"/>
              </a:ext>
            </a:extLst>
          </p:cNvPr>
          <p:cNvSpPr/>
          <p:nvPr/>
        </p:nvSpPr>
        <p:spPr>
          <a:xfrm>
            <a:off x="2833122" y="1855563"/>
            <a:ext cx="1892648" cy="912507"/>
          </a:xfrm>
          <a:prstGeom prst="wedgeRoundRectCallout">
            <a:avLst>
              <a:gd name="adj1" fmla="val 47306"/>
              <a:gd name="adj2" fmla="val 78379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peas did you count?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082EADB-D0EE-4D1F-95A3-88CBE22AB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561083" y="3672193"/>
            <a:ext cx="385261" cy="3765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E414A91-BBA2-43A7-8DC2-2EE3221D6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65698" y="3672193"/>
            <a:ext cx="385261" cy="3765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B24661E-664D-42CB-ACF4-9F38B50E0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54898" y="3698731"/>
            <a:ext cx="385261" cy="3765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9895832-8BC1-417D-BEC3-43F862AC6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57738" y="3697527"/>
            <a:ext cx="385261" cy="3765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8A0EAFC-CB4D-4ACC-9BCD-918E5EFB31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44652" y="3654347"/>
            <a:ext cx="385261" cy="3765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40157C5-750E-4D4B-8EDF-A14D481A7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44653" y="3679681"/>
            <a:ext cx="385261" cy="3765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DED08A4-E099-4C9C-8A52-650EE5E7DF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74653" y="3680297"/>
            <a:ext cx="385261" cy="3765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02B3CEE-BF94-4967-B8A1-B190CB76E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18003" y="3679681"/>
            <a:ext cx="385261" cy="3765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7380970-064E-46E9-9202-46A8B1C69F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84899" y="3672193"/>
            <a:ext cx="385261" cy="3765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A52854B-3C35-466E-9BFB-73265354C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446328" y="3697527"/>
            <a:ext cx="385261" cy="376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0D7F2A-57C1-4588-95FC-E869CBB65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05339" y="4411299"/>
            <a:ext cx="1662744" cy="19106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8568CD5-F672-4F3C-B197-D1AED9879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7752" y="3277313"/>
            <a:ext cx="1223790" cy="15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324 L -0.00313 0.00347 C 0.00017 0.00185 0.00364 0.00023 0.00711 -0.00092 C 0.00955 -0.00185 0.01875 -0.00347 0.02066 -0.0037 C 0.02448 -0.00463 0.0283 -0.00625 0.03211 -0.00648 C 0.04045 -0.00764 0.04878 -0.00741 0.05711 -0.00787 C 0.06423 -0.00764 0.08628 -0.00787 0.09774 -0.00509 C 0.09878 -0.00486 0.09982 -0.00417 0.10086 -0.0037 C 0.1026 -0.00324 0.10434 -0.00278 0.10607 -0.00231 C 0.10868 -0.00023 0.11041 0.00162 0.11336 0.00324 C 0.11475 0.00371 0.11614 0.00417 0.11753 0.00463 C 0.12534 0.01482 0.11805 0.00625 0.12586 0.01296 C 0.12743 0.01412 0.12847 0.01597 0.13003 0.01713 C 0.13177 0.01829 0.13368 0.01852 0.13524 0.01991 C 0.1368 0.02083 0.13802 0.02269 0.13941 0.02408 C 0.14045 0.025 0.14149 0.02593 0.14253 0.02685 C 0.14618 0.03403 0.14271 0.02824 0.14878 0.03519 C 0.15 0.03634 0.15086 0.03796 0.15191 0.03935 C 0.15642 0.04421 0.15399 0.03958 0.15816 0.0463 C 0.15902 0.04746 0.15955 0.04908 0.16024 0.05046 C 0.16128 0.05232 0.1625 0.05394 0.16336 0.05602 C 0.16423 0.0581 0.16458 0.06065 0.16545 0.06296 C 0.16632 0.06482 0.16753 0.06644 0.16857 0.06852 C 0.17222 0.07523 0.16892 0.07014 0.17378 0.07685 C 0.17396 0.07801 0.17534 0.0875 0.17586 0.08935 C 0.17639 0.09074 0.17725 0.09213 0.17795 0.09352 C 0.1783 0.09537 0.17864 0.09722 0.17899 0.09908 C 0.17934 0.10046 0.17986 0.10162 0.18003 0.10324 C 0.18055 0.10625 0.18073 0.10949 0.18107 0.11296 C 0.18142 0.1169 0.18177 0.12107 0.18211 0.12546 C 0.18246 0.12986 0.18281 0.13472 0.18316 0.13935 C 0.1835 0.14213 0.18385 0.14468 0.1842 0.14769 C 0.18455 0.15116 0.18489 0.15509 0.18524 0.1588 C 0.18802 0.18403 0.18489 0.15625 0.18732 0.1713 C 0.18767 0.17338 0.18941 0.18773 0.18941 0.18935 C 0.18958 0.19329 0.18941 0.19769 0.18941 0.20185 " pathEditMode="relative" rAng="0" ptsTypes="AAAAAAAAAAAAAAAAAAAAAAAAAAAAAAAAAA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312 0.00347 C 0.00017 0.00185 0.00365 0.00023 0.00712 -0.00092 C 0.00955 -0.00185 0.01875 -0.00347 0.02066 -0.0037 C 0.02448 -0.00463 0.0283 -0.00625 0.03212 -0.00648 C 0.04045 -0.00764 0.04878 -0.00741 0.05712 -0.00787 C 0.06424 -0.00764 0.08628 -0.00787 0.09774 -0.00509 C 0.09878 -0.00486 0.09983 -0.00417 0.10087 -0.0037 C 0.1026 -0.00324 0.10434 -0.00278 0.10608 -0.00231 C 0.10868 -0.00023 0.11042 0.00162 0.11337 0.00324 C 0.11476 0.00371 0.11615 0.00417 0.11753 0.00463 C 0.12535 0.01482 0.11806 0.00625 0.12587 0.01296 C 0.12743 0.01412 0.12847 0.01597 0.13003 0.01713 C 0.13177 0.01829 0.13368 0.01852 0.13524 0.01991 C 0.13681 0.02083 0.13802 0.02269 0.13941 0.02408 C 0.14045 0.025 0.14149 0.02593 0.14253 0.02685 C 0.14618 0.03403 0.14271 0.02824 0.14878 0.03519 C 0.15 0.03634 0.15087 0.03796 0.15191 0.03935 C 0.15642 0.04421 0.15399 0.03958 0.15816 0.0463 C 0.15903 0.04746 0.15955 0.04908 0.16024 0.05046 C 0.16128 0.05232 0.1625 0.05394 0.16337 0.05602 C 0.16424 0.0581 0.16458 0.06065 0.16545 0.06296 C 0.16632 0.06482 0.16753 0.06644 0.16858 0.06852 C 0.17222 0.07523 0.16892 0.07014 0.17378 0.07685 C 0.17396 0.07801 0.17535 0.0875 0.17587 0.08935 C 0.17639 0.09074 0.17726 0.09213 0.17795 0.09352 C 0.1783 0.09537 0.17865 0.09722 0.17899 0.09908 C 0.17934 0.10046 0.17986 0.10162 0.18003 0.10324 C 0.18056 0.10625 0.18073 0.10949 0.18108 0.11296 C 0.18142 0.1169 0.18177 0.12107 0.18212 0.12546 C 0.18247 0.12986 0.18281 0.13472 0.18316 0.13935 C 0.18351 0.14213 0.18385 0.14468 0.1842 0.14769 C 0.18455 0.15116 0.1849 0.15509 0.18524 0.1588 C 0.18802 0.18403 0.1849 0.15625 0.18733 0.1713 C 0.18767 0.17338 0.18941 0.18773 0.18941 0.18935 C 0.18958 0.19329 0.18941 0.19769 0.18941 0.20185 " pathEditMode="relative" rAng="0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312 0.00347 C 0.00018 0.00185 0.00365 0.00023 0.00712 -0.00093 C 0.00955 -0.00186 0.01875 -0.00348 0.02066 -0.00371 C 0.02448 -0.00463 0.0283 -0.00625 0.03212 -0.00648 C 0.04046 -0.00764 0.04879 -0.00741 0.05712 -0.00787 C 0.06424 -0.00764 0.08629 -0.00787 0.09775 -0.0051 C 0.09879 -0.00486 0.09983 -0.00417 0.10087 -0.00371 C 0.10261 -0.00324 0.10435 -0.00278 0.10608 -0.00232 C 0.10869 -0.00023 0.11042 0.00162 0.11337 0.00324 C 0.11476 0.0037 0.11615 0.00416 0.11754 0.00463 C 0.12535 0.01481 0.11806 0.00625 0.12587 0.01296 C 0.12744 0.01412 0.12848 0.01597 0.13004 0.01713 C 0.13178 0.01828 0.13369 0.01852 0.13525 0.0199 C 0.13681 0.02083 0.13803 0.02268 0.13941 0.02407 C 0.14046 0.025 0.1415 0.02592 0.14254 0.02685 C 0.14619 0.03402 0.14271 0.02824 0.14879 0.03518 C 0.15 0.03634 0.15087 0.03796 0.15191 0.03935 C 0.15643 0.04421 0.154 0.03958 0.15816 0.04629 C 0.15903 0.04745 0.15955 0.04907 0.16025 0.05046 C 0.16129 0.05231 0.1625 0.05393 0.16337 0.05602 C 0.16424 0.0581 0.16459 0.06064 0.16546 0.06296 C 0.16632 0.06481 0.16754 0.06643 0.16858 0.06852 C 0.17223 0.07523 0.16893 0.07014 0.17379 0.07685 C 0.17396 0.07801 0.17535 0.0875 0.17587 0.08935 C 0.17639 0.09074 0.17726 0.09213 0.17796 0.09352 C 0.1783 0.09537 0.17865 0.09722 0.179 0.09907 C 0.17935 0.10046 0.17987 0.10162 0.18004 0.10324 C 0.18056 0.10625 0.18073 0.10949 0.18108 0.11296 C 0.18143 0.11689 0.18178 0.12106 0.18212 0.12546 C 0.18247 0.12986 0.18282 0.13472 0.18316 0.13935 C 0.18351 0.14213 0.18386 0.14467 0.18421 0.14768 C 0.18455 0.15115 0.1849 0.15509 0.18525 0.15879 C 0.18803 0.18402 0.1849 0.15625 0.18733 0.17129 C 0.18768 0.17338 0.18941 0.18773 0.18941 0.18935 C 0.18959 0.19328 0.18941 0.19768 0.18941 0.20185 " pathEditMode="relative" rAng="0" ptsTypes="AAAAAAAAAAAAAAAAAAAAAAAAAAAAAAAAAA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312 0.00347 C 0.00018 0.00185 0.00365 0.00023 0.00712 -0.00093 C 0.00955 -0.00186 0.01875 -0.00348 0.02066 -0.00371 C 0.02448 -0.00463 0.0283 -0.00625 0.03212 -0.00649 C 0.04045 -0.00764 0.04879 -0.00741 0.05712 -0.00788 C 0.06424 -0.00764 0.08629 -0.00788 0.09775 -0.0051 C 0.09879 -0.00487 0.09983 -0.00417 0.10087 -0.00371 C 0.10261 -0.00325 0.10434 -0.00278 0.10608 -0.00232 C 0.10868 -0.00024 0.11042 0.00162 0.11337 0.00324 C 0.11476 0.0037 0.11615 0.00416 0.11754 0.00462 C 0.12535 0.01481 0.11806 0.00625 0.12587 0.01296 C 0.12743 0.01412 0.12847 0.01597 0.13004 0.01712 C 0.13177 0.01828 0.13368 0.01851 0.13525 0.0199 C 0.13681 0.02083 0.13802 0.02268 0.13941 0.02407 C 0.14045 0.025 0.1415 0.02592 0.14254 0.02685 C 0.14618 0.03402 0.14271 0.02824 0.14879 0.03518 C 0.15 0.03634 0.15087 0.03796 0.15191 0.03935 C 0.15643 0.04421 0.154 0.03958 0.15816 0.04629 C 0.15903 0.04745 0.15955 0.04907 0.16025 0.05046 C 0.16129 0.05231 0.1625 0.05393 0.16337 0.05601 C 0.16424 0.0581 0.16459 0.06064 0.16545 0.06296 C 0.16632 0.06481 0.16754 0.06643 0.16858 0.06851 C 0.17222 0.07523 0.16893 0.07013 0.17379 0.07685 C 0.17396 0.078 0.17535 0.0875 0.17587 0.08935 C 0.17639 0.09074 0.17726 0.09212 0.17795 0.09351 C 0.1783 0.09537 0.17865 0.09722 0.179 0.09907 C 0.17934 0.10046 0.17986 0.10162 0.18004 0.10324 C 0.18056 0.10625 0.18073 0.10949 0.18108 0.11296 C 0.18143 0.11689 0.18177 0.12106 0.18212 0.12546 C 0.18247 0.12986 0.18281 0.13472 0.18316 0.13935 C 0.18351 0.14212 0.18386 0.14467 0.1842 0.14768 C 0.18455 0.15115 0.1849 0.15509 0.18525 0.15879 C 0.18802 0.18402 0.1849 0.15625 0.18733 0.17129 C 0.18768 0.17337 0.18941 0.18773 0.18941 0.18935 C 0.18959 0.19328 0.18941 0.19768 0.18941 0.20185 " pathEditMode="relative" rAng="0" ptsTypes="AAAAAAAAAAAAAAAAAAAAAAAAAAAAAAAAAA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312 0.00347 C 0.00018 0.00185 0.00365 0.00023 0.00712 -0.00093 C 0.00955 -0.00186 0.01875 -0.00348 0.02066 -0.00371 C 0.02448 -0.00463 0.0283 -0.00625 0.03212 -0.00649 C 0.04045 -0.00764 0.04879 -0.00741 0.05712 -0.00788 C 0.06424 -0.00764 0.08629 -0.00788 0.09775 -0.0051 C 0.09879 -0.00487 0.09983 -0.00417 0.10087 -0.00371 C 0.10261 -0.00325 0.10434 -0.00278 0.10608 -0.00232 C 0.10868 -0.00024 0.11042 0.00162 0.11337 0.00324 C 0.11476 0.0037 0.11615 0.00416 0.11754 0.00462 C 0.12535 0.01481 0.11806 0.00625 0.12587 0.01296 C 0.12743 0.01412 0.12848 0.01597 0.13004 0.01712 C 0.13177 0.01828 0.13368 0.01851 0.13525 0.0199 C 0.13681 0.02083 0.13802 0.02268 0.13941 0.02407 C 0.14045 0.025 0.1415 0.02592 0.14254 0.02685 C 0.14618 0.03402 0.14271 0.02824 0.14879 0.03518 C 0.15 0.03634 0.15087 0.03796 0.15191 0.03935 C 0.15643 0.04421 0.154 0.03958 0.15816 0.04629 C 0.15903 0.04745 0.15955 0.04907 0.16025 0.05046 C 0.16129 0.05231 0.1625 0.05393 0.16337 0.05601 C 0.16424 0.0581 0.16459 0.06064 0.16545 0.06296 C 0.16632 0.06481 0.16754 0.06643 0.16858 0.06851 C 0.17223 0.07523 0.16893 0.07013 0.17379 0.07685 C 0.17396 0.078 0.17535 0.0875 0.17587 0.08935 C 0.17639 0.09074 0.17726 0.09212 0.17795 0.09351 C 0.1783 0.09537 0.17865 0.09722 0.179 0.09907 C 0.17934 0.10046 0.17986 0.10162 0.18004 0.10324 C 0.18056 0.10625 0.18073 0.10949 0.18108 0.11296 C 0.18143 0.11689 0.18177 0.12106 0.18212 0.12546 C 0.18247 0.12986 0.18282 0.13472 0.18316 0.13935 C 0.18351 0.14212 0.18386 0.14467 0.1842 0.14768 C 0.18455 0.15115 0.1849 0.15509 0.18525 0.15879 C 0.18802 0.18402 0.1849 0.15625 0.18733 0.17129 C 0.18768 0.17337 0.18941 0.18773 0.18941 0.18935 C 0.18959 0.19328 0.18941 0.19768 0.18941 0.20185 " pathEditMode="relative" rAng="0" ptsTypes="AAAAAAAAAAAAAAAAAAAAAAAAAAAAAAAAAA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312 0.00347 C 0.00018 0.00185 0.00365 0.00023 0.00712 -0.00093 C 0.00955 -0.00185 0.01875 -0.00347 0.02066 -0.0037 C 0.02448 -0.00463 0.0283 -0.00625 0.03212 -0.00648 C 0.04045 -0.00764 0.04879 -0.00741 0.05712 -0.00787 C 0.06424 -0.00764 0.08629 -0.00787 0.09775 -0.00509 C 0.09879 -0.00486 0.09983 -0.00417 0.10087 -0.0037 C 0.10261 -0.00324 0.10434 -0.00278 0.10608 -0.00232 C 0.10868 -0.00023 0.11042 0.00162 0.11337 0.00324 C 0.11476 0.0037 0.11615 0.00417 0.11754 0.00463 C 0.12535 0.01481 0.11806 0.00625 0.12587 0.01296 C 0.12743 0.01412 0.12848 0.01597 0.13004 0.01713 C 0.13177 0.01829 0.13368 0.01852 0.13525 0.01991 C 0.13681 0.02083 0.13802 0.02268 0.13941 0.02407 C 0.14045 0.025 0.1415 0.02592 0.14254 0.02685 C 0.14618 0.03403 0.14271 0.02824 0.14879 0.03518 C 0.15 0.03634 0.15087 0.03796 0.15191 0.03935 C 0.15643 0.04421 0.154 0.03958 0.15816 0.0463 C 0.15903 0.04745 0.15955 0.04907 0.16025 0.05046 C 0.16129 0.05231 0.1625 0.05393 0.16337 0.05602 C 0.16424 0.0581 0.16459 0.06065 0.16545 0.06296 C 0.16632 0.06481 0.16754 0.06643 0.16858 0.06852 C 0.17223 0.07523 0.16893 0.07014 0.17379 0.07685 C 0.17396 0.07801 0.17535 0.0875 0.17587 0.08935 C 0.17639 0.09074 0.17726 0.09213 0.17795 0.09352 C 0.1783 0.09537 0.17865 0.09722 0.179 0.09907 C 0.17934 0.10046 0.17986 0.10162 0.18004 0.10324 C 0.18056 0.10625 0.18073 0.10949 0.18108 0.11296 C 0.18143 0.1169 0.18177 0.12106 0.18212 0.12546 C 0.18247 0.12986 0.18282 0.13472 0.18316 0.13935 C 0.18351 0.14213 0.18386 0.14467 0.1842 0.14768 C 0.18455 0.15116 0.1849 0.15509 0.18525 0.1588 C 0.18802 0.18403 0.1849 0.15625 0.18733 0.1713 C 0.18768 0.17338 0.18941 0.18773 0.18941 0.18935 C 0.18959 0.19329 0.18941 0.19768 0.18941 0.20185 " pathEditMode="relative" rAng="0" ptsTypes="AAAAAAAAAAAAAAAAAAAAAAAAAAAAAAAAAA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312 0.00347 C 0.00018 0.00185 0.00365 0.00023 0.00712 -0.00093 C 0.00955 -0.00185 0.01875 -0.00347 0.02066 -0.0037 C 0.02448 -0.00463 0.0283 -0.00625 0.03212 -0.00648 C 0.04045 -0.00764 0.04879 -0.00741 0.05712 -0.00787 C 0.06424 -0.00764 0.08629 -0.00787 0.09774 -0.00509 C 0.09879 -0.00486 0.09983 -0.00417 0.10087 -0.0037 C 0.10261 -0.00324 0.10434 -0.00278 0.10608 -0.00232 C 0.10868 -0.00023 0.11042 0.00162 0.11337 0.00324 C 0.11476 0.0037 0.11615 0.00417 0.11754 0.00463 C 0.12535 0.01481 0.11806 0.00625 0.12587 0.01296 C 0.12743 0.01412 0.12847 0.01597 0.13004 0.01713 C 0.13177 0.01829 0.13368 0.01852 0.13524 0.01991 C 0.13681 0.02083 0.13802 0.02268 0.13941 0.02407 C 0.14045 0.025 0.14149 0.02592 0.14254 0.02685 C 0.14618 0.03403 0.14271 0.02824 0.14879 0.03518 C 0.15 0.03634 0.15087 0.03796 0.15191 0.03935 C 0.15643 0.04421 0.15399 0.03958 0.15816 0.0463 C 0.15903 0.04745 0.15955 0.04907 0.16024 0.05046 C 0.16129 0.05231 0.1625 0.05393 0.16337 0.05602 C 0.16424 0.0581 0.16459 0.06065 0.16545 0.06296 C 0.16632 0.06481 0.16754 0.06643 0.16858 0.06852 C 0.17222 0.07523 0.16893 0.07014 0.17379 0.07685 C 0.17396 0.07801 0.17535 0.0875 0.17587 0.08935 C 0.17639 0.09074 0.17726 0.09213 0.17795 0.09352 C 0.1783 0.09537 0.17865 0.09722 0.17899 0.09907 C 0.17934 0.10046 0.17986 0.10162 0.18004 0.10324 C 0.18056 0.10625 0.18073 0.10949 0.18108 0.11296 C 0.18143 0.1169 0.18177 0.12106 0.18212 0.12546 C 0.18247 0.12986 0.18281 0.13472 0.18316 0.13935 C 0.18351 0.14213 0.18386 0.14467 0.1842 0.14768 C 0.18455 0.15116 0.1849 0.15509 0.18524 0.1588 C 0.18802 0.18403 0.1849 0.15625 0.18733 0.1713 C 0.18768 0.17338 0.18941 0.18773 0.18941 0.18935 C 0.18959 0.19329 0.18941 0.19768 0.18941 0.20185 " pathEditMode="relative" rAng="0" ptsTypes="AAAAAAAAAAAAAAAAAAAAAAAAAAAAA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312 0.00347 C 0.00018 0.00185 0.00365 0.00023 0.00712 -0.00093 C 0.00955 -0.00185 0.01875 -0.00347 0.02066 -0.0037 C 0.02448 -0.00463 0.0283 -0.00625 0.03212 -0.00648 C 0.04045 -0.00764 0.04879 -0.00741 0.05712 -0.00787 C 0.06424 -0.00764 0.08629 -0.00787 0.09774 -0.00509 C 0.09879 -0.00486 0.09983 -0.00417 0.10087 -0.0037 C 0.10261 -0.00324 0.10434 -0.00278 0.10608 -0.00232 C 0.10868 -0.00023 0.11042 0.00162 0.11337 0.00324 C 0.11476 0.0037 0.11615 0.00417 0.11754 0.00463 C 0.12535 0.01481 0.11806 0.00625 0.12587 0.01296 C 0.12743 0.01412 0.12847 0.01597 0.13004 0.01713 C 0.13177 0.01829 0.13368 0.01852 0.13524 0.01991 C 0.13681 0.02083 0.13802 0.02268 0.13941 0.02407 C 0.14045 0.025 0.14149 0.02592 0.14254 0.02685 C 0.14618 0.03403 0.14271 0.02824 0.14879 0.03518 C 0.15 0.03634 0.15087 0.03796 0.15191 0.03935 C 0.15643 0.04421 0.15399 0.03958 0.15816 0.0463 C 0.15903 0.04745 0.15955 0.04907 0.16024 0.05046 C 0.16129 0.05231 0.1625 0.05393 0.16337 0.05602 C 0.16424 0.0581 0.16459 0.06065 0.16545 0.06296 C 0.16632 0.06481 0.16754 0.06643 0.16858 0.06852 C 0.17222 0.07523 0.16893 0.07014 0.17379 0.07685 C 0.17396 0.07801 0.17535 0.0875 0.17587 0.08935 C 0.17639 0.09074 0.17726 0.09213 0.17795 0.09352 C 0.1783 0.09537 0.17865 0.09722 0.17899 0.09907 C 0.17934 0.10046 0.17986 0.10162 0.18004 0.10324 C 0.18056 0.10625 0.18073 0.10949 0.18108 0.11296 C 0.18143 0.1169 0.18177 0.12106 0.18212 0.12546 C 0.18247 0.12986 0.18281 0.13472 0.18316 0.13935 C 0.18351 0.14213 0.18386 0.14467 0.1842 0.14768 C 0.18455 0.15116 0.1849 0.15509 0.18524 0.1588 C 0.18802 0.18403 0.1849 0.15625 0.18733 0.1713 C 0.18768 0.17338 0.18941 0.18773 0.18941 0.18935 C 0.18959 0.19329 0.18941 0.19768 0.18941 0.20185 " pathEditMode="relative" rAng="0" ptsTypes="AAAAAAAAAAAAAAAAAAAAAAAAAAAAAAAAAA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24 L -0.00312 0.00347 C 0.00018 0.00185 0.00365 0.00023 0.00712 -0.00092 C 0.00955 -0.00185 0.01875 -0.00347 0.02066 -0.0037 C 0.02448 -0.00463 0.0283 -0.00625 0.03212 -0.00648 C 0.04045 -0.00764 0.04879 -0.00741 0.05712 -0.00787 C 0.06424 -0.00764 0.08629 -0.00787 0.09775 -0.00509 C 0.09879 -0.00486 0.09983 -0.00417 0.10087 -0.0037 C 0.10261 -0.00324 0.10434 -0.00278 0.10608 -0.00231 C 0.10868 -0.00023 0.11042 0.00162 0.11337 0.00324 C 0.11476 0.00371 0.11615 0.00417 0.11754 0.00463 C 0.12535 0.01482 0.11806 0.00625 0.12587 0.01296 C 0.12743 0.01412 0.12848 0.01597 0.13004 0.01713 C 0.13177 0.01829 0.13368 0.01852 0.13525 0.01991 C 0.13681 0.02083 0.13802 0.02269 0.13941 0.02408 C 0.14045 0.025 0.1415 0.02593 0.14254 0.02685 C 0.14618 0.03403 0.14271 0.02824 0.14879 0.03519 C 0.15 0.03634 0.15087 0.03796 0.15191 0.03935 C 0.15643 0.04421 0.154 0.03958 0.15816 0.0463 C 0.15903 0.04746 0.15955 0.04908 0.16025 0.05046 C 0.16129 0.05232 0.1625 0.05394 0.16337 0.05602 C 0.16424 0.0581 0.16459 0.06065 0.16545 0.06296 C 0.16632 0.06482 0.16754 0.06644 0.16858 0.06852 C 0.17223 0.07523 0.16893 0.07014 0.17379 0.07685 C 0.17396 0.07801 0.17535 0.0875 0.17587 0.08935 C 0.17639 0.09074 0.17726 0.09213 0.17795 0.09352 C 0.1783 0.09537 0.17865 0.09722 0.179 0.09908 C 0.17934 0.10046 0.17986 0.10162 0.18004 0.10324 C 0.18056 0.10625 0.18073 0.10949 0.18108 0.11296 C 0.18143 0.1169 0.18177 0.12107 0.18212 0.12546 C 0.18247 0.12986 0.18282 0.13472 0.18316 0.13935 C 0.18351 0.14213 0.18386 0.14468 0.1842 0.14769 C 0.18455 0.15116 0.1849 0.15509 0.18525 0.1588 C 0.18802 0.18403 0.1849 0.15625 0.18733 0.1713 C 0.18768 0.17338 0.18941 0.18773 0.18941 0.18935 C 0.18959 0.19329 0.18941 0.19769 0.18941 0.20185 " pathEditMode="relative" rAng="0" ptsTypes="AAAAAAAAAAAAAAAAAAAAAAAAAAAAAAAAAAAA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324 L -0.00313 0.00347 C 0.00017 0.00185 0.00364 0.00023 0.00711 -0.00093 C 0.00955 -0.00186 0.01875 -0.00348 0.02066 -0.00371 C 0.02448 -0.00463 0.0283 -0.00625 0.03211 -0.00649 C 0.04045 -0.00764 0.04878 -0.00741 0.05711 -0.00788 C 0.06423 -0.00764 0.08628 -0.00788 0.09774 -0.0051 C 0.09878 -0.00487 0.09982 -0.00417 0.10086 -0.00371 C 0.1026 -0.00325 0.10434 -0.00278 0.10607 -0.00232 C 0.10868 -0.00024 0.11041 0.00162 0.11336 0.00324 C 0.11475 0.0037 0.11614 0.00416 0.11753 0.00462 C 0.12534 0.01481 0.11805 0.00625 0.12586 0.01296 C 0.12743 0.01412 0.12847 0.01597 0.13003 0.01712 C 0.13177 0.01828 0.13368 0.01851 0.13524 0.0199 C 0.1368 0.02083 0.13802 0.02268 0.13941 0.02407 C 0.14045 0.025 0.14149 0.02592 0.14253 0.02685 C 0.14618 0.03402 0.14271 0.02824 0.14878 0.03518 C 0.15 0.03634 0.15086 0.03796 0.15191 0.03935 C 0.15642 0.04421 0.15399 0.03958 0.15816 0.04629 C 0.15902 0.04745 0.15955 0.04907 0.16024 0.05046 C 0.16128 0.05231 0.1625 0.05393 0.16336 0.05601 C 0.16423 0.0581 0.16458 0.06064 0.16545 0.06296 C 0.16632 0.06481 0.16753 0.06643 0.16857 0.06851 C 0.17222 0.07523 0.16892 0.07013 0.17378 0.07685 C 0.17396 0.078 0.17534 0.0875 0.17586 0.08935 C 0.17639 0.09074 0.17725 0.09212 0.17795 0.09351 C 0.1783 0.09537 0.17864 0.09722 0.17899 0.09907 C 0.17934 0.10046 0.17986 0.10162 0.18003 0.10324 C 0.18055 0.10625 0.18073 0.10949 0.18107 0.11296 C 0.18142 0.11689 0.18177 0.12106 0.18211 0.12546 C 0.18246 0.12986 0.18281 0.13472 0.18316 0.13935 C 0.1835 0.14212 0.18385 0.14467 0.1842 0.14768 C 0.18455 0.15115 0.18489 0.15509 0.18524 0.15879 C 0.18802 0.18402 0.18489 0.15625 0.18732 0.17129 C 0.18767 0.17337 0.18941 0.18773 0.18941 0.18935 C 0.18958 0.19328 0.18941 0.19768 0.18941 0.20185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Number Lines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5650" y="1352550"/>
            <a:ext cx="3816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How about this number line? </a:t>
            </a:r>
          </a:p>
          <a:p>
            <a:pPr eaLnBrk="1" hangingPunct="1"/>
            <a:endParaRPr lang="en-US" altLang="en-US">
              <a:ea typeface="Sassoon Infant Rg" pitchFamily="2" charset="0"/>
              <a:cs typeface="Sassoon Infant Rg" pitchFamily="2" charset="0"/>
            </a:endParaRPr>
          </a:p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Can you spot the number 13? </a:t>
            </a:r>
          </a:p>
          <a:p>
            <a:pPr eaLnBrk="1" hangingPunct="1"/>
            <a:endParaRPr lang="en-US" altLang="en-US">
              <a:ea typeface="Sassoon Infant Rg" pitchFamily="2" charset="0"/>
              <a:cs typeface="Sassoon Infant Rg" pitchFamily="2" charset="0"/>
            </a:endParaRPr>
          </a:p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58B61C5-148E-47BA-89B2-BB937D0B86C2}"/>
              </a:ext>
            </a:extLst>
          </p:cNvPr>
          <p:cNvSpPr/>
          <p:nvPr/>
        </p:nvSpPr>
        <p:spPr>
          <a:xfrm>
            <a:off x="755650" y="5434013"/>
            <a:ext cx="3816350" cy="654050"/>
          </a:xfrm>
          <a:prstGeom prst="roundRect">
            <a:avLst/>
          </a:prstGeom>
          <a:solidFill>
            <a:srgbClr val="E6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9F557E7-1259-4AD4-B64E-0B8FE8A5465E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E6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4245769" y="3567906"/>
            <a:ext cx="4603750" cy="173038"/>
            <a:chOff x="755650" y="5435599"/>
            <a:chExt cx="7586663" cy="28416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BA176B8-FAF0-4723-8B5E-D7042EFB80A0}"/>
                </a:ext>
              </a:extLst>
            </p:cNvPr>
            <p:cNvCxnSpPr>
              <a:cxnSpLocks/>
            </p:cNvCxnSpPr>
            <p:nvPr/>
          </p:nvCxnSpPr>
          <p:spPr>
            <a:xfrm>
              <a:off x="755650" y="5685871"/>
              <a:ext cx="7586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779463" y="5435599"/>
              <a:ext cx="7545231" cy="284163"/>
              <a:chOff x="779985" y="5267058"/>
              <a:chExt cx="15008354" cy="33328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C727E452-C336-458E-900D-A07550C09857}"/>
                  </a:ext>
                </a:extLst>
              </p:cNvPr>
              <p:cNvCxnSpPr/>
              <p:nvPr/>
            </p:nvCxnSpPr>
            <p:spPr>
              <a:xfrm>
                <a:off x="779452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72AA4AD7-3FB6-4BB9-A1D0-8DBDD45934A6}"/>
                  </a:ext>
                </a:extLst>
              </p:cNvPr>
              <p:cNvCxnSpPr/>
              <p:nvPr/>
            </p:nvCxnSpPr>
            <p:spPr>
              <a:xfrm>
                <a:off x="153398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6269C36F-82C2-40B7-953C-86E1B4BAB5F7}"/>
                  </a:ext>
                </a:extLst>
              </p:cNvPr>
              <p:cNvCxnSpPr/>
              <p:nvPr/>
            </p:nvCxnSpPr>
            <p:spPr>
              <a:xfrm>
                <a:off x="228852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52EBB02C-5559-4161-A313-7D4C8DACEABF}"/>
                  </a:ext>
                </a:extLst>
              </p:cNvPr>
              <p:cNvCxnSpPr/>
              <p:nvPr/>
            </p:nvCxnSpPr>
            <p:spPr>
              <a:xfrm>
                <a:off x="304306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5F8F6EBD-0D8C-4F31-92AA-14337D9A773D}"/>
                  </a:ext>
                </a:extLst>
              </p:cNvPr>
              <p:cNvCxnSpPr/>
              <p:nvPr/>
            </p:nvCxnSpPr>
            <p:spPr>
              <a:xfrm>
                <a:off x="379760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7370083-8F39-4982-A575-59E12B0D3E8A}"/>
                  </a:ext>
                </a:extLst>
              </p:cNvPr>
              <p:cNvCxnSpPr/>
              <p:nvPr/>
            </p:nvCxnSpPr>
            <p:spPr>
              <a:xfrm>
                <a:off x="4552143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8D2BC5A-9226-4A87-8FEB-C7D856CB290A}"/>
                  </a:ext>
                </a:extLst>
              </p:cNvPr>
              <p:cNvCxnSpPr/>
              <p:nvPr/>
            </p:nvCxnSpPr>
            <p:spPr>
              <a:xfrm>
                <a:off x="5306683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7C404B2D-F9B6-4454-8549-00D270F5EFAA}"/>
                  </a:ext>
                </a:extLst>
              </p:cNvPr>
              <p:cNvCxnSpPr/>
              <p:nvPr/>
            </p:nvCxnSpPr>
            <p:spPr>
              <a:xfrm>
                <a:off x="606121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EB2EB495-BB97-49EF-957E-47D810D910B3}"/>
                  </a:ext>
                </a:extLst>
              </p:cNvPr>
              <p:cNvCxnSpPr/>
              <p:nvPr/>
            </p:nvCxnSpPr>
            <p:spPr>
              <a:xfrm>
                <a:off x="681575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4A645086-8AA9-48F0-A383-C379F5CCBBB5}"/>
                  </a:ext>
                </a:extLst>
              </p:cNvPr>
              <p:cNvCxnSpPr/>
              <p:nvPr/>
            </p:nvCxnSpPr>
            <p:spPr>
              <a:xfrm>
                <a:off x="757029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A44E62D7-582C-440C-AE49-74FC87D8C092}"/>
                  </a:ext>
                </a:extLst>
              </p:cNvPr>
              <p:cNvCxnSpPr/>
              <p:nvPr/>
            </p:nvCxnSpPr>
            <p:spPr>
              <a:xfrm>
                <a:off x="832483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C727E452-C336-458E-900D-A07550C09857}"/>
                  </a:ext>
                </a:extLst>
              </p:cNvPr>
              <p:cNvCxnSpPr/>
              <p:nvPr/>
            </p:nvCxnSpPr>
            <p:spPr>
              <a:xfrm>
                <a:off x="898050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72AA4AD7-3FB6-4BB9-A1D0-8DBDD45934A6}"/>
                  </a:ext>
                </a:extLst>
              </p:cNvPr>
              <p:cNvCxnSpPr/>
              <p:nvPr/>
            </p:nvCxnSpPr>
            <p:spPr>
              <a:xfrm>
                <a:off x="973504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6269C36F-82C2-40B7-953C-86E1B4BAB5F7}"/>
                  </a:ext>
                </a:extLst>
              </p:cNvPr>
              <p:cNvCxnSpPr/>
              <p:nvPr/>
            </p:nvCxnSpPr>
            <p:spPr>
              <a:xfrm>
                <a:off x="1048958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52EBB02C-5559-4161-A313-7D4C8DACEABF}"/>
                  </a:ext>
                </a:extLst>
              </p:cNvPr>
              <p:cNvCxnSpPr/>
              <p:nvPr/>
            </p:nvCxnSpPr>
            <p:spPr>
              <a:xfrm>
                <a:off x="11244118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5F8F6EBD-0D8C-4F31-92AA-14337D9A773D}"/>
                  </a:ext>
                </a:extLst>
              </p:cNvPr>
              <p:cNvCxnSpPr/>
              <p:nvPr/>
            </p:nvCxnSpPr>
            <p:spPr>
              <a:xfrm>
                <a:off x="11998658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E7370083-8F39-4982-A575-59E12B0D3E8A}"/>
                  </a:ext>
                </a:extLst>
              </p:cNvPr>
              <p:cNvCxnSpPr/>
              <p:nvPr/>
            </p:nvCxnSpPr>
            <p:spPr>
              <a:xfrm>
                <a:off x="1275319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8D2BC5A-9226-4A87-8FEB-C7D856CB290A}"/>
                  </a:ext>
                </a:extLst>
              </p:cNvPr>
              <p:cNvCxnSpPr/>
              <p:nvPr/>
            </p:nvCxnSpPr>
            <p:spPr>
              <a:xfrm>
                <a:off x="1350773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7C404B2D-F9B6-4454-8549-00D270F5EFAA}"/>
                  </a:ext>
                </a:extLst>
              </p:cNvPr>
              <p:cNvCxnSpPr/>
              <p:nvPr/>
            </p:nvCxnSpPr>
            <p:spPr>
              <a:xfrm>
                <a:off x="1426227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EB2EB495-BB97-49EF-957E-47D810D910B3}"/>
                  </a:ext>
                </a:extLst>
              </p:cNvPr>
              <p:cNvCxnSpPr/>
              <p:nvPr/>
            </p:nvCxnSpPr>
            <p:spPr>
              <a:xfrm>
                <a:off x="1501681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4A645086-8AA9-48F0-A383-C379F5CCBBB5}"/>
                  </a:ext>
                </a:extLst>
              </p:cNvPr>
              <p:cNvCxnSpPr/>
              <p:nvPr/>
            </p:nvCxnSpPr>
            <p:spPr>
              <a:xfrm>
                <a:off x="1578696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91" name="TextBox 29"/>
          <p:cNvSpPr txBox="1">
            <a:spLocks noChangeArrowheads="1"/>
          </p:cNvSpPr>
          <p:nvPr/>
        </p:nvSpPr>
        <p:spPr bwMode="auto">
          <a:xfrm>
            <a:off x="6659563" y="5824538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0</a:t>
            </a:r>
          </a:p>
        </p:txBody>
      </p:sp>
      <p:sp>
        <p:nvSpPr>
          <p:cNvPr id="16392" name="TextBox 32"/>
          <p:cNvSpPr txBox="1">
            <a:spLocks noChangeArrowheads="1"/>
          </p:cNvSpPr>
          <p:nvPr/>
        </p:nvSpPr>
        <p:spPr bwMode="auto">
          <a:xfrm>
            <a:off x="6667500" y="5527675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</a:t>
            </a:r>
          </a:p>
        </p:txBody>
      </p:sp>
      <p:sp>
        <p:nvSpPr>
          <p:cNvPr id="16393" name="TextBox 33"/>
          <p:cNvSpPr txBox="1">
            <a:spLocks noChangeArrowheads="1"/>
          </p:cNvSpPr>
          <p:nvPr/>
        </p:nvSpPr>
        <p:spPr bwMode="auto">
          <a:xfrm>
            <a:off x="6667500" y="52752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2</a:t>
            </a:r>
          </a:p>
        </p:txBody>
      </p:sp>
      <p:sp>
        <p:nvSpPr>
          <p:cNvPr id="16394" name="TextBox 34"/>
          <p:cNvSpPr txBox="1">
            <a:spLocks noChangeArrowheads="1"/>
          </p:cNvSpPr>
          <p:nvPr/>
        </p:nvSpPr>
        <p:spPr bwMode="auto">
          <a:xfrm>
            <a:off x="6664325" y="5065713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3</a:t>
            </a:r>
          </a:p>
        </p:txBody>
      </p:sp>
      <p:sp>
        <p:nvSpPr>
          <p:cNvPr id="16395" name="TextBox 35"/>
          <p:cNvSpPr txBox="1">
            <a:spLocks noChangeArrowheads="1"/>
          </p:cNvSpPr>
          <p:nvPr/>
        </p:nvSpPr>
        <p:spPr bwMode="auto">
          <a:xfrm>
            <a:off x="6659563" y="483552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4</a:t>
            </a:r>
          </a:p>
        </p:txBody>
      </p:sp>
      <p:sp>
        <p:nvSpPr>
          <p:cNvPr id="16396" name="TextBox 36"/>
          <p:cNvSpPr txBox="1">
            <a:spLocks noChangeArrowheads="1"/>
          </p:cNvSpPr>
          <p:nvPr/>
        </p:nvSpPr>
        <p:spPr bwMode="auto">
          <a:xfrm>
            <a:off x="6664325" y="460375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5</a:t>
            </a:r>
          </a:p>
        </p:txBody>
      </p:sp>
      <p:sp>
        <p:nvSpPr>
          <p:cNvPr id="16397" name="TextBox 37"/>
          <p:cNvSpPr txBox="1">
            <a:spLocks noChangeArrowheads="1"/>
          </p:cNvSpPr>
          <p:nvPr/>
        </p:nvSpPr>
        <p:spPr bwMode="auto">
          <a:xfrm>
            <a:off x="6659563" y="43608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6</a:t>
            </a:r>
          </a:p>
        </p:txBody>
      </p:sp>
      <p:sp>
        <p:nvSpPr>
          <p:cNvPr id="16398" name="TextBox 38"/>
          <p:cNvSpPr txBox="1">
            <a:spLocks noChangeArrowheads="1"/>
          </p:cNvSpPr>
          <p:nvPr/>
        </p:nvSpPr>
        <p:spPr bwMode="auto">
          <a:xfrm>
            <a:off x="6657975" y="414020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7</a:t>
            </a:r>
          </a:p>
        </p:txBody>
      </p:sp>
      <p:sp>
        <p:nvSpPr>
          <p:cNvPr id="16399" name="TextBox 39"/>
          <p:cNvSpPr txBox="1">
            <a:spLocks noChangeArrowheads="1"/>
          </p:cNvSpPr>
          <p:nvPr/>
        </p:nvSpPr>
        <p:spPr bwMode="auto">
          <a:xfrm>
            <a:off x="6656388" y="3910013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8</a:t>
            </a:r>
          </a:p>
        </p:txBody>
      </p:sp>
      <p:sp>
        <p:nvSpPr>
          <p:cNvPr id="16400" name="TextBox 40"/>
          <p:cNvSpPr txBox="1">
            <a:spLocks noChangeArrowheads="1"/>
          </p:cNvSpPr>
          <p:nvPr/>
        </p:nvSpPr>
        <p:spPr bwMode="auto">
          <a:xfrm>
            <a:off x="6659563" y="3695700"/>
            <a:ext cx="407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9</a:t>
            </a:r>
          </a:p>
        </p:txBody>
      </p:sp>
      <p:sp>
        <p:nvSpPr>
          <p:cNvPr id="16401" name="TextBox 41"/>
          <p:cNvSpPr txBox="1">
            <a:spLocks noChangeArrowheads="1"/>
          </p:cNvSpPr>
          <p:nvPr/>
        </p:nvSpPr>
        <p:spPr bwMode="auto">
          <a:xfrm>
            <a:off x="6621463" y="3457575"/>
            <a:ext cx="636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A8E8"/>
                </a:solidFill>
                <a:ea typeface="Sassoon Infant Rg" pitchFamily="2" charset="0"/>
                <a:cs typeface="Sassoon Infant Rg" pitchFamily="2" charset="0"/>
              </a:rPr>
              <a:t>10</a:t>
            </a:r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623050" y="3182938"/>
            <a:ext cx="47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11</a:t>
            </a:r>
            <a:endParaRPr lang="en-GB" altLang="en-US" sz="2400" b="1">
              <a:solidFill>
                <a:srgbClr val="C9085B"/>
              </a:solidFill>
              <a:ea typeface="Sassoon Infant Rg" pitchFamily="2" charset="0"/>
              <a:cs typeface="Sassoon Infant Rg" pitchFamily="2" charset="0"/>
            </a:endParaRPr>
          </a:p>
        </p:txBody>
      </p:sp>
      <p:sp>
        <p:nvSpPr>
          <p:cNvPr id="16403" name="TextBox 32"/>
          <p:cNvSpPr txBox="1">
            <a:spLocks noChangeArrowheads="1"/>
          </p:cNvSpPr>
          <p:nvPr/>
        </p:nvSpPr>
        <p:spPr bwMode="auto">
          <a:xfrm>
            <a:off x="6608763" y="30273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12</a:t>
            </a:r>
          </a:p>
        </p:txBody>
      </p:sp>
      <p:sp>
        <p:nvSpPr>
          <p:cNvPr id="16404" name="TextBox 33"/>
          <p:cNvSpPr txBox="1">
            <a:spLocks noChangeArrowheads="1"/>
          </p:cNvSpPr>
          <p:nvPr/>
        </p:nvSpPr>
        <p:spPr bwMode="auto">
          <a:xfrm>
            <a:off x="6608763" y="280511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13</a:t>
            </a:r>
          </a:p>
        </p:txBody>
      </p:sp>
      <p:sp>
        <p:nvSpPr>
          <p:cNvPr id="16405" name="TextBox 34"/>
          <p:cNvSpPr txBox="1">
            <a:spLocks noChangeArrowheads="1"/>
          </p:cNvSpPr>
          <p:nvPr/>
        </p:nvSpPr>
        <p:spPr bwMode="auto">
          <a:xfrm>
            <a:off x="6607175" y="2566988"/>
            <a:ext cx="557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14</a:t>
            </a:r>
          </a:p>
        </p:txBody>
      </p:sp>
      <p:sp>
        <p:nvSpPr>
          <p:cNvPr id="16406" name="TextBox 35"/>
          <p:cNvSpPr txBox="1">
            <a:spLocks noChangeArrowheads="1"/>
          </p:cNvSpPr>
          <p:nvPr/>
        </p:nvSpPr>
        <p:spPr bwMode="auto">
          <a:xfrm>
            <a:off x="6607175" y="233521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15</a:t>
            </a:r>
          </a:p>
        </p:txBody>
      </p:sp>
      <p:sp>
        <p:nvSpPr>
          <p:cNvPr id="16407" name="TextBox 36"/>
          <p:cNvSpPr txBox="1">
            <a:spLocks noChangeArrowheads="1"/>
          </p:cNvSpPr>
          <p:nvPr/>
        </p:nvSpPr>
        <p:spPr bwMode="auto">
          <a:xfrm>
            <a:off x="6604000" y="2120900"/>
            <a:ext cx="52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16</a:t>
            </a:r>
          </a:p>
        </p:txBody>
      </p:sp>
      <p:sp>
        <p:nvSpPr>
          <p:cNvPr id="16408" name="TextBox 37"/>
          <p:cNvSpPr txBox="1">
            <a:spLocks noChangeArrowheads="1"/>
          </p:cNvSpPr>
          <p:nvPr/>
        </p:nvSpPr>
        <p:spPr bwMode="auto">
          <a:xfrm>
            <a:off x="6607175" y="188595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17</a:t>
            </a:r>
          </a:p>
        </p:txBody>
      </p:sp>
      <p:sp>
        <p:nvSpPr>
          <p:cNvPr id="16409" name="TextBox 38"/>
          <p:cNvSpPr txBox="1">
            <a:spLocks noChangeArrowheads="1"/>
          </p:cNvSpPr>
          <p:nvPr/>
        </p:nvSpPr>
        <p:spPr bwMode="auto">
          <a:xfrm>
            <a:off x="6604000" y="1655763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18</a:t>
            </a:r>
          </a:p>
        </p:txBody>
      </p:sp>
      <p:sp>
        <p:nvSpPr>
          <p:cNvPr id="16410" name="TextBox 39"/>
          <p:cNvSpPr txBox="1">
            <a:spLocks noChangeArrowheads="1"/>
          </p:cNvSpPr>
          <p:nvPr/>
        </p:nvSpPr>
        <p:spPr bwMode="auto">
          <a:xfrm>
            <a:off x="6607175" y="1431925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19</a:t>
            </a:r>
          </a:p>
        </p:txBody>
      </p:sp>
      <p:sp>
        <p:nvSpPr>
          <p:cNvPr id="16411" name="TextBox 40"/>
          <p:cNvSpPr txBox="1">
            <a:spLocks noChangeArrowheads="1"/>
          </p:cNvSpPr>
          <p:nvPr/>
        </p:nvSpPr>
        <p:spPr bwMode="auto">
          <a:xfrm>
            <a:off x="6596063" y="1176338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73948">
            <a:off x="2259013" y="2720975"/>
            <a:ext cx="1123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116 L -0.00018 -0.00394 C -0.00018 -0.00116 -0.00018 0.00208 0.00034 -0.00116 C 0.00034 0.00208 0.00208 -0.00116 0.0026 -0.00116 C 0.00364 0.00208 0.00382 0.00208 0.00416 0.00208 C 0.00712 0.00208 0.00642 0.00208 0.00816 0.00208 C 0.00885 0.00208 0.00972 0.00393 0.01059 0.00393 C 0.01111 0.00393 0.01076 0.00393 0.01198 0.00393 L 0.01475 0.00393 C 0.01493 0.00393 0.01527 0.00393 0.01632 0.00717 C 0.01736 0.00717 0.02014 0.00717 0.02152 0.00717 C 0.02343 0.00717 0.0243 0.00995 0.02795 0.00995 C 0.03003 0.00995 0.0309 0.00995 0.03385 0.00995 C 0.04062 0.01273 0.03993 0.01273 0.04687 0.01273 C 0.04948 0.01273 0.05139 0.01273 0.05486 0.01273 C 0.06927 0.0162 0.0625 0.0162 0.07448 0.0162 C 0.08663 0.0162 0.09913 0.0162 0.11093 0.0162 C 0.11562 0.0162 0.12326 0.01273 0.12795 0.01273 C 0.13021 0.01273 0.13264 0.01273 0.13524 0.01273 C 0.13715 0.01273 0.1401 0.01273 0.14271 0.01273 C 0.14392 0.01273 0.14531 0.01273 0.14652 0.01273 C 0.14843 0.01273 0.15087 0.01273 0.1533 0.01273 C 0.15503 0.01273 0.15625 0.01273 0.15712 0.01273 C 0.16146 0.00995 0.16632 0.00995 0.16944 0.00995 C 0.17239 0.00995 0.17534 0.00995 0.17691 0.00717 C 0.1809 0.00717 0.17864 0.00717 0.1842 0.00717 C 0.18524 0.00717 0.18646 0.00717 0.18802 0.00393 C 0.18889 0.00393 0.19149 0.00393 0.19218 0.00393 C 0.19305 0.00393 0.19305 0.00717 0.1934 0.00393 C 0.19514 0.00393 0.19896 0.00208 0.19896 0.00393 C 0.20173 0.00208 0.19826 0.00208 0.2026 0.00208 C 0.20382 0.00208 0.20416 -0.00116 0.20538 -0.00116 C 0.20677 -0.00116 0.21128 -0.00116 0.21128 0.00208 C 0.21302 -0.00116 0.21319 -0.00394 0.21475 -0.00394 C 0.21545 -0.00394 0.21562 -0.00394 0.21597 -0.00394 C 0.21666 -0.00394 0.21823 -0.00394 0.21892 -0.00672 C 0.21927 -0.00672 0.21927 -0.00394 0.21996 -0.00672 C 0.22066 -0.00672 0.22187 -0.00672 0.22257 -0.00672 C 0.22517 -0.00949 0.22291 -0.00672 0.22569 -0.00949 C 0.22968 -0.01273 0.22777 -0.00949 0.22968 -0.01273 C 0.22986 -0.01273 0.23021 -0.01273 0.23107 -0.01551 C 0.23107 -0.01273 0.23194 -0.01551 0.23229 -0.01551 C 0.23281 -0.01551 0.23298 -0.01551 0.23316 -0.01551 C 0.23385 -0.01783 0.2342 -0.01783 0.23489 -0.01783 C 0.23507 -0.02616 0.23489 -0.03496 0.23593 -0.04329 C 0.23628 -0.04329 0.23819 -0.04329 0.23854 -0.04607 C 0.23906 -0.04607 0.23906 -0.04329 0.23993 -0.04607 C 0.24097 -0.04884 0.24184 -0.04884 0.24271 -0.04884 L 0.24357 -0.04884 C 0.24618 -0.05486 0.24444 -0.05162 0.24687 -0.05486 C 0.24861 -0.05486 0.24705 -0.05486 0.24948 -0.05486 C 0.25034 -0.05764 0.25104 -0.05764 0.25225 -0.05996 C 0.25243 -0.05996 0.25312 -0.05996 0.2533 -0.05996 C 0.25364 -0.05996 0.25434 -0.05996 0.25468 -0.06273 C 0.25468 -0.05996 0.25555 -0.06273 0.25573 -0.06273 C 0.25659 -0.06273 0.25729 -0.06273 0.25781 -0.06273 C 0.25816 -0.06551 0.25816 -0.06644 0.25868 -0.06551 C 0.25868 -0.06273 0.26007 -0.06551 0.26128 -0.06551 C 0.2625 -0.06551 0.26423 -0.06551 0.26527 -0.06829 C 0.2684 -0.06829 0.26597 -0.06829 0.27465 -0.06829 C 0.27951 -0.06829 0.27725 -0.06829 0.28142 -0.06829 L 0.28385 -0.06829 " pathEditMode="relative" rAng="0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5803902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Can you find 13 on the number track? Click on Number Thirteen to move her onto the number track.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C8DC982-AC6D-4883-96E5-F21131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612535"/>
              </p:ext>
            </p:extLst>
          </p:nvPr>
        </p:nvGraphicFramePr>
        <p:xfrm>
          <a:off x="6375400" y="295985"/>
          <a:ext cx="1587500" cy="623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xmlns="" val="1919792066"/>
                    </a:ext>
                  </a:extLst>
                </a:gridCol>
              </a:tblGrid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67927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24726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664654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523796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2787937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47953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63117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397063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52544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56651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245253"/>
                  </a:ext>
                </a:extLst>
              </a:tr>
            </a:tbl>
          </a:graphicData>
        </a:graphic>
      </p:graphicFrame>
      <p:sp>
        <p:nvSpPr>
          <p:cNvPr id="9" name="Title 20">
            <a:extLst>
              <a:ext uri="{FF2B5EF4-FFF2-40B4-BE49-F238E27FC236}">
                <a16:creationId xmlns:a16="http://schemas.microsoft.com/office/drawing/2014/main" xmlns="" id="{CB3CAD26-1720-4C62-9DEE-1DD9AEBEBBF1}"/>
              </a:ext>
            </a:extLst>
          </p:cNvPr>
          <p:cNvSpPr txBox="1">
            <a:spLocks/>
          </p:cNvSpPr>
          <p:nvPr/>
        </p:nvSpPr>
        <p:spPr>
          <a:xfrm>
            <a:off x="4241799" y="97895"/>
            <a:ext cx="580390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20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xmlns="" id="{D1EB8179-29D7-4D19-B493-B84C65A065E6}"/>
              </a:ext>
            </a:extLst>
          </p:cNvPr>
          <p:cNvSpPr txBox="1">
            <a:spLocks/>
          </p:cNvSpPr>
          <p:nvPr/>
        </p:nvSpPr>
        <p:spPr>
          <a:xfrm>
            <a:off x="6578599" y="88529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699CF"/>
                </a:solidFill>
                <a:latin typeface="+mn-lt"/>
              </a:rPr>
              <a:t>19</a:t>
            </a:r>
            <a:endParaRPr lang="en-GB" sz="2000" b="0" dirty="0">
              <a:solidFill>
                <a:srgbClr val="9699CF"/>
              </a:solidFill>
              <a:latin typeface="+mn-lt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xmlns="" id="{D497D18F-EA94-4A72-ACF8-B0073732D042}"/>
              </a:ext>
            </a:extLst>
          </p:cNvPr>
          <p:cNvSpPr txBox="1">
            <a:spLocks/>
          </p:cNvSpPr>
          <p:nvPr/>
        </p:nvSpPr>
        <p:spPr>
          <a:xfrm>
            <a:off x="6553199" y="1473201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12A79B"/>
                </a:solidFill>
                <a:latin typeface="+mn-lt"/>
              </a:rPr>
              <a:t>18</a:t>
            </a:r>
            <a:endParaRPr lang="en-GB" sz="2000" b="0" dirty="0">
              <a:solidFill>
                <a:srgbClr val="12A79B"/>
              </a:solidFill>
              <a:latin typeface="+mn-lt"/>
            </a:endParaRP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xmlns="" id="{F8554028-90E7-4E0F-861A-3463F35ADFA0}"/>
              </a:ext>
            </a:extLst>
          </p:cNvPr>
          <p:cNvSpPr txBox="1">
            <a:spLocks/>
          </p:cNvSpPr>
          <p:nvPr/>
        </p:nvSpPr>
        <p:spPr>
          <a:xfrm>
            <a:off x="6553199" y="202042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ECC81"/>
                </a:solidFill>
                <a:latin typeface="+mn-lt"/>
              </a:rPr>
              <a:t>17</a:t>
            </a:r>
            <a:endParaRPr lang="en-GB" sz="2000" b="0" dirty="0">
              <a:solidFill>
                <a:srgbClr val="FECC81"/>
              </a:solidFill>
              <a:latin typeface="+mn-lt"/>
            </a:endParaRP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xmlns="" id="{B7AFFE74-C1D3-4994-96F9-36674C4569ED}"/>
              </a:ext>
            </a:extLst>
          </p:cNvPr>
          <p:cNvSpPr txBox="1">
            <a:spLocks/>
          </p:cNvSpPr>
          <p:nvPr/>
        </p:nvSpPr>
        <p:spPr>
          <a:xfrm>
            <a:off x="6553199" y="257078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7CC3E1"/>
                </a:solidFill>
                <a:latin typeface="+mn-lt"/>
              </a:rPr>
              <a:t>16</a:t>
            </a:r>
            <a:endParaRPr lang="en-GB" sz="2000" b="0" dirty="0">
              <a:solidFill>
                <a:srgbClr val="7CC3E1"/>
              </a:solidFill>
              <a:latin typeface="+mn-lt"/>
            </a:endParaRPr>
          </a:p>
        </p:txBody>
      </p:sp>
      <p:sp>
        <p:nvSpPr>
          <p:cNvPr id="15" name="Title 20">
            <a:extLst>
              <a:ext uri="{FF2B5EF4-FFF2-40B4-BE49-F238E27FC236}">
                <a16:creationId xmlns:a16="http://schemas.microsoft.com/office/drawing/2014/main" xmlns="" id="{DE749FFF-0B40-4275-8DCB-FC7106B3B041}"/>
              </a:ext>
            </a:extLst>
          </p:cNvPr>
          <p:cNvSpPr txBox="1">
            <a:spLocks/>
          </p:cNvSpPr>
          <p:nvPr/>
        </p:nvSpPr>
        <p:spPr>
          <a:xfrm>
            <a:off x="6553198" y="315868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AED479"/>
                </a:solidFill>
                <a:latin typeface="+mn-lt"/>
              </a:rPr>
              <a:t>15</a:t>
            </a:r>
            <a:endParaRPr lang="en-GB" sz="2000" b="0" dirty="0">
              <a:solidFill>
                <a:srgbClr val="AED479"/>
              </a:solidFill>
              <a:latin typeface="+mn-lt"/>
            </a:endParaRP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xmlns="" id="{09EB77AF-5970-49A6-ADB3-CD40F31E4BD2}"/>
              </a:ext>
            </a:extLst>
          </p:cNvPr>
          <p:cNvSpPr txBox="1">
            <a:spLocks/>
          </p:cNvSpPr>
          <p:nvPr/>
        </p:nvSpPr>
        <p:spPr>
          <a:xfrm>
            <a:off x="6553197" y="4865762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9A34D"/>
                </a:solidFill>
                <a:latin typeface="+mn-lt"/>
              </a:rPr>
              <a:t>12</a:t>
            </a:r>
            <a:endParaRPr lang="en-GB" sz="2000" b="0" dirty="0">
              <a:solidFill>
                <a:srgbClr val="F9A34D"/>
              </a:solidFill>
              <a:latin typeface="+mn-lt"/>
            </a:endParaRP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xmlns="" id="{B6E0A385-DC46-45E3-A052-141A7F7A7EA2}"/>
              </a:ext>
            </a:extLst>
          </p:cNvPr>
          <p:cNvSpPr txBox="1">
            <a:spLocks/>
          </p:cNvSpPr>
          <p:nvPr/>
        </p:nvSpPr>
        <p:spPr>
          <a:xfrm>
            <a:off x="6553197" y="541148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DDCF9"/>
                </a:solidFill>
                <a:latin typeface="+mn-lt"/>
              </a:rPr>
              <a:t>11</a:t>
            </a:r>
            <a:endParaRPr lang="en-GB" sz="2000" b="0" dirty="0">
              <a:solidFill>
                <a:srgbClr val="9DDCF9"/>
              </a:solidFill>
              <a:latin typeface="+mn-lt"/>
            </a:endParaRP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xmlns="" id="{4740E1FC-BDD3-49A6-AA3B-C7A51A7203FE}"/>
              </a:ext>
            </a:extLst>
          </p:cNvPr>
          <p:cNvSpPr txBox="1">
            <a:spLocks/>
          </p:cNvSpPr>
          <p:nvPr/>
        </p:nvSpPr>
        <p:spPr>
          <a:xfrm>
            <a:off x="6553196" y="3702574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CAA9CA"/>
                </a:solidFill>
                <a:latin typeface="+mn-lt"/>
              </a:rPr>
              <a:t>14</a:t>
            </a:r>
            <a:endParaRPr lang="en-GB" sz="2000" b="0" dirty="0">
              <a:solidFill>
                <a:srgbClr val="CAA9CA"/>
              </a:solidFill>
              <a:latin typeface="+mn-lt"/>
            </a:endParaRPr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xmlns="" id="{17D5269D-98B1-461E-AD91-EB51CFB97921}"/>
              </a:ext>
            </a:extLst>
          </p:cNvPr>
          <p:cNvSpPr txBox="1">
            <a:spLocks/>
          </p:cNvSpPr>
          <p:nvPr/>
        </p:nvSpPr>
        <p:spPr>
          <a:xfrm>
            <a:off x="6553195" y="599853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10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40EFBC3-DDDD-41A6-908B-BF32D4C8ED59}"/>
              </a:ext>
            </a:extLst>
          </p:cNvPr>
          <p:cNvGrpSpPr/>
          <p:nvPr/>
        </p:nvGrpSpPr>
        <p:grpSpPr>
          <a:xfrm>
            <a:off x="697830" y="4453466"/>
            <a:ext cx="1485045" cy="1786017"/>
            <a:chOff x="1254183" y="2120448"/>
            <a:chExt cx="1701864" cy="20262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B30F835-F95B-4EBD-B426-56735B99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8010" y="2120448"/>
              <a:ext cx="1148037" cy="2026206"/>
            </a:xfrm>
            <a:prstGeom prst="rect">
              <a:avLst/>
            </a:prstGeom>
          </p:spPr>
        </p:pic>
        <p:pic>
          <p:nvPicPr>
            <p:cNvPr id="28" name="Eyes One">
              <a:extLst>
                <a:ext uri="{FF2B5EF4-FFF2-40B4-BE49-F238E27FC236}">
                  <a16:creationId xmlns:a16="http://schemas.microsoft.com/office/drawing/2014/main" xmlns="" id="{C600814A-1A7F-473D-B388-1CA515ECA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8FBB65D-CAA4-4AE9-B14E-9A598FA729FB}"/>
              </a:ext>
            </a:extLst>
          </p:cNvPr>
          <p:cNvGrpSpPr/>
          <p:nvPr/>
        </p:nvGrpSpPr>
        <p:grpSpPr>
          <a:xfrm>
            <a:off x="1141060" y="5316132"/>
            <a:ext cx="447322" cy="534406"/>
            <a:chOff x="1254183" y="2236960"/>
            <a:chExt cx="1666105" cy="19096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28FE545-EFEC-48F0-88B1-6F6E4CC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38264" y="2236960"/>
              <a:ext cx="1082024" cy="1909694"/>
            </a:xfrm>
            <a:prstGeom prst="rect">
              <a:avLst/>
            </a:prstGeom>
          </p:spPr>
        </p:pic>
        <p:pic>
          <p:nvPicPr>
            <p:cNvPr id="31" name="Eyes One">
              <a:extLst>
                <a:ext uri="{FF2B5EF4-FFF2-40B4-BE49-F238E27FC236}">
                  <a16:creationId xmlns:a16="http://schemas.microsoft.com/office/drawing/2014/main" xmlns="" id="{AF44BEDC-7F60-4B7B-8B97-280ACF356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69287"/>
              <a:ext cx="490264" cy="1677367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276C3C1-AA68-497D-9559-8CF8C70600F8}"/>
              </a:ext>
            </a:extLst>
          </p:cNvPr>
          <p:cNvSpPr/>
          <p:nvPr/>
        </p:nvSpPr>
        <p:spPr>
          <a:xfrm>
            <a:off x="1990146" y="2207375"/>
            <a:ext cx="3151539" cy="19934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Which number comes before number 13? Which number comes after number 13? Can you spot any patterns when you look at the number track?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2B773B-F5FC-4271-8BF6-6D849CF612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50123" y="4276603"/>
            <a:ext cx="438054" cy="5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2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63472 -0.15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Three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34002" y="1237895"/>
            <a:ext cx="2620390" cy="467176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F1D12DC-6B86-4F6C-B754-A48B9C969600}"/>
              </a:ext>
            </a:extLst>
          </p:cNvPr>
          <p:cNvSpPr/>
          <p:nvPr/>
        </p:nvSpPr>
        <p:spPr>
          <a:xfrm>
            <a:off x="2508701" y="1473200"/>
            <a:ext cx="2620390" cy="2100579"/>
          </a:xfrm>
          <a:prstGeom prst="wedgeRoundRectCallout">
            <a:avLst>
              <a:gd name="adj1" fmla="val 74559"/>
              <a:gd name="adj2" fmla="val 34623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I’m meeting my friend, Number Ten, at the park today to feed the ducks and I need to take some peas with me. How many peas do I have?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26AC607-7AFC-4464-AA83-9171C161DC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380228" y="4324841"/>
            <a:ext cx="523224" cy="51137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375EDBFD-401D-4540-AA2B-483799361AFD}"/>
              </a:ext>
            </a:extLst>
          </p:cNvPr>
          <p:cNvSpPr/>
          <p:nvPr/>
        </p:nvSpPr>
        <p:spPr>
          <a:xfrm>
            <a:off x="2855824" y="2434694"/>
            <a:ext cx="2478178" cy="994306"/>
          </a:xfrm>
          <a:prstGeom prst="wedgeRoundRectCallout">
            <a:avLst>
              <a:gd name="adj1" fmla="val 66944"/>
              <a:gd name="adj2" fmla="val 33618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Three. What do you notice about 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F740C7-09AC-401A-9981-C2AD41E87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380228" y="4384762"/>
            <a:ext cx="523224" cy="511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AEA16F-3087-4BFC-8CC9-9151A5159D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3" t="61351" r="31181" b="10993"/>
          <a:stretch/>
        </p:blipFill>
        <p:spPr>
          <a:xfrm>
            <a:off x="1585751" y="4190798"/>
            <a:ext cx="523224" cy="511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1F40D3-E93A-4DF7-93FD-C52727302E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7767" y="3854382"/>
            <a:ext cx="1660878" cy="21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9809 0.065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28664 0.13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23716 0.06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22691"/>
            <a:ext cx="8220075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Ten and Number Three met at the park at the same time. They were excited to see each other and they both had a funny feeling. Then, there was a loud bang and…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17938" y="4638731"/>
            <a:ext cx="1097033" cy="1955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65A8AB7-AE6D-4291-BD80-3BBE5763C016}"/>
              </a:ext>
            </a:extLst>
          </p:cNvPr>
          <p:cNvSpPr/>
          <p:nvPr/>
        </p:nvSpPr>
        <p:spPr>
          <a:xfrm>
            <a:off x="4007672" y="1719710"/>
            <a:ext cx="443274" cy="443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1BC723A-9883-43F2-BE35-8BACEC7E2F49}"/>
              </a:ext>
            </a:extLst>
          </p:cNvPr>
          <p:cNvSpPr/>
          <p:nvPr/>
        </p:nvSpPr>
        <p:spPr>
          <a:xfrm>
            <a:off x="4572365" y="1719296"/>
            <a:ext cx="443274" cy="443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ADC021B-39E2-456B-AA6A-E5E2B9576865}"/>
              </a:ext>
            </a:extLst>
          </p:cNvPr>
          <p:cNvSpPr/>
          <p:nvPr/>
        </p:nvSpPr>
        <p:spPr>
          <a:xfrm>
            <a:off x="6608547" y="1707096"/>
            <a:ext cx="443274" cy="443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A529F0E-C1B8-48E9-BB95-4C0CAB09F55A}"/>
              </a:ext>
            </a:extLst>
          </p:cNvPr>
          <p:cNvSpPr/>
          <p:nvPr/>
        </p:nvSpPr>
        <p:spPr>
          <a:xfrm>
            <a:off x="7097522" y="1707096"/>
            <a:ext cx="443274" cy="443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733A1B2-9F8D-4C07-A91D-BA2057D0F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66" y="1453177"/>
            <a:ext cx="5183330" cy="49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…something magical happened!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Ten">
            <a:extLst>
              <a:ext uri="{FF2B5EF4-FFF2-40B4-BE49-F238E27FC236}">
                <a16:creationId xmlns:a16="http://schemas.microsoft.com/office/drawing/2014/main" xmlns="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38264" y="2763288"/>
            <a:ext cx="1391396" cy="1663057"/>
          </a:xfrm>
          <a:prstGeom prst="rect">
            <a:avLst/>
          </a:prstGeom>
        </p:spPr>
      </p:pic>
      <p:pic>
        <p:nvPicPr>
          <p:cNvPr id="4" name="Original 2">
            <a:extLst>
              <a:ext uri="{FF2B5EF4-FFF2-40B4-BE49-F238E27FC236}">
                <a16:creationId xmlns:a16="http://schemas.microsoft.com/office/drawing/2014/main" xmlns="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14342" y="2873263"/>
            <a:ext cx="871122" cy="1553082"/>
          </a:xfrm>
          <a:prstGeom prst="rect">
            <a:avLst/>
          </a:prstGeom>
        </p:spPr>
      </p:pic>
      <p:pic>
        <p:nvPicPr>
          <p:cNvPr id="9" name="One">
            <a:extLst>
              <a:ext uri="{FF2B5EF4-FFF2-40B4-BE49-F238E27FC236}">
                <a16:creationId xmlns:a16="http://schemas.microsoft.com/office/drawing/2014/main" xmlns="" id="{2BB9B4FA-2C05-46D4-8127-53ED03E653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98"/>
          <a:stretch/>
        </p:blipFill>
        <p:spPr>
          <a:xfrm>
            <a:off x="2947789" y="2768991"/>
            <a:ext cx="371645" cy="1657354"/>
          </a:xfrm>
          <a:prstGeom prst="rect">
            <a:avLst/>
          </a:prstGeom>
        </p:spPr>
      </p:pic>
      <p:pic>
        <p:nvPicPr>
          <p:cNvPr id="11" name="Eyes One">
            <a:extLst>
              <a:ext uri="{FF2B5EF4-FFF2-40B4-BE49-F238E27FC236}">
                <a16:creationId xmlns:a16="http://schemas.microsoft.com/office/drawing/2014/main" xmlns="" id="{443678FF-986B-4705-BFCF-37C5754B30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" r="-2125"/>
          <a:stretch/>
        </p:blipFill>
        <p:spPr>
          <a:xfrm>
            <a:off x="2934089" y="3124200"/>
            <a:ext cx="380592" cy="1302145"/>
          </a:xfrm>
          <a:prstGeom prst="rect">
            <a:avLst/>
          </a:prstGeom>
        </p:spPr>
      </p:pic>
      <p:pic>
        <p:nvPicPr>
          <p:cNvPr id="12" name="New 2">
            <a:extLst>
              <a:ext uri="{FF2B5EF4-FFF2-40B4-BE49-F238E27FC236}">
                <a16:creationId xmlns:a16="http://schemas.microsoft.com/office/drawing/2014/main" xmlns="" id="{BBAD1DD4-B68A-494A-90F1-85FDBA462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63161" y="2872613"/>
            <a:ext cx="871487" cy="1553732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D7D9439B-D4F3-4085-885D-1466B3078C95}"/>
              </a:ext>
            </a:extLst>
          </p:cNvPr>
          <p:cNvSpPr/>
          <p:nvPr/>
        </p:nvSpPr>
        <p:spPr>
          <a:xfrm>
            <a:off x="5524283" y="2567940"/>
            <a:ext cx="1644729" cy="762000"/>
          </a:xfrm>
          <a:prstGeom prst="wedgeRoundRectCallout">
            <a:avLst>
              <a:gd name="adj1" fmla="val -42242"/>
              <a:gd name="adj2" fmla="val 62014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Number Thirteen.</a:t>
            </a:r>
          </a:p>
        </p:txBody>
      </p:sp>
    </p:spTree>
    <p:extLst>
      <p:ext uri="{BB962C8B-B14F-4D97-AF65-F5344CB8AC3E}">
        <p14:creationId xmlns:p14="http://schemas.microsoft.com/office/powerpoint/2010/main" xmlns="" val="2461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4.07407E-6 L -0.15868 4.0740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4.07407E-6 L 0.12465 4.0740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2.96296E-6 L 0.12795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Cube Towers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5650" y="1248908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dirty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This is the number 13 shown as towers of </a:t>
            </a:r>
            <a:r>
              <a:rPr lang="en-US" altLang="en-US" sz="2400" dirty="0" smtClean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blocks.</a:t>
            </a:r>
            <a:endParaRPr lang="en-US" altLang="en-US" sz="2400" dirty="0">
              <a:ea typeface="Sassoon Infant Rg" pitchFamily="2" charset="0"/>
              <a:cs typeface="Sassoon Infant Rg" pitchFamily="2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755650" y="5518150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13 is </a:t>
            </a:r>
            <a:r>
              <a:rPr lang="en-US" altLang="en-US" sz="3200" dirty="0" smtClean="0">
                <a:solidFill>
                  <a:srgbClr val="FF0000"/>
                </a:solidFill>
                <a:ea typeface="Sassoon Infant Rg" pitchFamily="2" charset="0"/>
                <a:cs typeface="Sassoon Infant Rg" pitchFamily="2" charset="0"/>
              </a:rPr>
              <a:t>1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 tower of ten and </a:t>
            </a:r>
            <a:r>
              <a:rPr lang="en-US" altLang="en-US" sz="3200" dirty="0" smtClean="0">
                <a:solidFill>
                  <a:srgbClr val="FF0000"/>
                </a:solidFill>
                <a:ea typeface="Sassoon Infant Rg" pitchFamily="2" charset="0"/>
                <a:cs typeface="Sassoon Infant Rg" pitchFamily="2" charset="0"/>
              </a:rPr>
              <a:t>3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 blocks more</a:t>
            </a:r>
            <a:endParaRPr lang="en-US" altLang="en-US" sz="3200" dirty="0">
              <a:ea typeface="Sassoon Infant Rg" pitchFamily="2" charset="0"/>
              <a:cs typeface="Sassoon Infant Rg" pitchFamily="2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64000" y="1830388"/>
            <a:ext cx="1022350" cy="3568700"/>
            <a:chOff x="4064002" y="1830388"/>
            <a:chExt cx="1022829" cy="3568700"/>
          </a:xfrm>
        </p:grpSpPr>
        <p:pic>
          <p:nvPicPr>
            <p:cNvPr id="14343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4002" y="1830388"/>
              <a:ext cx="467569" cy="356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1464" y="4204888"/>
              <a:ext cx="455367" cy="119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E80C948-8AC3-40A3-BCA1-81EA8C8F6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651" y="1314838"/>
            <a:ext cx="3288679" cy="310966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93467" y="515934"/>
            <a:ext cx="8197834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Ten had a bucket of 10 peas and Number Three had 3 peas. Now they have become Number Thirteen, how many peas do they have altogether?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2304102" y="1812526"/>
            <a:ext cx="1647123" cy="2009498"/>
            <a:chOff x="1254183" y="2151495"/>
            <a:chExt cx="1635370" cy="19951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782377" y="2151495"/>
              <a:ext cx="1107176" cy="1973933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xmlns="" id="{2C9F7A0C-30CD-4291-9225-10E5CC718ABF}"/>
              </a:ext>
            </a:extLst>
          </p:cNvPr>
          <p:cNvSpPr/>
          <p:nvPr/>
        </p:nvSpPr>
        <p:spPr>
          <a:xfrm>
            <a:off x="4110913" y="2550126"/>
            <a:ext cx="1380765" cy="875158"/>
          </a:xfrm>
          <a:prstGeom prst="wedgeRoundRectCallout">
            <a:avLst>
              <a:gd name="adj1" fmla="val -61735"/>
              <a:gd name="adj2" fmla="val -36944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Let’s count the peas.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DF80D23-371F-47AA-92DF-225A64F149CD}"/>
              </a:ext>
            </a:extLst>
          </p:cNvPr>
          <p:cNvGrpSpPr/>
          <p:nvPr/>
        </p:nvGrpSpPr>
        <p:grpSpPr>
          <a:xfrm>
            <a:off x="1526657" y="4072643"/>
            <a:ext cx="2364890" cy="2457051"/>
            <a:chOff x="5795495" y="3429002"/>
            <a:chExt cx="3154157" cy="327707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067330F2-1512-4E9A-8BC4-2B3487F09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95495" y="3429002"/>
              <a:ext cx="2405303" cy="276392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D68D551-0E80-495A-9015-9BC748BAC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5599315" y="4375231"/>
              <a:ext cx="2730738" cy="193094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42DA47D7-FB94-49FE-AD82-36AF1B312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551190" y="4155595"/>
              <a:ext cx="311890" cy="30482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C67230D2-5FE7-4A0B-BE74-6A9116C6D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879466" y="4155595"/>
              <a:ext cx="311890" cy="3048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3D257F75-3BBE-4768-90BA-45F4B4318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551190" y="4544261"/>
              <a:ext cx="311890" cy="30482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1958FD50-7F77-409F-9B15-1051C38D4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879466" y="4544261"/>
              <a:ext cx="311890" cy="30482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D544000A-6F7A-4AE7-9FCD-A6A8FC6E8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551190" y="4954711"/>
              <a:ext cx="311890" cy="3048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3FCB63CB-706E-4E6A-B109-5813B161B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879466" y="4954711"/>
              <a:ext cx="311890" cy="30482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96F35CC6-BB44-4D8E-8022-31D10FF89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551190" y="5353719"/>
              <a:ext cx="311890" cy="30482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8CDAC109-46D8-4F12-B03A-F530BE810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879466" y="5353719"/>
              <a:ext cx="311890" cy="30482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127458A9-5F5F-43A9-BE9C-1724174CB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551190" y="5762705"/>
              <a:ext cx="311890" cy="30482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2CC171C7-B895-4510-9944-C07BF7BD9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6879466" y="5762705"/>
              <a:ext cx="311890" cy="30482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3C3FE21F-0846-4B08-B3F0-D0C3B4BC5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8243453" y="5762704"/>
              <a:ext cx="311891" cy="30482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5324A7B1-8253-4F12-981F-72C0380D3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8637761" y="5762704"/>
              <a:ext cx="311891" cy="30482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116D52A1-A6C6-4196-8E8F-0A4A9FF83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13" t="61351" r="31181" b="10993"/>
            <a:stretch/>
          </p:blipFill>
          <p:spPr>
            <a:xfrm>
              <a:off x="7849136" y="5762704"/>
              <a:ext cx="311891" cy="304827"/>
            </a:xfrm>
            <a:prstGeom prst="rect">
              <a:avLst/>
            </a:prstGeom>
          </p:spPr>
        </p:pic>
      </p:grp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xmlns="" id="{71D32EE4-47E6-489A-8452-914DF4BF9752}"/>
              </a:ext>
            </a:extLst>
          </p:cNvPr>
          <p:cNvSpPr/>
          <p:nvPr/>
        </p:nvSpPr>
        <p:spPr>
          <a:xfrm>
            <a:off x="577952" y="2869670"/>
            <a:ext cx="1566462" cy="547897"/>
          </a:xfrm>
          <a:prstGeom prst="wedgeRoundRectCallout">
            <a:avLst>
              <a:gd name="adj1" fmla="val 52212"/>
              <a:gd name="adj2" fmla="val 61252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one 10.</a:t>
            </a:r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xmlns="" id="{693CFF8D-7C2C-4AA7-B88E-924EC98D5FA2}"/>
              </a:ext>
            </a:extLst>
          </p:cNvPr>
          <p:cNvSpPr/>
          <p:nvPr/>
        </p:nvSpPr>
        <p:spPr>
          <a:xfrm>
            <a:off x="4161200" y="1878169"/>
            <a:ext cx="1032143" cy="547897"/>
          </a:xfrm>
          <a:prstGeom prst="wedgeRoundRectCallout">
            <a:avLst>
              <a:gd name="adj1" fmla="val -62430"/>
              <a:gd name="adj2" fmla="val 33040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3.</a:t>
            </a: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xmlns="" id="{5F55C52A-39ED-4155-A36C-4F61ADFB3E90}"/>
              </a:ext>
            </a:extLst>
          </p:cNvPr>
          <p:cNvSpPr/>
          <p:nvPr/>
        </p:nvSpPr>
        <p:spPr>
          <a:xfrm>
            <a:off x="689297" y="1666697"/>
            <a:ext cx="1520880" cy="547897"/>
          </a:xfrm>
          <a:prstGeom prst="wedgeRoundRectCallout">
            <a:avLst>
              <a:gd name="adj1" fmla="val 47025"/>
              <a:gd name="adj2" fmla="val 81965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We make 13.</a:t>
            </a:r>
          </a:p>
        </p:txBody>
      </p:sp>
    </p:spTree>
    <p:extLst>
      <p:ext uri="{BB962C8B-B14F-4D97-AF65-F5344CB8AC3E}">
        <p14:creationId xmlns:p14="http://schemas.microsoft.com/office/powerpoint/2010/main" xmlns="" val="42759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FD225B3-1518-4E3D-8338-9F9FAC167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1" r="-2515"/>
          <a:stretch/>
        </p:blipFill>
        <p:spPr>
          <a:xfrm>
            <a:off x="5229436" y="2991533"/>
            <a:ext cx="2616451" cy="93036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478895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Thirteen walked to the duck pond. She saw some ducks.</a:t>
            </a:r>
          </a:p>
        </p:txBody>
      </p:sp>
      <p:grpSp>
        <p:nvGrpSpPr>
          <p:cNvPr id="2" name="eleven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729335" y="1285326"/>
            <a:ext cx="1760777" cy="2143674"/>
            <a:chOff x="1254183" y="2183292"/>
            <a:chExt cx="1751395" cy="19633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9599" y="2183292"/>
              <a:ext cx="1195979" cy="1963362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xmlns="" id="{2C9F7A0C-30CD-4291-9225-10E5CC718ABF}"/>
              </a:ext>
            </a:extLst>
          </p:cNvPr>
          <p:cNvSpPr/>
          <p:nvPr/>
        </p:nvSpPr>
        <p:spPr>
          <a:xfrm>
            <a:off x="2822990" y="1473201"/>
            <a:ext cx="2163968" cy="859848"/>
          </a:xfrm>
          <a:prstGeom prst="wedgeRoundRectCallout">
            <a:avLst>
              <a:gd name="adj1" fmla="val -62172"/>
              <a:gd name="adj2" fmla="val 18695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Can you help me count the ducks?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36FA81-1C50-47D7-B73D-E1149BB7F8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33"/>
          <a:stretch/>
        </p:blipFill>
        <p:spPr>
          <a:xfrm>
            <a:off x="-61775" y="3409870"/>
            <a:ext cx="9267550" cy="29140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3815E3D-D983-4C67-AD28-046692E05589}"/>
              </a:ext>
            </a:extLst>
          </p:cNvPr>
          <p:cNvSpPr/>
          <p:nvPr/>
        </p:nvSpPr>
        <p:spPr>
          <a:xfrm>
            <a:off x="3935753" y="5710657"/>
            <a:ext cx="886900" cy="6132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AA0313F-53B2-4600-B07A-8985ECD37A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1609724" y="4790695"/>
            <a:ext cx="1090475" cy="61642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ADD7DE49-00D7-4124-9D2E-7EE32402BC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2757349" y="4790695"/>
            <a:ext cx="1090475" cy="6164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BEBCF01-8C92-405C-A177-C76059732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3904974" y="4790695"/>
            <a:ext cx="1090475" cy="61642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667571B6-D835-4BBF-BE53-204C17599A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052599" y="4790695"/>
            <a:ext cx="1090475" cy="61642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8C9A5C2A-BA9B-4A8C-9AF2-5E400248C2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6200224" y="4790695"/>
            <a:ext cx="1090475" cy="6164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85A7662E-FE15-4DC7-B1A4-B85815C706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2004312" y="5326246"/>
            <a:ext cx="1090475" cy="6164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51D48B97-757E-4851-84A3-A2E23EB84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3151937" y="5326246"/>
            <a:ext cx="1090475" cy="6164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886725A3-851D-4032-9F60-B6FFBD3A61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4299562" y="5326246"/>
            <a:ext cx="1090475" cy="6164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1BDED30-2228-42E2-A1CB-9FB98D288C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447187" y="5326246"/>
            <a:ext cx="1090475" cy="61642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ECC4C8E1-EEA9-4C85-B5AC-8DC7DF4BE6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6594812" y="5326246"/>
            <a:ext cx="1090475" cy="6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3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25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75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FD225B3-1518-4E3D-8338-9F9FAC167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1" r="-2515"/>
          <a:stretch/>
        </p:blipFill>
        <p:spPr>
          <a:xfrm>
            <a:off x="5229436" y="2991533"/>
            <a:ext cx="2616451" cy="93036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478895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Then, some more ducks waddled onto a log.</a:t>
            </a:r>
          </a:p>
        </p:txBody>
      </p:sp>
      <p:grpSp>
        <p:nvGrpSpPr>
          <p:cNvPr id="2" name="eleven">
            <a:extLst>
              <a:ext uri="{FF2B5EF4-FFF2-40B4-BE49-F238E27FC236}">
                <a16:creationId xmlns:a16="http://schemas.microsoft.com/office/drawing/2014/main" xmlns="" id="{9B0D11DA-46A3-4CF5-A41E-FF35DF056802}"/>
              </a:ext>
            </a:extLst>
          </p:cNvPr>
          <p:cNvGrpSpPr/>
          <p:nvPr/>
        </p:nvGrpSpPr>
        <p:grpSpPr>
          <a:xfrm>
            <a:off x="729335" y="1285326"/>
            <a:ext cx="1760777" cy="2143674"/>
            <a:chOff x="1254183" y="2183292"/>
            <a:chExt cx="1751395" cy="19633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809599" y="2183292"/>
              <a:ext cx="1195979" cy="1963362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xmlns="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xmlns="" id="{2C9F7A0C-30CD-4291-9225-10E5CC718ABF}"/>
              </a:ext>
            </a:extLst>
          </p:cNvPr>
          <p:cNvSpPr/>
          <p:nvPr/>
        </p:nvSpPr>
        <p:spPr>
          <a:xfrm>
            <a:off x="2822989" y="1473201"/>
            <a:ext cx="2330035" cy="859848"/>
          </a:xfrm>
          <a:prstGeom prst="wedgeRoundRectCallout">
            <a:avLst>
              <a:gd name="adj1" fmla="val -62172"/>
              <a:gd name="adj2" fmla="val 18695"/>
              <a:gd name="adj3" fmla="val 16667"/>
            </a:avLst>
          </a:prstGeom>
          <a:solidFill>
            <a:schemeClr val="bg1"/>
          </a:solidFill>
          <a:ln w="28575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ducks can you count now?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36FA81-1C50-47D7-B73D-E1149BB7F8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33"/>
          <a:stretch/>
        </p:blipFill>
        <p:spPr>
          <a:xfrm>
            <a:off x="-61775" y="3409870"/>
            <a:ext cx="9267550" cy="29140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3815E3D-D983-4C67-AD28-046692E05589}"/>
              </a:ext>
            </a:extLst>
          </p:cNvPr>
          <p:cNvSpPr/>
          <p:nvPr/>
        </p:nvSpPr>
        <p:spPr>
          <a:xfrm>
            <a:off x="3935753" y="5710657"/>
            <a:ext cx="886900" cy="6132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AA0313F-53B2-4600-B07A-8985ECD37A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1609724" y="4790695"/>
            <a:ext cx="1090475" cy="61642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ADD7DE49-00D7-4124-9D2E-7EE32402BC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2757349" y="4790695"/>
            <a:ext cx="1090475" cy="6164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BEBCF01-8C92-405C-A177-C76059732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3904974" y="4790695"/>
            <a:ext cx="1090475" cy="61642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667571B6-D835-4BBF-BE53-204C17599A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052599" y="4790695"/>
            <a:ext cx="1090475" cy="61642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8C9A5C2A-BA9B-4A8C-9AF2-5E400248C2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6200224" y="4790695"/>
            <a:ext cx="1090475" cy="6164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85A7662E-FE15-4DC7-B1A4-B85815C706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2004312" y="5326246"/>
            <a:ext cx="1090475" cy="6164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51D48B97-757E-4851-84A3-A2E23EB84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3151937" y="5326246"/>
            <a:ext cx="1090475" cy="6164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886725A3-851D-4032-9F60-B6FFBD3A61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4299562" y="5326246"/>
            <a:ext cx="1090475" cy="6164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1BDED30-2228-42E2-A1CB-9FB98D288C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447187" y="5326246"/>
            <a:ext cx="1090475" cy="61642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ECC4C8E1-EEA9-4C85-B5AC-8DC7DF4BE6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6594812" y="5326246"/>
            <a:ext cx="1090475" cy="616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63946F4-E142-4DCD-AD88-161AAF2D80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081174" y="2773155"/>
            <a:ext cx="1090475" cy="6164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557AA00-81DE-4A89-8806-3973D7FB08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5857324" y="2773155"/>
            <a:ext cx="1090475" cy="6164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334A98F-58C8-4957-ACF2-A2D892B3FD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43" b="-1778"/>
          <a:stretch/>
        </p:blipFill>
        <p:spPr>
          <a:xfrm>
            <a:off x="6681099" y="2773155"/>
            <a:ext cx="1090475" cy="6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3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706</TotalTime>
  <Words>716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Twinkl</vt:lpstr>
      <vt:lpstr>Sassoon Infant Rg</vt:lpstr>
      <vt:lpstr>Roboto</vt:lpstr>
      <vt:lpstr>Calibri</vt:lpstr>
      <vt:lpstr>Office Theme</vt:lpstr>
      <vt:lpstr>Slide 1</vt:lpstr>
      <vt:lpstr>Meet Number Ten</vt:lpstr>
      <vt:lpstr>Meet Number Three</vt:lpstr>
      <vt:lpstr>Number Ten and Number Three met at the park at the same time. They were excited to see each other and they both had a funny feeling. Then, there was a loud bang and…</vt:lpstr>
      <vt:lpstr>…something magical happened!</vt:lpstr>
      <vt:lpstr>Cube Towers</vt:lpstr>
      <vt:lpstr>Number Ten had a bucket of 10 peas and Number Three had 3 peas. Now they have become Number Thirteen, how many peas do they have altogether?</vt:lpstr>
      <vt:lpstr>Number Thirteen walked to the duck pond. She saw some ducks.</vt:lpstr>
      <vt:lpstr>Then, some more ducks waddled onto a log.</vt:lpstr>
      <vt:lpstr>Slide 10</vt:lpstr>
      <vt:lpstr>A sign by the pond said they could feed the ducks. Number Thirteen poured their peas into one bucket.</vt:lpstr>
      <vt:lpstr>Next, Number Thirteen wanted to buy an ice lolly from the ice cream van. It cost 13p.</vt:lpstr>
      <vt:lpstr>Slide 13</vt:lpstr>
      <vt:lpstr>Number Thirteen wanted to climb a tree. Some of the trees had numbers on them. Which tree should Number Thirteen climb? </vt:lpstr>
      <vt:lpstr>Yay! Number Thirteen climbed to the very top of the thirteenth tree.</vt:lpstr>
      <vt:lpstr>It was time for Number Thirteen to go home. She started to have a funny feeling!</vt:lpstr>
      <vt:lpstr>Suddenly, there was another loud bang!</vt:lpstr>
      <vt:lpstr>Number Ten and Number Three said goodbye to each other and made their way home.</vt:lpstr>
      <vt:lpstr>Number Lines</vt:lpstr>
      <vt:lpstr>Number Lines</vt:lpstr>
      <vt:lpstr>Can you find 13 on the number track? Click on Number Thirteen to move her onto the number track.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Professional</cp:lastModifiedBy>
  <cp:revision>86</cp:revision>
  <dcterms:created xsi:type="dcterms:W3CDTF">2021-04-19T14:28:07Z</dcterms:created>
  <dcterms:modified xsi:type="dcterms:W3CDTF">2024-01-17T02:56:05Z</dcterms:modified>
</cp:coreProperties>
</file>