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3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95" r:id="rId4"/>
    <p:sldId id="296" r:id="rId5"/>
    <p:sldId id="297" r:id="rId6"/>
    <p:sldId id="284" r:id="rId7"/>
    <p:sldId id="302" r:id="rId8"/>
    <p:sldId id="298" r:id="rId9"/>
    <p:sldId id="299" r:id="rId10"/>
    <p:sldId id="301" r:id="rId11"/>
    <p:sldId id="286" r:id="rId12"/>
    <p:sldId id="303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278586-ACF9-4E6D-BF4B-8C6F164A0DFC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8A8F5B-1C58-4F16-B5A3-1AC21E0F1410}" type="slidenum">
              <a:rPr lang="en-GB" smtClean="0"/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78586-ACF9-4E6D-BF4B-8C6F164A0DFC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8F5B-1C58-4F16-B5A3-1AC21E0F1410}" type="slidenum">
              <a:rPr lang="en-GB" smtClean="0"/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78586-ACF9-4E6D-BF4B-8C6F164A0DFC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8F5B-1C58-4F16-B5A3-1AC21E0F1410}" type="slidenum">
              <a:rPr lang="en-GB" smtClean="0"/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78586-ACF9-4E6D-BF4B-8C6F164A0DFC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8F5B-1C58-4F16-B5A3-1AC21E0F1410}" type="slidenum">
              <a:rPr lang="en-GB" smtClean="0"/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78586-ACF9-4E6D-BF4B-8C6F164A0DFC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8F5B-1C58-4F16-B5A3-1AC21E0F1410}" type="slidenum">
              <a:rPr lang="en-GB" smtClean="0"/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78586-ACF9-4E6D-BF4B-8C6F164A0DFC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8F5B-1C58-4F16-B5A3-1AC21E0F1410}" type="slidenum">
              <a:rPr lang="en-GB" smtClean="0"/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78586-ACF9-4E6D-BF4B-8C6F164A0DFC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8F5B-1C58-4F16-B5A3-1AC21E0F1410}" type="slidenum">
              <a:rPr lang="en-GB" smtClean="0"/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78586-ACF9-4E6D-BF4B-8C6F164A0DFC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8F5B-1C58-4F16-B5A3-1AC21E0F1410}" type="slidenum">
              <a:rPr lang="en-GB" smtClean="0"/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78586-ACF9-4E6D-BF4B-8C6F164A0DFC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8F5B-1C58-4F16-B5A3-1AC21E0F1410}" type="slidenum">
              <a:rPr lang="en-GB" smtClean="0"/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78586-ACF9-4E6D-BF4B-8C6F164A0DFC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8F5B-1C58-4F16-B5A3-1AC21E0F1410}" type="slidenum">
              <a:rPr lang="en-GB" smtClean="0"/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78586-ACF9-4E6D-BF4B-8C6F164A0DFC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8F5B-1C58-4F16-B5A3-1AC21E0F1410}" type="slidenum">
              <a:rPr lang="en-GB" smtClean="0"/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8278586-ACF9-4E6D-BF4B-8C6F164A0DFC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CE8A8F5B-1C58-4F16-B5A3-1AC21E0F1410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anose="020B0503020204020204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anose="020B0503020204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anose="020B0503020204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anose="020B0503020204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anose="020B0503020204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anose="020B0503020204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89992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anose="020B0503020204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27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anose="020B0503020204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49999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anose="020B0503020204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1" y="1070335"/>
            <a:ext cx="5199926" cy="1443269"/>
          </a:xfrm>
        </p:spPr>
        <p:txBody>
          <a:bodyPr>
            <a:normAutofit/>
          </a:bodyPr>
          <a:lstStyle/>
          <a:p>
            <a:r>
              <a:rPr lang="en-GB" sz="4000"/>
              <a:t>YEAR 1 WORD OBJECTIVE</a:t>
            </a:r>
            <a:endParaRPr lang="en-GB" sz="400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3002" y="2546430"/>
            <a:ext cx="5084178" cy="35495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</a:rPr>
              <a:t>How the prefix un– changes the meaning of verbs and adjectives</a:t>
            </a:r>
            <a:endParaRPr lang="en-GB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2145"/>
          <a:stretch>
            <a:fillRect/>
          </a:stretch>
        </p:blipFill>
        <p:spPr>
          <a:xfrm>
            <a:off x="6802998" y="299900"/>
            <a:ext cx="4741120" cy="449306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333512"/>
            <a:ext cx="10507502" cy="898940"/>
          </a:xfrm>
        </p:spPr>
        <p:txBody>
          <a:bodyPr>
            <a:normAutofit fontScale="90000"/>
          </a:bodyPr>
          <a:lstStyle/>
          <a:p>
            <a:r>
              <a:rPr lang="en-GB" sz="4900" dirty="0"/>
              <a:t>Challenge</a:t>
            </a:r>
            <a:br>
              <a:rPr lang="en-GB" sz="3100" dirty="0">
                <a:solidFill>
                  <a:schemeClr val="tx1"/>
                </a:solidFill>
              </a:rPr>
            </a:br>
            <a:r>
              <a:rPr lang="en-GB" sz="3100" dirty="0">
                <a:solidFill>
                  <a:schemeClr val="tx1"/>
                </a:solidFill>
              </a:rPr>
              <a:t>Read this text. See if you can spot the ‘un’ words.  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48704"/>
            <a:ext cx="10837332" cy="5075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002060"/>
                </a:solidFill>
              </a:rPr>
              <a:t>Kendra and Max were playing football in the park. Max tripped over because his laces had come undone.</a:t>
            </a:r>
            <a:endParaRPr lang="en-GB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002060"/>
                </a:solidFill>
              </a:rPr>
              <a:t>‘Unlucky!’ shouted Kendra. </a:t>
            </a:r>
            <a:endParaRPr lang="en-GB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002060"/>
                </a:solidFill>
              </a:rPr>
              <a:t>She carried on playing and scored a goal.</a:t>
            </a:r>
            <a:endParaRPr lang="en-GB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002060"/>
                </a:solidFill>
              </a:rPr>
              <a:t>‘I win!’ shouted Kendra.</a:t>
            </a:r>
            <a:endParaRPr lang="en-GB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002060"/>
                </a:solidFill>
              </a:rPr>
              <a:t>Max was unhurt, but he still felt unhappy. He was upset because Kendra had been unhelpful. She had not come over to check to see if he was okay. </a:t>
            </a:r>
            <a:endParaRPr lang="en-GB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002060"/>
                </a:solidFill>
              </a:rPr>
              <a:t>‘Kendra – that was unkind!’ he shouted. ‘It is unfair of you to carry on playing when I have fallen over.’</a:t>
            </a:r>
            <a:endParaRPr lang="en-GB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002060"/>
                </a:solidFill>
              </a:rPr>
              <a:t>Kendra felt unhappy that she had upset Max.</a:t>
            </a:r>
            <a:endParaRPr lang="en-GB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002060"/>
                </a:solidFill>
              </a:rPr>
              <a:t>‘I’m so sorry Max,’ she said. ‘Are you okay?’</a:t>
            </a:r>
            <a:endParaRPr lang="en-GB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7" name="Picture 6" descr="A close up of a logo&#10;&#10;Description generated with very high confidence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277" y="1846943"/>
            <a:ext cx="2838075" cy="1582057"/>
          </a:xfrm>
          <a:prstGeom prst="rect">
            <a:avLst/>
          </a:prstGeom>
        </p:spPr>
      </p:pic>
      <p:pic>
        <p:nvPicPr>
          <p:cNvPr id="9" name="Picture 8" descr="A drawing of a cartoon character&#10;&#10;Description generated with high confidenc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435" y="5223164"/>
            <a:ext cx="1382748" cy="1301324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452782"/>
            <a:ext cx="10507502" cy="766418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tx1"/>
                </a:solidFill>
              </a:rPr>
              <a:t>Did you spot all of the ‘un’ words?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219200"/>
            <a:ext cx="10837332" cy="53052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3400" dirty="0">
                <a:solidFill>
                  <a:srgbClr val="002060"/>
                </a:solidFill>
              </a:rPr>
              <a:t>Kendra and Max were playing football in the park. Max tripped over because his laces had come </a:t>
            </a:r>
            <a:r>
              <a:rPr lang="en-GB" sz="3400" dirty="0">
                <a:solidFill>
                  <a:schemeClr val="accent2"/>
                </a:solidFill>
              </a:rPr>
              <a:t>undone.</a:t>
            </a:r>
            <a:endParaRPr lang="en-GB" sz="34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GB" sz="3400" dirty="0">
                <a:solidFill>
                  <a:srgbClr val="002060"/>
                </a:solidFill>
              </a:rPr>
              <a:t> ‘</a:t>
            </a:r>
            <a:r>
              <a:rPr lang="en-GB" sz="3400" dirty="0">
                <a:solidFill>
                  <a:schemeClr val="accent2"/>
                </a:solidFill>
              </a:rPr>
              <a:t>Unlucky!’ </a:t>
            </a:r>
            <a:r>
              <a:rPr lang="en-GB" sz="3400" dirty="0">
                <a:solidFill>
                  <a:srgbClr val="002060"/>
                </a:solidFill>
              </a:rPr>
              <a:t>shouted Kendra. </a:t>
            </a:r>
            <a:endParaRPr lang="en-GB" sz="3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3400" dirty="0">
                <a:solidFill>
                  <a:srgbClr val="002060"/>
                </a:solidFill>
              </a:rPr>
              <a:t> She carried on playing and scored a goal.</a:t>
            </a:r>
            <a:endParaRPr lang="en-GB" sz="3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3400" dirty="0">
                <a:solidFill>
                  <a:srgbClr val="002060"/>
                </a:solidFill>
              </a:rPr>
              <a:t>‘I win!’ shouted Kendra.</a:t>
            </a:r>
            <a:endParaRPr lang="en-GB" sz="3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3400" dirty="0">
                <a:solidFill>
                  <a:srgbClr val="002060"/>
                </a:solidFill>
              </a:rPr>
              <a:t>Max was </a:t>
            </a:r>
            <a:r>
              <a:rPr lang="en-GB" sz="3400" dirty="0">
                <a:solidFill>
                  <a:schemeClr val="accent2"/>
                </a:solidFill>
              </a:rPr>
              <a:t>unhurt</a:t>
            </a:r>
            <a:r>
              <a:rPr lang="en-GB" sz="3400" dirty="0">
                <a:solidFill>
                  <a:srgbClr val="002060"/>
                </a:solidFill>
              </a:rPr>
              <a:t>, but he still felt </a:t>
            </a:r>
            <a:r>
              <a:rPr lang="en-GB" sz="3400" dirty="0">
                <a:solidFill>
                  <a:schemeClr val="accent2"/>
                </a:solidFill>
              </a:rPr>
              <a:t>unhappy</a:t>
            </a:r>
            <a:r>
              <a:rPr lang="en-GB" sz="3400" dirty="0">
                <a:solidFill>
                  <a:srgbClr val="002060"/>
                </a:solidFill>
              </a:rPr>
              <a:t>. He was upset because Kendra had been </a:t>
            </a:r>
            <a:r>
              <a:rPr lang="en-GB" sz="3400" dirty="0">
                <a:solidFill>
                  <a:schemeClr val="accent2"/>
                </a:solidFill>
              </a:rPr>
              <a:t>unhelpful</a:t>
            </a:r>
            <a:r>
              <a:rPr lang="en-GB" sz="3400" dirty="0">
                <a:solidFill>
                  <a:srgbClr val="002060"/>
                </a:solidFill>
              </a:rPr>
              <a:t>. She had not come over to check to see if he was okay. </a:t>
            </a:r>
            <a:endParaRPr lang="en-GB" sz="3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3400" dirty="0">
                <a:solidFill>
                  <a:srgbClr val="002060"/>
                </a:solidFill>
              </a:rPr>
              <a:t>‘Kendra – that was </a:t>
            </a:r>
            <a:r>
              <a:rPr lang="en-GB" sz="3400" dirty="0">
                <a:solidFill>
                  <a:schemeClr val="accent2"/>
                </a:solidFill>
              </a:rPr>
              <a:t>unkind</a:t>
            </a:r>
            <a:r>
              <a:rPr lang="en-GB" sz="3400" dirty="0">
                <a:solidFill>
                  <a:srgbClr val="002060"/>
                </a:solidFill>
              </a:rPr>
              <a:t>!’ he shouted. ‘It was </a:t>
            </a:r>
            <a:r>
              <a:rPr lang="en-GB" sz="3400" dirty="0">
                <a:solidFill>
                  <a:schemeClr val="accent2"/>
                </a:solidFill>
              </a:rPr>
              <a:t>unfair </a:t>
            </a:r>
            <a:r>
              <a:rPr lang="en-GB" sz="3400" dirty="0">
                <a:solidFill>
                  <a:srgbClr val="002060"/>
                </a:solidFill>
              </a:rPr>
              <a:t>of you to carry on playing after I fell over.’</a:t>
            </a:r>
            <a:endParaRPr lang="en-GB" sz="3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3400" dirty="0">
                <a:solidFill>
                  <a:srgbClr val="002060"/>
                </a:solidFill>
              </a:rPr>
              <a:t>Kendra felt </a:t>
            </a:r>
            <a:r>
              <a:rPr lang="en-GB" sz="3400" dirty="0">
                <a:solidFill>
                  <a:schemeClr val="accent2"/>
                </a:solidFill>
              </a:rPr>
              <a:t>unhappy</a:t>
            </a:r>
            <a:r>
              <a:rPr lang="en-GB" sz="3400" dirty="0">
                <a:solidFill>
                  <a:srgbClr val="002060"/>
                </a:solidFill>
              </a:rPr>
              <a:t> that she had upset Max.</a:t>
            </a:r>
            <a:endParaRPr lang="en-GB" sz="3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3400" dirty="0">
                <a:solidFill>
                  <a:srgbClr val="002060"/>
                </a:solidFill>
              </a:rPr>
              <a:t>‘I’m so sorry Max,’ she said. ‘Are you okay?’</a:t>
            </a:r>
            <a:endParaRPr lang="en-GB" sz="3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4" name="Picture 3" descr="A close up of a logo&#10;&#10;Description generated with very high confidence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411" y="1770743"/>
            <a:ext cx="2284638" cy="1658257"/>
          </a:xfrm>
          <a:prstGeom prst="rect">
            <a:avLst/>
          </a:prstGeom>
        </p:spPr>
      </p:pic>
      <p:pic>
        <p:nvPicPr>
          <p:cNvPr id="5" name="Picture 4" descr="A drawing of a cartoon character&#10;&#10;Description generated with high confidenc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1828" y="4907722"/>
            <a:ext cx="1339631" cy="1370023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40904"/>
          </a:xfrm>
        </p:spPr>
        <p:txBody>
          <a:bodyPr>
            <a:normAutofit fontScale="90000"/>
          </a:bodyPr>
          <a:lstStyle/>
          <a:p>
            <a:br>
              <a:rPr lang="en-GB">
                <a:solidFill>
                  <a:schemeClr val="tx1"/>
                </a:solidFill>
              </a:rPr>
            </a:br>
            <a:r>
              <a:rPr lang="en-GB">
                <a:solidFill>
                  <a:schemeClr val="tx1"/>
                </a:solidFill>
              </a:rPr>
              <a:t>Reflect and Discuss</a:t>
            </a:r>
            <a:br>
              <a:rPr lang="en-GB">
                <a:solidFill>
                  <a:schemeClr val="tx1"/>
                </a:solidFill>
              </a:rPr>
            </a:br>
            <a:br>
              <a:rPr lang="en-GB">
                <a:solidFill>
                  <a:schemeClr val="tx1"/>
                </a:solidFill>
              </a:rPr>
            </a:b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895" y="1550504"/>
            <a:ext cx="10542210" cy="4207566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002060"/>
                </a:solidFill>
              </a:rPr>
              <a:t>How does a word change when un is placed in front of it?</a:t>
            </a:r>
            <a:endParaRPr lang="en-GB" sz="2400" dirty="0">
              <a:solidFill>
                <a:srgbClr val="002060"/>
              </a:solidFill>
            </a:endParaRPr>
          </a:p>
          <a:p>
            <a:endParaRPr lang="en-GB" sz="2400" dirty="0">
              <a:solidFill>
                <a:srgbClr val="002060"/>
              </a:solidFill>
            </a:endParaRPr>
          </a:p>
          <a:p>
            <a:r>
              <a:rPr lang="en-GB" sz="2400" dirty="0">
                <a:solidFill>
                  <a:srgbClr val="002060"/>
                </a:solidFill>
              </a:rPr>
              <a:t>Describe the difference in meaning between the following words:</a:t>
            </a:r>
            <a:endParaRPr lang="en-GB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002060"/>
                </a:solidFill>
              </a:rPr>
              <a:t>    -afraid/unafraid</a:t>
            </a:r>
            <a:endParaRPr lang="en-GB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002060"/>
                </a:solidFill>
              </a:rPr>
              <a:t>    -fair/unfair</a:t>
            </a:r>
            <a:endParaRPr lang="en-GB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002060"/>
                </a:solidFill>
              </a:rPr>
              <a:t>    -lock/unlock</a:t>
            </a:r>
            <a:endParaRPr lang="en-GB" sz="24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GB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rgbClr val="0070C0"/>
              </a:solidFill>
            </a:endParaRPr>
          </a:p>
          <a:p>
            <a:endParaRPr lang="en-GB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875520" cy="773622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Word Meanings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590261"/>
            <a:ext cx="10507501" cy="44511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tx1"/>
                </a:solidFill>
              </a:rPr>
              <a:t>Think about what these words mean. Discuss the meanings of these words with a partner.</a:t>
            </a:r>
            <a:endParaRPr lang="en-GB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4009" y="2451652"/>
            <a:ext cx="8269357" cy="379674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3300" dirty="0">
                <a:solidFill>
                  <a:schemeClr val="tx1"/>
                </a:solidFill>
              </a:rPr>
              <a:t>kind                                  afraid</a:t>
            </a:r>
            <a:endParaRPr lang="en-GB" sz="33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GB" sz="33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sz="3300" dirty="0">
                <a:solidFill>
                  <a:schemeClr val="tx1"/>
                </a:solidFill>
              </a:rPr>
              <a:t>helpful            friendly                   lucky </a:t>
            </a:r>
            <a:endParaRPr lang="en-GB" sz="33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GB" sz="33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GB" sz="33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sz="3300" dirty="0">
                <a:solidFill>
                  <a:schemeClr val="tx1"/>
                </a:solidFill>
              </a:rPr>
              <a:t>able </a:t>
            </a:r>
            <a:endParaRPr lang="en-GB" sz="3300" dirty="0">
              <a:solidFill>
                <a:schemeClr val="tx1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939" y="543339"/>
            <a:ext cx="9875520" cy="755374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Changing Word Meanings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484243"/>
            <a:ext cx="10507501" cy="49695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tx1"/>
                </a:solidFill>
              </a:rPr>
              <a:t>Think about what these words mean. Discuss the meanings of these words with a partner.</a:t>
            </a:r>
            <a:endParaRPr lang="en-GB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002060"/>
                </a:solidFill>
              </a:rPr>
              <a:t>Which letters do each of these word begin with?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2695" y="2142435"/>
            <a:ext cx="8428383" cy="321365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2800" dirty="0">
                <a:solidFill>
                  <a:schemeClr val="tx1"/>
                </a:solidFill>
              </a:rPr>
              <a:t>unkind                            unafraid</a:t>
            </a:r>
            <a:endParaRPr lang="en-GB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GB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sz="2800" dirty="0">
                <a:solidFill>
                  <a:schemeClr val="tx1"/>
                </a:solidFill>
              </a:rPr>
              <a:t>unhelpful        unfriendly            unlucky </a:t>
            </a:r>
            <a:endParaRPr lang="en-GB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GB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sz="2800" dirty="0">
                <a:solidFill>
                  <a:schemeClr val="tx1"/>
                </a:solidFill>
              </a:rPr>
              <a:t>unable</a:t>
            </a:r>
            <a:endParaRPr lang="en-GB" sz="2800" dirty="0">
              <a:solidFill>
                <a:schemeClr val="tx1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636104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</a:rPr>
              <a:t>Adding ‘un’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77334" y="1255886"/>
            <a:ext cx="10520753" cy="43462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tx1"/>
                </a:solidFill>
              </a:rPr>
              <a:t>When ‘un’ is placed in front of a word, it changes the meaning of the word to its opposite. ‘Un’ means not. </a:t>
            </a:r>
            <a:r>
              <a:rPr lang="en-GB" sz="2400" dirty="0">
                <a:solidFill>
                  <a:srgbClr val="FF0000"/>
                </a:solidFill>
              </a:rPr>
              <a:t>For example: unhappy means not happy.</a:t>
            </a:r>
            <a:endParaRPr lang="en-GB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002060"/>
                </a:solidFill>
              </a:rPr>
              <a:t>Discuss the meanings of the words in this table.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endParaRPr lang="en-GB" sz="2400" dirty="0">
              <a:solidFill>
                <a:srgbClr val="00206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98174" y="2858914"/>
          <a:ext cx="7575828" cy="2286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787914"/>
                <a:gridCol w="3787914"/>
              </a:tblGrid>
              <a:tr h="300972">
                <a:tc>
                  <a:txBody>
                    <a:bodyPr/>
                    <a:lstStyle/>
                    <a:p>
                      <a:pPr algn="l"/>
                      <a:r>
                        <a:rPr lang="en-GB" sz="2400" b="0" dirty="0"/>
                        <a:t>clean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0" dirty="0"/>
                        <a:t>unclean</a:t>
                      </a:r>
                      <a:endParaRPr lang="en-GB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400" dirty="0"/>
                        <a:t>hurt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dirty="0"/>
                        <a:t>unhurt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400" dirty="0"/>
                        <a:t>funny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dirty="0"/>
                        <a:t>unfunny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400" dirty="0"/>
                        <a:t>tie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dirty="0"/>
                        <a:t>untie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400" dirty="0"/>
                        <a:t>safe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dirty="0"/>
                        <a:t>unsafe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510" y="443345"/>
            <a:ext cx="9875520" cy="1080655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Practice 1  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258" y="1637006"/>
            <a:ext cx="9791885" cy="3929749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dirty="0">
                <a:solidFill>
                  <a:srgbClr val="002060"/>
                </a:solidFill>
              </a:rPr>
              <a:t>Place un in front of these words to make new words.</a:t>
            </a:r>
            <a:endParaRPr lang="en-GB" sz="28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GB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sz="2800" dirty="0">
                <a:solidFill>
                  <a:schemeClr val="tx1"/>
                </a:solidFill>
              </a:rPr>
              <a:t>tidy       fair      well      pick</a:t>
            </a:r>
            <a:endParaRPr lang="en-GB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sz="2800" dirty="0">
                <a:solidFill>
                  <a:schemeClr val="tx1"/>
                </a:solidFill>
              </a:rPr>
              <a:t>zip     lock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Graphic 3" descr="Pencil with solid fill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3377965" y="690493"/>
            <a:ext cx="662171" cy="586357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818" y="346304"/>
            <a:ext cx="9875520" cy="1094569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Practice 2   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16518"/>
            <a:ext cx="9791885" cy="3929749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dirty="0">
                <a:solidFill>
                  <a:srgbClr val="002060"/>
                </a:solidFill>
              </a:rPr>
              <a:t>Think of a sentence which uses each of these words.</a:t>
            </a:r>
            <a:endParaRPr lang="en-GB" sz="28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GB" sz="28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GB" sz="2800" dirty="0"/>
              <a:t>untied      unhappy   unkind</a:t>
            </a:r>
            <a:endParaRPr lang="en-GB" sz="2800" dirty="0"/>
          </a:p>
          <a:p>
            <a:pPr marL="0" indent="0" algn="ctr">
              <a:buNone/>
            </a:pPr>
            <a:r>
              <a:rPr lang="en-GB" sz="2800" dirty="0"/>
              <a:t>unhelpful     unzipped</a:t>
            </a:r>
            <a:endParaRPr lang="en-GB" sz="2800" dirty="0"/>
          </a:p>
          <a:p>
            <a:pPr marL="0" indent="0" algn="ctr">
              <a:buNone/>
            </a:pPr>
            <a:endParaRPr lang="en-GB" sz="2800" dirty="0">
              <a:solidFill>
                <a:schemeClr val="tx1"/>
              </a:solidFill>
            </a:endParaRPr>
          </a:p>
        </p:txBody>
      </p:sp>
      <p:pic>
        <p:nvPicPr>
          <p:cNvPr id="4" name="Graphic 3" descr="Pencil with solid fill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3658355" y="472766"/>
            <a:ext cx="662171" cy="586357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16835"/>
            <a:ext cx="9875520" cy="72887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Practice 3   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488614"/>
            <a:ext cx="6757136" cy="47597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tx1"/>
                </a:solidFill>
              </a:rPr>
              <a:t>Choose words from the box to fit  the sentences below:</a:t>
            </a:r>
            <a:endParaRPr lang="en-GB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</a:endParaRPr>
          </a:p>
          <a:p>
            <a:pPr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Ali was _________________ because he had lost his toy car.</a:t>
            </a:r>
            <a:endParaRPr lang="en-GB" sz="2400" dirty="0">
              <a:solidFill>
                <a:schemeClr val="tx1"/>
              </a:solidFill>
            </a:endParaRPr>
          </a:p>
          <a:p>
            <a:pPr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Emma fell over but luckily she was ____________.</a:t>
            </a:r>
            <a:endParaRPr lang="en-GB" sz="2400" dirty="0">
              <a:solidFill>
                <a:schemeClr val="tx1"/>
              </a:solidFill>
            </a:endParaRPr>
          </a:p>
          <a:p>
            <a:pPr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The bathroom was dirty and ___________.</a:t>
            </a:r>
            <a:endParaRPr lang="en-GB" sz="2400" dirty="0">
              <a:solidFill>
                <a:schemeClr val="tx1"/>
              </a:solidFill>
            </a:endParaRPr>
          </a:p>
          <a:p>
            <a:pPr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My shoelace has come ________________.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894" y="1859675"/>
            <a:ext cx="1763801" cy="2314761"/>
          </a:xfr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GB" sz="2400" dirty="0"/>
              <a:t>unhappy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unclean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unhurt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undone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Graphic 4" descr="Pencil with solid fill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3897840" y="516835"/>
            <a:ext cx="662171" cy="586357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22852"/>
            <a:ext cx="9875520" cy="980661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How did you do?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>
              <a:solidFill>
                <a:schemeClr val="tx1"/>
              </a:solidFill>
            </a:endParaRPr>
          </a:p>
          <a:p>
            <a:pPr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Ali was </a:t>
            </a:r>
            <a:r>
              <a:rPr lang="en-GB" sz="2400" dirty="0">
                <a:solidFill>
                  <a:schemeClr val="accent2"/>
                </a:solidFill>
              </a:rPr>
              <a:t>unhappy</a:t>
            </a:r>
            <a:r>
              <a:rPr lang="en-GB" sz="2400" dirty="0">
                <a:solidFill>
                  <a:schemeClr val="tx1"/>
                </a:solidFill>
              </a:rPr>
              <a:t> because he had lost his toy car.</a:t>
            </a:r>
            <a:endParaRPr lang="en-GB" sz="2400" dirty="0">
              <a:solidFill>
                <a:schemeClr val="tx1"/>
              </a:solidFill>
            </a:endParaRPr>
          </a:p>
          <a:p>
            <a:pPr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Emma fell over but luckily she was </a:t>
            </a:r>
            <a:r>
              <a:rPr lang="en-GB" sz="2400" dirty="0">
                <a:solidFill>
                  <a:schemeClr val="accent2"/>
                </a:solidFill>
              </a:rPr>
              <a:t>unhurt.</a:t>
            </a:r>
            <a:endParaRPr lang="en-GB" sz="2400" dirty="0">
              <a:solidFill>
                <a:schemeClr val="accent2"/>
              </a:solidFill>
            </a:endParaRPr>
          </a:p>
          <a:p>
            <a:pPr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The bathroom was dirty and </a:t>
            </a:r>
            <a:r>
              <a:rPr lang="en-GB" sz="2400" dirty="0">
                <a:solidFill>
                  <a:schemeClr val="accent2"/>
                </a:solidFill>
              </a:rPr>
              <a:t>unclean.</a:t>
            </a:r>
            <a:endParaRPr lang="en-GB" sz="2400" dirty="0">
              <a:solidFill>
                <a:schemeClr val="accent2"/>
              </a:solidFill>
            </a:endParaRPr>
          </a:p>
          <a:p>
            <a:pPr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My shoelace has come </a:t>
            </a:r>
            <a:r>
              <a:rPr lang="en-GB" sz="2400" dirty="0">
                <a:solidFill>
                  <a:schemeClr val="accent2"/>
                </a:solidFill>
              </a:rPr>
              <a:t>undone.</a:t>
            </a:r>
            <a:endParaRPr lang="en-GB" sz="2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109936" cy="1113667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Practice 4 </a:t>
            </a:r>
            <a:br>
              <a:rPr lang="en-GB" dirty="0"/>
            </a:br>
            <a:r>
              <a:rPr lang="en-GB" sz="2200" dirty="0">
                <a:solidFill>
                  <a:srgbClr val="002060"/>
                </a:solidFill>
              </a:rPr>
              <a:t>Can you match each word with its meaning?  The first one is done for you. </a:t>
            </a:r>
            <a:endParaRPr lang="en-GB" sz="2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020672"/>
            <a:ext cx="1893587" cy="4459640"/>
          </a:xfr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/>
              <a:t>unkind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unhappy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unclean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unafraid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unwell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630" y="2020671"/>
            <a:ext cx="1893588" cy="4459641"/>
          </a:xfr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ill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not scared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dirty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sad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mean</a:t>
            </a:r>
            <a:endParaRPr lang="en-GB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94991" y="2358887"/>
            <a:ext cx="3332184" cy="3750365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" name="Graphic 4" descr="Pencil with solid fill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9754354" y="873254"/>
            <a:ext cx="662171" cy="586357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Basis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0</TotalTime>
  <Words>2961</Words>
  <Application>WPS Presentation</Application>
  <PresentationFormat>Widescreen</PresentationFormat>
  <Paragraphs>172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SimSun</vt:lpstr>
      <vt:lpstr>Wingdings</vt:lpstr>
      <vt:lpstr>Corbel</vt:lpstr>
      <vt:lpstr>Microsoft YaHei</vt:lpstr>
      <vt:lpstr>Arial Unicode MS</vt:lpstr>
      <vt:lpstr>Calibri</vt:lpstr>
      <vt:lpstr>Basis</vt:lpstr>
      <vt:lpstr>YEAR 1 WORD OBJECTIVE</vt:lpstr>
      <vt:lpstr>Word Meanings</vt:lpstr>
      <vt:lpstr>Changing Word Meanings</vt:lpstr>
      <vt:lpstr>Adding ‘un’</vt:lpstr>
      <vt:lpstr>Practice 1   </vt:lpstr>
      <vt:lpstr>Practice 2    </vt:lpstr>
      <vt:lpstr>Practice 3    </vt:lpstr>
      <vt:lpstr>How did you do? </vt:lpstr>
      <vt:lpstr>Practice 4  Can you match each word with its meaning?  The first one is done for you. </vt:lpstr>
      <vt:lpstr>Challenge Read this text. See if you can spot the ‘un’ words.  </vt:lpstr>
      <vt:lpstr>Did you spot all of the ‘un’ words?</vt:lpstr>
      <vt:lpstr> Reflect and Discuss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 5 Sentence Objectives</dc:title>
  <dc:creator>Karen Moncrieffe</dc:creator>
  <cp:lastModifiedBy>ann ahmed</cp:lastModifiedBy>
  <cp:revision>204</cp:revision>
  <dcterms:created xsi:type="dcterms:W3CDTF">2016-08-21T07:41:00Z</dcterms:created>
  <dcterms:modified xsi:type="dcterms:W3CDTF">2024-05-21T03:48:48Z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3FD1FC743C3B4DF781A60AC3066C2502_13</vt:lpwstr>
  </property>
  <property fmtid="{D5CDD505-2E9C-101B-9397-08002B2CF9AE}" pid="3" name="KSOProductBuildVer">
    <vt:lpwstr>1033-12.2.0.16909</vt:lpwstr>
  </property>
</Properties>
</file>