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8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 SemiBold" panose="02000000000000000000" pitchFamily="2" charset="0"/>
      <p:bold r:id="rId20"/>
    </p:embeddedFont>
    <p:embeddedFont>
      <p:font typeface="Twinkl" panose="02000000000000000000" pitchFamily="2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80D36A-2501-400F-856B-6734CA5B1DCC}" type="datetimeFigureOut">
              <a:rPr lang="en-GB"/>
              <a:pPr>
                <a:defRPr/>
              </a:pPr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73FA29-CE02-46F3-93D9-E0E0DD48DD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2A0BCF-5F9D-4607-A971-436F41424B7D}" type="datetimeFigureOut">
              <a:rPr lang="en-GB"/>
              <a:pPr>
                <a:defRPr/>
              </a:pPr>
              <a:t>08/09/2022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5444E3-027D-4C45-BE00-4F47A96AC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0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3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Learning Objective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500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algn="ctr" eaLnBrk="1" hangingPunct="1"/>
            <a:r>
              <a:rPr lang="en-GB" altLang="en-US">
                <a:latin typeface="Twinkl" panose="02000000000000000000" pitchFamily="2" charset="0"/>
              </a:rPr>
              <a:t>to be able to form plurals using ‘s’ and ‘es’</a:t>
            </a:r>
          </a:p>
        </p:txBody>
      </p:sp>
      <p:sp>
        <p:nvSpPr>
          <p:cNvPr id="9219" name="Content Placeholder 1"/>
          <p:cNvSpPr>
            <a:spLocks/>
          </p:cNvSpPr>
          <p:nvPr/>
        </p:nvSpPr>
        <p:spPr bwMode="auto">
          <a:xfrm>
            <a:off x="628650" y="3770313"/>
            <a:ext cx="7886700" cy="1409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/>
            <a:r>
              <a:rPr lang="en-GB" altLang="en-US"/>
              <a:t>I understand that ‘singular’ means ‘one’.</a:t>
            </a:r>
          </a:p>
          <a:p>
            <a:pPr algn="ctr" eaLnBrk="1" hangingPunct="1"/>
            <a:r>
              <a:rPr lang="en-GB" altLang="en-US"/>
              <a:t>I understand that ‘plural’ means more than one. </a:t>
            </a:r>
          </a:p>
          <a:p>
            <a:pPr algn="ctr" eaLnBrk="1" hangingPunct="1"/>
            <a:r>
              <a:rPr lang="en-GB" altLang="en-US"/>
              <a:t>I can change nouns from singular to plural by adding ‘s’ or ‘es’.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is a noun?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noun is a naming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0125" y="2222500"/>
            <a:ext cx="2063750" cy="2987675"/>
          </a:xfrm>
          <a:prstGeom prst="rect">
            <a:avLst/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324600" y="2222500"/>
            <a:ext cx="2063750" cy="2987675"/>
          </a:xfrm>
          <a:prstGeom prst="rect">
            <a:avLst/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65613" y="4651375"/>
            <a:ext cx="612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pencil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85025" y="4651375"/>
            <a:ext cx="3444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cat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55650" y="2222500"/>
            <a:ext cx="2063750" cy="2987675"/>
            <a:chOff x="755650" y="2223083"/>
            <a:chExt cx="2063051" cy="2986480"/>
          </a:xfrm>
        </p:grpSpPr>
        <p:sp>
          <p:nvSpPr>
            <p:cNvPr id="2" name="Rectangle 1"/>
            <p:cNvSpPr/>
            <p:nvPr/>
          </p:nvSpPr>
          <p:spPr>
            <a:xfrm>
              <a:off x="755650" y="2223083"/>
              <a:ext cx="2063051" cy="2986480"/>
            </a:xfrm>
            <a:prstGeom prst="rect">
              <a:avLst/>
            </a:prstGeom>
            <a:noFill/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3" name="Rectangle 8"/>
            <p:cNvSpPr>
              <a:spLocks noChangeArrowheads="1"/>
            </p:cNvSpPr>
            <p:nvPr/>
          </p:nvSpPr>
          <p:spPr bwMode="auto">
            <a:xfrm>
              <a:off x="755650" y="4651429"/>
              <a:ext cx="2058291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dog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297238"/>
            <a:ext cx="1833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657475"/>
            <a:ext cx="14144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814638"/>
            <a:ext cx="17335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is a plural?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Plural means ‘more than one’.</a:t>
            </a:r>
          </a:p>
        </p:txBody>
      </p:sp>
      <p:sp>
        <p:nvSpPr>
          <p:cNvPr id="4" name="Oval 3"/>
          <p:cNvSpPr/>
          <p:nvPr/>
        </p:nvSpPr>
        <p:spPr>
          <a:xfrm>
            <a:off x="1073150" y="2081213"/>
            <a:ext cx="3113088" cy="3111500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916488" y="2081213"/>
            <a:ext cx="3111500" cy="3111500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46313" y="4710113"/>
            <a:ext cx="76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one cat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57475"/>
            <a:ext cx="14144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62650" y="4710113"/>
            <a:ext cx="106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three cat</a:t>
            </a:r>
            <a:r>
              <a:rPr lang="en-GB" altLang="en-US">
                <a:solidFill>
                  <a:srgbClr val="18A0DB"/>
                </a:solidFill>
              </a:rPr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800350"/>
            <a:ext cx="2768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8513" y="1308100"/>
            <a:ext cx="3592512" cy="4970463"/>
          </a:xfrm>
          <a:prstGeom prst="rect">
            <a:avLst/>
          </a:prstGeom>
          <a:solidFill>
            <a:schemeClr val="bg1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98513" y="579438"/>
            <a:ext cx="3592512" cy="719137"/>
          </a:xfrm>
          <a:prstGeom prst="rect">
            <a:avLst/>
          </a:prstGeom>
          <a:solidFill>
            <a:schemeClr val="bg1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52975" y="579438"/>
            <a:ext cx="3592513" cy="719137"/>
          </a:xfrm>
          <a:prstGeom prst="rect">
            <a:avLst/>
          </a:prstGeom>
          <a:solidFill>
            <a:schemeClr val="bg1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52975" y="1308100"/>
            <a:ext cx="3592513" cy="4970463"/>
          </a:xfrm>
          <a:prstGeom prst="rect">
            <a:avLst/>
          </a:prstGeom>
          <a:solidFill>
            <a:schemeClr val="bg1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47725" y="673100"/>
            <a:ext cx="349250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dirty="0">
                <a:solidFill>
                  <a:srgbClr val="18A0DB"/>
                </a:solidFill>
                <a:latin typeface="+mn-lt"/>
                <a:cs typeface="Arial" panose="020B0604020202020204" pitchFamily="34" charset="0"/>
              </a:rPr>
              <a:t>Singular =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0988" y="1670050"/>
            <a:ext cx="20859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One dog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752975" y="673100"/>
            <a:ext cx="3592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dirty="0">
                <a:solidFill>
                  <a:srgbClr val="18A0DB"/>
                </a:solidFill>
                <a:latin typeface="+mn-lt"/>
                <a:cs typeface="Arial" panose="020B0604020202020204" pitchFamily="34" charset="0"/>
              </a:rPr>
              <a:t>Plural = more than 1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550988" y="2967038"/>
            <a:ext cx="20859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One door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550988" y="4262438"/>
            <a:ext cx="20859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One pencil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550988" y="5559425"/>
            <a:ext cx="2085975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One lamp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245100" y="1668463"/>
            <a:ext cx="26082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Lots of dog</a:t>
            </a:r>
            <a:r>
              <a:rPr lang="en-GB" altLang="en-US" sz="2800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103813" y="2965450"/>
            <a:ext cx="289083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Lots of door</a:t>
            </a:r>
            <a:r>
              <a:rPr lang="en-GB" altLang="en-US" sz="2800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249863" y="4260850"/>
            <a:ext cx="25987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Lots of pencil</a:t>
            </a:r>
            <a:r>
              <a:rPr lang="en-GB" altLang="en-US" sz="2800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243513" y="5557838"/>
            <a:ext cx="261143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Lots of lamp</a:t>
            </a:r>
            <a:r>
              <a:rPr lang="en-GB" altLang="en-US" sz="2800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149725" y="1930400"/>
            <a:ext cx="9540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4149725" y="3235325"/>
            <a:ext cx="9540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149725" y="4541838"/>
            <a:ext cx="9540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4149725" y="5846763"/>
            <a:ext cx="9540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863600" y="282892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There are lots of rules when changing words from singular to plural.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cs typeface="Arial" panose="020B0604020202020204" pitchFamily="34" charset="0"/>
              </a:rPr>
              <a:t>BE CAREFUL!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We are going to look at just two of the rules.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863600" y="555625"/>
            <a:ext cx="741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For most words we just add ‘s’ to the end of it to change it into a plural.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28750" y="1844675"/>
            <a:ext cx="2376488" cy="1800225"/>
            <a:chOff x="1331640" y="2222522"/>
            <a:chExt cx="2376264" cy="1800200"/>
          </a:xfrm>
        </p:grpSpPr>
        <p:sp>
          <p:nvSpPr>
            <p:cNvPr id="14366" name="TextBox 7"/>
            <p:cNvSpPr txBox="1">
              <a:spLocks noChangeArrowheads="1"/>
            </p:cNvSpPr>
            <p:nvPr/>
          </p:nvSpPr>
          <p:spPr bwMode="auto">
            <a:xfrm>
              <a:off x="1331640" y="2271256"/>
              <a:ext cx="2376264" cy="36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cs typeface="Arial" panose="020B0604020202020204" pitchFamily="34" charset="0"/>
                </a:rPr>
                <a:t>one pear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9580" y="2222522"/>
              <a:ext cx="2160384" cy="1800200"/>
            </a:xfrm>
            <a:prstGeom prst="rect">
              <a:avLst/>
            </a:prstGeom>
            <a:noFill/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546600" y="1844675"/>
            <a:ext cx="3168650" cy="1800225"/>
            <a:chOff x="4788024" y="2222522"/>
            <a:chExt cx="3168351" cy="1800200"/>
          </a:xfrm>
        </p:grpSpPr>
        <p:sp>
          <p:nvSpPr>
            <p:cNvPr id="14364" name="TextBox 7"/>
            <p:cNvSpPr txBox="1">
              <a:spLocks noChangeArrowheads="1"/>
            </p:cNvSpPr>
            <p:nvPr/>
          </p:nvSpPr>
          <p:spPr bwMode="auto">
            <a:xfrm>
              <a:off x="5184067" y="2271256"/>
              <a:ext cx="2376264" cy="36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cs typeface="Arial" panose="020B0604020202020204" pitchFamily="34" charset="0"/>
                </a:rPr>
                <a:t>three pears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8024" y="2222522"/>
              <a:ext cx="3168351" cy="1800200"/>
            </a:xfrm>
            <a:prstGeom prst="rect">
              <a:avLst/>
            </a:prstGeom>
            <a:noFill/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Rounded Rectangle 95"/>
          <p:cNvSpPr/>
          <p:nvPr/>
        </p:nvSpPr>
        <p:spPr>
          <a:xfrm>
            <a:off x="755650" y="4044950"/>
            <a:ext cx="7632700" cy="2232025"/>
          </a:xfrm>
          <a:prstGeom prst="roundRect">
            <a:avLst/>
          </a:prstGeom>
          <a:noFill/>
          <a:ln w="127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147763" y="4268788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desk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806700" y="4265613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desk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131888" y="49784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book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131888" y="5686425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pen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806700" y="4975225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book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2806700" y="56769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pen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070475" y="4281488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month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665913" y="4276725"/>
            <a:ext cx="142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month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5070475" y="4983163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train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5070475" y="5676900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dog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6745288" y="4975225"/>
            <a:ext cx="1268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train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6745288" y="5676900"/>
            <a:ext cx="1268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dog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322513" y="4459288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22513" y="5160963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22513" y="5862638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61100" y="4459288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61100" y="5160963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61100" y="5862638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433638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433638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433638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2433638"/>
            <a:ext cx="665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55650" y="1739900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75075" y="1739900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794500" y="1739900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55650" y="3948113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775075" y="3948113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794500" y="3948113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63600" y="55086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If the word ends with one of these sounds…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04875" y="1935163"/>
            <a:ext cx="12668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anose="02000000000000000000" pitchFamily="2" charset="0"/>
                <a:cs typeface="Arial" panose="020B0604020202020204" pitchFamily="34" charset="0"/>
              </a:rPr>
              <a:t>sh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38588" y="1951038"/>
            <a:ext cx="12668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anose="02000000000000000000" pitchFamily="2" charset="0"/>
                <a:cs typeface="Arial" panose="020B0604020202020204" pitchFamily="34" charset="0"/>
              </a:rPr>
              <a:t>ch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958013" y="1925638"/>
            <a:ext cx="12668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anose="02000000000000000000" pitchFamily="2" charset="0"/>
                <a:cs typeface="Arial" panose="020B0604020202020204" pitchFamily="34" charset="0"/>
              </a:rPr>
              <a:t>ss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4875" y="4159250"/>
            <a:ext cx="12668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anose="02000000000000000000" pitchFamily="2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38588" y="4159250"/>
            <a:ext cx="12668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anose="02000000000000000000" pitchFamily="2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958013" y="4159250"/>
            <a:ext cx="12668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anose="02000000000000000000" pitchFamily="2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63600" y="582453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…then add 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‘es’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>
            <a:off x="2222500" y="5743575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 bwMode="auto">
          <a:xfrm>
            <a:off x="5737225" y="4546600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>
            <a:off x="5748338" y="5773738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27088" y="550863"/>
            <a:ext cx="752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To change these words in to plurals, add ‘es’.</a:t>
            </a:r>
          </a:p>
        </p:txBody>
      </p:sp>
      <p:sp>
        <p:nvSpPr>
          <p:cNvPr id="7" name="Rounded Rectangle 18"/>
          <p:cNvSpPr/>
          <p:nvPr/>
        </p:nvSpPr>
        <p:spPr>
          <a:xfrm>
            <a:off x="755650" y="4044950"/>
            <a:ext cx="7632700" cy="2232025"/>
          </a:xfrm>
          <a:prstGeom prst="roundRect">
            <a:avLst/>
          </a:prstGeom>
          <a:noFill/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6325" y="4360863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box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51138" y="4351338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box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es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076325" y="5564188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glass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751138" y="5589588"/>
            <a:ext cx="1406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glass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es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66950" y="4546600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428750" y="1557338"/>
            <a:ext cx="2376488" cy="1800225"/>
            <a:chOff x="1429025" y="1556792"/>
            <a:chExt cx="2376264" cy="1800200"/>
          </a:xfrm>
        </p:grpSpPr>
        <p:grpSp>
          <p:nvGrpSpPr>
            <p:cNvPr id="16407" name="Group 14"/>
            <p:cNvGrpSpPr>
              <a:grpSpLocks/>
            </p:cNvGrpSpPr>
            <p:nvPr/>
          </p:nvGrpSpPr>
          <p:grpSpPr bwMode="auto">
            <a:xfrm>
              <a:off x="1429025" y="1556792"/>
              <a:ext cx="2376264" cy="1800200"/>
              <a:chOff x="1331640" y="2222522"/>
              <a:chExt cx="2376264" cy="1800200"/>
            </a:xfrm>
          </p:grpSpPr>
          <p:sp>
            <p:nvSpPr>
              <p:cNvPr id="16409" name="TextBox 7"/>
              <p:cNvSpPr txBox="1">
                <a:spLocks noChangeArrowheads="1"/>
              </p:cNvSpPr>
              <p:nvPr/>
            </p:nvSpPr>
            <p:spPr bwMode="auto">
              <a:xfrm>
                <a:off x="1331640" y="2271256"/>
                <a:ext cx="2376264" cy="36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  <a:cs typeface="Arial" panose="020B0604020202020204" pitchFamily="34" charset="0"/>
                  </a:rPr>
                  <a:t>one brush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39580" y="2222522"/>
                <a:ext cx="2160384" cy="1800200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16408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345" y="2369422"/>
              <a:ext cx="1187624" cy="63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4546600" y="1557338"/>
            <a:ext cx="3168650" cy="1800225"/>
            <a:chOff x="4546624" y="1556792"/>
            <a:chExt cx="3168351" cy="1800200"/>
          </a:xfrm>
        </p:grpSpPr>
        <p:grpSp>
          <p:nvGrpSpPr>
            <p:cNvPr id="16402" name="Group 9"/>
            <p:cNvGrpSpPr>
              <a:grpSpLocks/>
            </p:cNvGrpSpPr>
            <p:nvPr/>
          </p:nvGrpSpPr>
          <p:grpSpPr bwMode="auto">
            <a:xfrm>
              <a:off x="4546624" y="1556792"/>
              <a:ext cx="3168351" cy="1800200"/>
              <a:chOff x="4788024" y="2222522"/>
              <a:chExt cx="3168351" cy="1800200"/>
            </a:xfrm>
          </p:grpSpPr>
          <p:sp>
            <p:nvSpPr>
              <p:cNvPr id="16405" name="TextBox 7"/>
              <p:cNvSpPr txBox="1">
                <a:spLocks noChangeArrowheads="1"/>
              </p:cNvSpPr>
              <p:nvPr/>
            </p:nvSpPr>
            <p:spPr bwMode="auto">
              <a:xfrm>
                <a:off x="5184067" y="2271256"/>
                <a:ext cx="2376264" cy="36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00000000000000000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  <a:cs typeface="Arial" panose="020B0604020202020204" pitchFamily="34" charset="0"/>
                  </a:rPr>
                  <a:t>two brushes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788024" y="2222522"/>
                <a:ext cx="3168351" cy="1800200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16403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394" y="2368328"/>
              <a:ext cx="1187624" cy="63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137" y="2368328"/>
              <a:ext cx="1187624" cy="63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546600" y="4368800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dish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221413" y="4368800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dish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es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452938" y="5580063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church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6261100" y="5597525"/>
            <a:ext cx="165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church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222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Calibri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What is a noun?</vt:lpstr>
      <vt:lpstr>What is a plural?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Joseph Hayward</cp:lastModifiedBy>
  <cp:revision>11</cp:revision>
  <dcterms:created xsi:type="dcterms:W3CDTF">2017-02-13T13:04:36Z</dcterms:created>
  <dcterms:modified xsi:type="dcterms:W3CDTF">2022-09-08T13:45:15Z</dcterms:modified>
</cp:coreProperties>
</file>