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8" r:id="rId2"/>
    <p:sldId id="264" r:id="rId3"/>
    <p:sldId id="276" r:id="rId4"/>
    <p:sldId id="277" r:id="rId5"/>
    <p:sldId id="278" r:id="rId6"/>
    <p:sldId id="279" r:id="rId7"/>
  </p:sldIdLst>
  <p:sldSz cx="9144000" cy="6858000" type="screen4x3"/>
  <p:notesSz cx="6858000" cy="9144000"/>
  <p:embeddedFontLst>
    <p:embeddedFont>
      <p:font typeface="Twinkl SemiBold" charset="0"/>
      <p:regular r:id="rId9"/>
      <p:bold r:id="rId10"/>
    </p:embeddedFont>
    <p:embeddedFont>
      <p:font typeface="Roboto" charset="0"/>
      <p:regular r:id="rId11"/>
      <p:bold r:id="rId12"/>
      <p:italic r:id="rId13"/>
      <p:boldItalic r:id="rId14"/>
    </p:embeddedFont>
    <p:embeddedFont>
      <p:font typeface="Calibri" pitchFamily="34" charset="0"/>
      <p:regular r:id="rId15"/>
      <p:bold r:id="rId16"/>
      <p:italic r:id="rId17"/>
      <p:boldItalic r:id="rId18"/>
    </p:embeddedFont>
    <p:embeddedFont>
      <p:font typeface="Twinkl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>
          <p15:clr>
            <a:srgbClr val="A4A3A4"/>
          </p15:clr>
        </p15:guide>
        <p15:guide id="2" pos="2880">
          <p15:clr>
            <a:srgbClr val="A4A3A4"/>
          </p15:clr>
        </p15:guide>
        <p15:guide id="3" pos="363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pos="5397">
          <p15:clr>
            <a:srgbClr val="A4A3A4"/>
          </p15:clr>
        </p15:guide>
        <p15:guide id="6" orient="horz" pos="346">
          <p15:clr>
            <a:srgbClr val="A4A3A4"/>
          </p15:clr>
        </p15:guide>
        <p15:guide id="7" pos="476">
          <p15:clr>
            <a:srgbClr val="A4A3A4"/>
          </p15:clr>
        </p15:guide>
        <p15:guide id="8" orient="horz" pos="459">
          <p15:clr>
            <a:srgbClr val="A4A3A4"/>
          </p15:clr>
        </p15:guide>
        <p15:guide id="9" orient="horz" pos="3816">
          <p15:clr>
            <a:srgbClr val="A4A3A4"/>
          </p15:clr>
        </p15:guide>
        <p15:guide id="10" pos="5284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i/MRs4HjwxNByItdL3kzkSxj4M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AF8"/>
    <a:srgbClr val="7CCDBF"/>
    <a:srgbClr val="F1821A"/>
    <a:srgbClr val="CB4793"/>
    <a:srgbClr val="30B6BA"/>
    <a:srgbClr val="31B8BC"/>
    <a:srgbClr val="EEA901"/>
    <a:srgbClr val="85BE34"/>
    <a:srgbClr val="4DB2E5"/>
    <a:srgbClr val="005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1B26B309-B598-45CC-8278-CFC415941C15}">
  <a:tblStyle styleId="{1B26B309-B598-45CC-8278-CFC415941C1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C16934B-7214-4B37-A808-D944CF79BA3E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/>
    <p:restoredTop sz="94724"/>
  </p:normalViewPr>
  <p:slideViewPr>
    <p:cSldViewPr snapToGrid="0">
      <p:cViewPr>
        <p:scale>
          <a:sx n="76" d="100"/>
          <a:sy n="76" d="100"/>
        </p:scale>
        <p:origin x="-1026" y="-72"/>
      </p:cViewPr>
      <p:guideLst>
        <p:guide orient="horz" pos="2183"/>
        <p:guide orient="horz" pos="3974"/>
        <p:guide orient="horz" pos="346"/>
        <p:guide orient="horz" pos="459"/>
        <p:guide orient="horz" pos="3816"/>
        <p:guide pos="2880"/>
        <p:guide pos="363"/>
        <p:guide pos="5397"/>
        <p:guide pos="476"/>
        <p:guide pos="52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presProps" Target="presProps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33260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</a:rPr>
              <a:t>Teacher notes:</a:t>
            </a:r>
          </a:p>
          <a:p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</a:rPr>
              <a:t>What</a:t>
            </a:r>
            <a:r>
              <a:rPr lang="en-GB" sz="1050" baseline="0" dirty="0">
                <a:latin typeface="Roboto" panose="02000000000000000000" pitchFamily="2" charset="0"/>
                <a:ea typeface="Roboto" panose="02000000000000000000" pitchFamily="2" charset="0"/>
              </a:rPr>
              <a:t> is the scale of the block graph? How do you know?</a:t>
            </a:r>
          </a:p>
          <a:p>
            <a:endParaRPr lang="en-GB" sz="1050" baseline="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sz="1050" baseline="0" dirty="0">
                <a:latin typeface="Roboto" panose="02000000000000000000" pitchFamily="2" charset="0"/>
                <a:ea typeface="Roboto" panose="02000000000000000000" pitchFamily="2" charset="0"/>
              </a:rPr>
              <a:t>What does one block represent?</a:t>
            </a:r>
          </a:p>
          <a:p>
            <a:endParaRPr lang="en-GB" sz="1050" baseline="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sz="1050" baseline="0" dirty="0">
                <a:latin typeface="Roboto" panose="02000000000000000000" pitchFamily="2" charset="0"/>
                <a:ea typeface="Roboto" panose="02000000000000000000" pitchFamily="2" charset="0"/>
              </a:rPr>
              <a:t>How many of each sport did the children choose?</a:t>
            </a:r>
          </a:p>
          <a:p>
            <a:endParaRPr lang="en-GB" sz="1050" baseline="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sz="1050" baseline="0" dirty="0">
                <a:latin typeface="Roboto" panose="02000000000000000000" pitchFamily="2" charset="0"/>
                <a:ea typeface="Roboto" panose="02000000000000000000" pitchFamily="2" charset="0"/>
              </a:rPr>
              <a:t>Explain how you can work out the difference of two blocks.</a:t>
            </a:r>
          </a:p>
          <a:p>
            <a:endParaRPr lang="en-GB" sz="1050" baseline="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sz="1050" baseline="0" dirty="0">
                <a:latin typeface="Roboto" panose="02000000000000000000" pitchFamily="2" charset="0"/>
                <a:ea typeface="Roboto" panose="02000000000000000000" pitchFamily="2" charset="0"/>
              </a:rPr>
              <a:t>How will you find out how many children in total?</a:t>
            </a:r>
            <a:endParaRPr lang="en-GB" sz="105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21341-850D-40E1-BB3D-87946DC9B06D}" type="slidenum">
              <a:rPr lang="en-GB" smtClean="0">
                <a:latin typeface="Twinkl" pitchFamily="2" charset="77"/>
              </a:rPr>
              <a:t>4</a:t>
            </a:fld>
            <a:endParaRPr lang="en-GB" dirty="0">
              <a:latin typeface="Twinkl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26570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latin typeface="Roboto" panose="02000000000000000000" pitchFamily="2" charset="0"/>
                <a:ea typeface="Roboto" panose="02000000000000000000" pitchFamily="2" charset="0"/>
              </a:rPr>
              <a:t>Teacher notes:</a:t>
            </a:r>
          </a:p>
          <a:p>
            <a:r>
              <a:rPr lang="en-GB" dirty="0">
                <a:latin typeface="Roboto" panose="02000000000000000000" pitchFamily="2" charset="0"/>
                <a:ea typeface="Roboto" panose="02000000000000000000" pitchFamily="2" charset="0"/>
              </a:rPr>
              <a:t>What is the scale of the block graph? How do you know?</a:t>
            </a:r>
          </a:p>
          <a:p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dirty="0">
                <a:latin typeface="Roboto" panose="02000000000000000000" pitchFamily="2" charset="0"/>
                <a:ea typeface="Roboto" panose="02000000000000000000" pitchFamily="2" charset="0"/>
              </a:rPr>
              <a:t>What does one block represent?</a:t>
            </a:r>
          </a:p>
          <a:p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dirty="0">
                <a:latin typeface="Roboto" panose="02000000000000000000" pitchFamily="2" charset="0"/>
                <a:ea typeface="Roboto" panose="02000000000000000000" pitchFamily="2" charset="0"/>
              </a:rPr>
              <a:t>How many of each animal did the children see?</a:t>
            </a:r>
          </a:p>
          <a:p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dirty="0">
                <a:latin typeface="Roboto" panose="02000000000000000000" pitchFamily="2" charset="0"/>
                <a:ea typeface="Roboto" panose="02000000000000000000" pitchFamily="2" charset="0"/>
              </a:rPr>
              <a:t>Explain how you can work out the difference of two blocks.</a:t>
            </a:r>
          </a:p>
          <a:p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dirty="0">
                <a:latin typeface="Roboto" panose="02000000000000000000" pitchFamily="2" charset="0"/>
                <a:ea typeface="Roboto" panose="02000000000000000000" pitchFamily="2" charset="0"/>
              </a:rPr>
              <a:t>How will you find out how many animals in total?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21341-850D-40E1-BB3D-87946DC9B06D}" type="slidenum">
              <a:rPr lang="en-GB" smtClean="0">
                <a:latin typeface="Twinkl" pitchFamily="2" charset="77"/>
              </a:rPr>
              <a:t>5</a:t>
            </a:fld>
            <a:endParaRPr lang="en-GB" dirty="0">
              <a:latin typeface="Twinkl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85605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Teacher notes:</a:t>
            </a:r>
          </a:p>
          <a:p>
            <a:r>
              <a:rPr lang="en-GB" dirty="0"/>
              <a:t>What</a:t>
            </a:r>
            <a:r>
              <a:rPr lang="en-GB" baseline="0" dirty="0"/>
              <a:t> is the scale of the block graph? How do you know?</a:t>
            </a:r>
          </a:p>
          <a:p>
            <a:endParaRPr lang="en-GB" baseline="0" dirty="0"/>
          </a:p>
          <a:p>
            <a:r>
              <a:rPr lang="en-GB" baseline="0" dirty="0"/>
              <a:t>What does one block represent?</a:t>
            </a:r>
          </a:p>
          <a:p>
            <a:endParaRPr lang="en-GB" baseline="0" dirty="0"/>
          </a:p>
          <a:p>
            <a:r>
              <a:rPr lang="en-GB" baseline="0" dirty="0"/>
              <a:t>How many of each chocolate wrapper did Sam sort?</a:t>
            </a:r>
          </a:p>
          <a:p>
            <a:endParaRPr lang="en-GB" baseline="0" dirty="0"/>
          </a:p>
          <a:p>
            <a:r>
              <a:rPr lang="en-GB" baseline="0" dirty="0"/>
              <a:t>Explain how you can work out the difference of two blocks.</a:t>
            </a:r>
          </a:p>
          <a:p>
            <a:endParaRPr lang="en-GB" baseline="0" dirty="0"/>
          </a:p>
          <a:p>
            <a:r>
              <a:rPr lang="en-GB" baseline="0" dirty="0"/>
              <a:t>How will you find out how many chocolates in total?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21341-850D-40E1-BB3D-87946DC9B06D}" type="slidenum">
              <a:rPr lang="en-GB" smtClean="0">
                <a:latin typeface="Twinkl" pitchFamily="2" charset="77"/>
              </a:rPr>
              <a:t>6</a:t>
            </a:fld>
            <a:endParaRPr lang="en-GB" dirty="0">
              <a:latin typeface="Twinkl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31826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Box">
  <p:cSld name="Title Slide with Box">
    <p:bg>
      <p:bgPr>
        <a:solidFill>
          <a:srgbClr val="7CCDBF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/>
          <p:nvPr/>
        </p:nvSpPr>
        <p:spPr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lt1">
              <a:alpha val="89411"/>
            </a:schemeClr>
          </a:solidFill>
          <a:ln w="254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rPr lang="en-GB" sz="1350" b="0" i="0" u="none" strike="noStrike" cap="none" dirty="0">
                <a:solidFill>
                  <a:schemeClr val="lt1"/>
                </a:solidFill>
                <a:latin typeface="Twinkl" pitchFamily="2" charset="77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Twinkl" pitchFamily="2" charset="77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072438" y="5734050"/>
            <a:ext cx="576262" cy="58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ims Slide">
  <p:cSld name="Aims Slid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4"/>
          <p:cNvSpPr/>
          <p:nvPr/>
        </p:nvSpPr>
        <p:spPr>
          <a:xfrm>
            <a:off x="503238" y="2930525"/>
            <a:ext cx="8137525" cy="3414713"/>
          </a:xfrm>
          <a:prstGeom prst="roundRect">
            <a:avLst>
              <a:gd name="adj" fmla="val 6409"/>
            </a:avLst>
          </a:prstGeom>
          <a:solidFill>
            <a:srgbClr val="FFF9E7"/>
          </a:solidFill>
          <a:ln w="25400" cap="rnd" cmpd="sng">
            <a:solidFill>
              <a:srgbClr val="FEFBD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rPr lang="en-GB" sz="1350" b="0" i="0" u="none" strike="noStrike" cap="none" dirty="0">
                <a:solidFill>
                  <a:schemeClr val="lt1"/>
                </a:solidFill>
                <a:latin typeface="Twinkl" pitchFamily="2" charset="77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Twinkl" pitchFamily="2" charset="77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4"/>
          <p:cNvSpPr/>
          <p:nvPr/>
        </p:nvSpPr>
        <p:spPr>
          <a:xfrm>
            <a:off x="503238" y="512763"/>
            <a:ext cx="8137525" cy="2192337"/>
          </a:xfrm>
          <a:prstGeom prst="roundRect">
            <a:avLst>
              <a:gd name="adj" fmla="val 6409"/>
            </a:avLst>
          </a:prstGeom>
          <a:solidFill>
            <a:srgbClr val="FFF9E7"/>
          </a:solidFill>
          <a:ln w="25400" cap="rnd" cmpd="sng">
            <a:solidFill>
              <a:srgbClr val="FEFBD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rPr lang="en-GB" sz="1350" b="0" i="0" u="none" strike="noStrike" cap="none" dirty="0">
                <a:solidFill>
                  <a:schemeClr val="lt1"/>
                </a:solidFill>
                <a:latin typeface="Twinkl" pitchFamily="2" charset="77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Twinkl" pitchFamily="2" charset="77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14"/>
          <p:cNvSpPr txBox="1"/>
          <p:nvPr/>
        </p:nvSpPr>
        <p:spPr>
          <a:xfrm>
            <a:off x="628650" y="3071813"/>
            <a:ext cx="7886700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 dirty="0">
                <a:solidFill>
                  <a:schemeClr val="dk1"/>
                </a:solidFill>
                <a:latin typeface="Twinkl" pitchFamily="2" charset="77"/>
                <a:ea typeface="Arial"/>
                <a:cs typeface="Arial"/>
                <a:sym typeface="Arial"/>
              </a:rPr>
              <a:t>Success Criteria</a:t>
            </a:r>
            <a:endParaRPr sz="1400" b="0" i="0" u="none" strike="noStrike" cap="none" dirty="0">
              <a:solidFill>
                <a:srgbClr val="000000"/>
              </a:solidFill>
              <a:latin typeface="Twinkl" pitchFamily="2" charset="77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4"/>
          <p:cNvSpPr txBox="1"/>
          <p:nvPr/>
        </p:nvSpPr>
        <p:spPr>
          <a:xfrm>
            <a:off x="628650" y="735013"/>
            <a:ext cx="7886700" cy="53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 dirty="0">
                <a:solidFill>
                  <a:schemeClr val="dk1"/>
                </a:solidFill>
                <a:latin typeface="Twinkl" pitchFamily="2" charset="77"/>
                <a:ea typeface="Arial"/>
                <a:cs typeface="Arial"/>
                <a:sym typeface="Arial"/>
              </a:rPr>
              <a:t>Aim</a:t>
            </a:r>
            <a:endParaRPr sz="1400" b="0" i="0" u="none" strike="noStrike" cap="none" dirty="0">
              <a:solidFill>
                <a:srgbClr val="000000"/>
              </a:solidFill>
              <a:latin typeface="Twinkl" pitchFamily="2" charset="77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14"/>
          <p:cNvSpPr txBox="1"/>
          <p:nvPr/>
        </p:nvSpPr>
        <p:spPr>
          <a:xfrm>
            <a:off x="628650" y="3467100"/>
            <a:ext cx="7886700" cy="140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252000" rIns="252000" bIns="180000" anchor="t" anchorCtr="0">
            <a:norm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lang="en-GB" sz="1800" b="0" i="0" u="none" strike="noStrike" cap="none" dirty="0">
                <a:solidFill>
                  <a:srgbClr val="1C1C1C"/>
                </a:solidFill>
                <a:latin typeface="Twinkl" pitchFamily="2" charset="77"/>
                <a:ea typeface="Arial"/>
                <a:cs typeface="Arial"/>
                <a:sym typeface="Arial"/>
              </a:rPr>
              <a:t>Statement 1 Lorem ipsum </a:t>
            </a:r>
            <a:r>
              <a:rPr lang="en-GB" sz="1800" b="0" i="0" u="none" strike="noStrike" cap="none" dirty="0" err="1">
                <a:solidFill>
                  <a:srgbClr val="1C1C1C"/>
                </a:solidFill>
                <a:latin typeface="Twinkl" pitchFamily="2" charset="77"/>
                <a:ea typeface="Arial"/>
                <a:cs typeface="Arial"/>
                <a:sym typeface="Arial"/>
              </a:rPr>
              <a:t>dolor</a:t>
            </a:r>
            <a:r>
              <a:rPr lang="en-GB" sz="1800" b="0" i="0" u="none" strike="noStrike" cap="none" dirty="0">
                <a:solidFill>
                  <a:srgbClr val="1C1C1C"/>
                </a:solidFill>
                <a:latin typeface="Twinkl" pitchFamily="2" charset="77"/>
                <a:ea typeface="Arial"/>
                <a:cs typeface="Arial"/>
                <a:sym typeface="Arial"/>
              </a:rPr>
              <a:t> sit </a:t>
            </a:r>
            <a:r>
              <a:rPr lang="en-GB" sz="1800" b="0" i="0" u="none" strike="noStrike" cap="none" dirty="0" err="1">
                <a:solidFill>
                  <a:srgbClr val="1C1C1C"/>
                </a:solidFill>
                <a:latin typeface="Twinkl" pitchFamily="2" charset="77"/>
                <a:ea typeface="Arial"/>
                <a:cs typeface="Arial"/>
                <a:sym typeface="Arial"/>
              </a:rPr>
              <a:t>amet</a:t>
            </a:r>
            <a:r>
              <a:rPr lang="en-GB" sz="1800" b="0" i="0" u="none" strike="noStrike" cap="none" dirty="0">
                <a:solidFill>
                  <a:srgbClr val="1C1C1C"/>
                </a:solidFill>
                <a:latin typeface="Twinkl" pitchFamily="2" charset="77"/>
                <a:ea typeface="Arial"/>
                <a:cs typeface="Arial"/>
                <a:sym typeface="Arial"/>
              </a:rPr>
              <a:t>, </a:t>
            </a:r>
            <a:r>
              <a:rPr lang="en-GB" sz="1800" b="0" i="0" u="none" strike="noStrike" cap="none" dirty="0" err="1">
                <a:solidFill>
                  <a:srgbClr val="1C1C1C"/>
                </a:solidFill>
                <a:latin typeface="Twinkl" pitchFamily="2" charset="77"/>
                <a:ea typeface="Arial"/>
                <a:cs typeface="Arial"/>
                <a:sym typeface="Arial"/>
              </a:rPr>
              <a:t>consectetur</a:t>
            </a:r>
            <a:r>
              <a:rPr lang="en-GB" sz="1800" b="0" i="0" u="none" strike="noStrike" cap="none" dirty="0">
                <a:solidFill>
                  <a:srgbClr val="1C1C1C"/>
                </a:solidFill>
                <a:latin typeface="Twinkl" pitchFamily="2" charset="77"/>
                <a:ea typeface="Arial"/>
                <a:cs typeface="Arial"/>
                <a:sym typeface="Arial"/>
              </a:rPr>
              <a:t> </a:t>
            </a:r>
            <a:r>
              <a:rPr lang="en-GB" sz="1800" b="0" i="0" u="none" strike="noStrike" cap="none" dirty="0" err="1">
                <a:solidFill>
                  <a:srgbClr val="1C1C1C"/>
                </a:solidFill>
                <a:latin typeface="Twinkl" pitchFamily="2" charset="77"/>
                <a:ea typeface="Arial"/>
                <a:cs typeface="Arial"/>
                <a:sym typeface="Arial"/>
              </a:rPr>
              <a:t>adipiscing</a:t>
            </a:r>
            <a:r>
              <a:rPr lang="en-GB" sz="1800" b="0" i="0" u="none" strike="noStrike" cap="none" dirty="0">
                <a:solidFill>
                  <a:srgbClr val="1C1C1C"/>
                </a:solidFill>
                <a:latin typeface="Twinkl" pitchFamily="2" charset="77"/>
                <a:ea typeface="Arial"/>
                <a:cs typeface="Arial"/>
                <a:sym typeface="Arial"/>
              </a:rPr>
              <a:t> </a:t>
            </a:r>
            <a:r>
              <a:rPr lang="en-GB" sz="1800" b="0" i="0" u="none" strike="noStrike" cap="none" dirty="0" err="1">
                <a:solidFill>
                  <a:srgbClr val="1C1C1C"/>
                </a:solidFill>
                <a:latin typeface="Twinkl" pitchFamily="2" charset="77"/>
                <a:ea typeface="Arial"/>
                <a:cs typeface="Arial"/>
                <a:sym typeface="Arial"/>
              </a:rPr>
              <a:t>elit</a:t>
            </a:r>
            <a:r>
              <a:rPr lang="en-GB" sz="1800" b="0" i="0" u="none" strike="noStrike" cap="none" dirty="0">
                <a:solidFill>
                  <a:srgbClr val="1C1C1C"/>
                </a:solidFill>
                <a:latin typeface="Twinkl" pitchFamily="2" charset="77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 dirty="0">
              <a:solidFill>
                <a:srgbClr val="000000"/>
              </a:solidFill>
              <a:latin typeface="Twinkl" pitchFamily="2" charset="77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lang="en-GB" sz="1800" b="0" i="0" u="none" strike="noStrike" cap="none" dirty="0">
                <a:solidFill>
                  <a:srgbClr val="1C1C1C"/>
                </a:solidFill>
                <a:latin typeface="Twinkl" pitchFamily="2" charset="77"/>
                <a:ea typeface="Arial"/>
                <a:cs typeface="Arial"/>
                <a:sym typeface="Arial"/>
              </a:rPr>
              <a:t>Statement 2</a:t>
            </a:r>
            <a:endParaRPr sz="1400" b="0" i="0" u="none" strike="noStrike" cap="none" dirty="0">
              <a:solidFill>
                <a:srgbClr val="000000"/>
              </a:solidFill>
              <a:latin typeface="Twinkl" pitchFamily="2" charset="77"/>
              <a:ea typeface="Arial"/>
              <a:cs typeface="Arial"/>
              <a:sym typeface="Arial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</a:pPr>
            <a:r>
              <a:rPr lang="en-GB" sz="1600" b="0" i="0" u="none" strike="noStrike" cap="none" dirty="0">
                <a:solidFill>
                  <a:srgbClr val="1C1C1C"/>
                </a:solidFill>
                <a:latin typeface="Twinkl" pitchFamily="2" charset="77"/>
                <a:ea typeface="Arial"/>
                <a:cs typeface="Arial"/>
                <a:sym typeface="Arial"/>
              </a:rPr>
              <a:t>Sub statement</a:t>
            </a:r>
            <a:endParaRPr sz="1400" b="0" i="0" u="none" strike="noStrike" cap="none" dirty="0">
              <a:solidFill>
                <a:srgbClr val="000000"/>
              </a:solidFill>
              <a:latin typeface="Twinkl" pitchFamily="2" charset="77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4"/>
          <p:cNvSpPr>
            <a:spLocks noGrp="1"/>
          </p:cNvSpPr>
          <p:nvPr>
            <p:ph type="body" idx="1"/>
          </p:nvPr>
        </p:nvSpPr>
        <p:spPr>
          <a:xfrm>
            <a:off x="628650" y="1127760"/>
            <a:ext cx="7886700" cy="1409700"/>
          </a:xfrm>
          <a:prstGeom prst="roundRect">
            <a:avLst>
              <a:gd name="adj" fmla="val 2583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 sz="1665" b="0" i="0">
                <a:latin typeface="Twinkl" pitchFamily="2" charset="77"/>
                <a:ea typeface="Twinkl" pitchFamily="2" charset="77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Char char="•"/>
              <a:defRPr sz="148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767" y="6196125"/>
            <a:ext cx="576495" cy="5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925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 userDrawn="1"/>
        </p:nvSpPr>
        <p:spPr bwMode="auto">
          <a:xfrm>
            <a:off x="457198" y="438151"/>
            <a:ext cx="8220075" cy="5957887"/>
          </a:xfrm>
          <a:prstGeom prst="roundRect">
            <a:avLst>
              <a:gd name="adj" fmla="val 2649"/>
            </a:avLst>
          </a:prstGeom>
          <a:solidFill>
            <a:schemeClr val="bg1">
              <a:alpha val="97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350" dirty="0">
                <a:latin typeface="Twinkl" pitchFamily="50" charset="0"/>
              </a:rPr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>
            <a:lvl1pPr>
              <a:defRPr b="0" i="0">
                <a:latin typeface="Twinkl SemiBold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7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winkl.co.uk/resources/numeracy-maths/data-analysis/statistics-activities-and-worksheets-statistics-maths-key-stage-1-year-1-year-2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winkl.co.uk/resources/numeracy-maths/data-analysis/statistics-activities-and-worksheets-statistics-maths-key-stage-1-year-1-year-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winkl.co.uk/resources/numeracy-maths/data-analysis/statistics-activities-and-worksheets-statistics-maths-key-stage-1-year-1-year-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/>
            <a:extLst>
              <a:ext uri="{FF2B5EF4-FFF2-40B4-BE49-F238E27FC236}">
                <a16:creationId xmlns:a16="http://schemas.microsoft.com/office/drawing/2014/main" xmlns="" id="{459D1E00-7AF7-EB47-8584-8E1BFA528500}"/>
              </a:ext>
            </a:extLst>
          </p:cNvPr>
          <p:cNvSpPr txBox="1"/>
          <p:nvPr/>
        </p:nvSpPr>
        <p:spPr>
          <a:xfrm>
            <a:off x="8409904" y="6053070"/>
            <a:ext cx="734096" cy="708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7FAA279-3F1B-3140-B762-1B893947FCEC}"/>
              </a:ext>
            </a:extLst>
          </p:cNvPr>
          <p:cNvSpPr/>
          <p:nvPr/>
        </p:nvSpPr>
        <p:spPr>
          <a:xfrm>
            <a:off x="816734" y="2439609"/>
            <a:ext cx="7379594" cy="3065172"/>
          </a:xfrm>
          <a:prstGeom prst="rect">
            <a:avLst/>
          </a:prstGeom>
          <a:solidFill>
            <a:srgbClr val="7CCD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xmlns="" id="{DF6B0A0D-53EB-EA44-BE5D-DEA71376A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955267"/>
              </p:ext>
            </p:extLst>
          </p:nvPr>
        </p:nvGraphicFramePr>
        <p:xfrm>
          <a:off x="2608774" y="2354528"/>
          <a:ext cx="954700" cy="2737746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954700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B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B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B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B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graphicFrame>
        <p:nvGraphicFramePr>
          <p:cNvPr id="7" name="Table 13">
            <a:extLst>
              <a:ext uri="{FF2B5EF4-FFF2-40B4-BE49-F238E27FC236}">
                <a16:creationId xmlns:a16="http://schemas.microsoft.com/office/drawing/2014/main" xmlns="" id="{C005143C-3252-FC48-9C9E-6EA8A5D81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10356"/>
              </p:ext>
            </p:extLst>
          </p:nvPr>
        </p:nvGraphicFramePr>
        <p:xfrm>
          <a:off x="3681017" y="2354528"/>
          <a:ext cx="954700" cy="2737746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954700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47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47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47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graphicFrame>
        <p:nvGraphicFramePr>
          <p:cNvPr id="8" name="Table 13">
            <a:extLst>
              <a:ext uri="{FF2B5EF4-FFF2-40B4-BE49-F238E27FC236}">
                <a16:creationId xmlns:a16="http://schemas.microsoft.com/office/drawing/2014/main" xmlns="" id="{BC74F712-869C-D142-84C2-9A4BCC277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870283"/>
              </p:ext>
            </p:extLst>
          </p:nvPr>
        </p:nvGraphicFramePr>
        <p:xfrm>
          <a:off x="4753260" y="2354528"/>
          <a:ext cx="954700" cy="2737746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954700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A9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A9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A9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A9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A9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graphicFrame>
        <p:nvGraphicFramePr>
          <p:cNvPr id="9" name="Table 13">
            <a:extLst>
              <a:ext uri="{FF2B5EF4-FFF2-40B4-BE49-F238E27FC236}">
                <a16:creationId xmlns:a16="http://schemas.microsoft.com/office/drawing/2014/main" xmlns="" id="{86E0AA82-B0FD-C74A-B224-FE8A9E7DE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591480"/>
              </p:ext>
            </p:extLst>
          </p:nvPr>
        </p:nvGraphicFramePr>
        <p:xfrm>
          <a:off x="5825503" y="2354528"/>
          <a:ext cx="954700" cy="2737746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954700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82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82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82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graphicFrame>
        <p:nvGraphicFramePr>
          <p:cNvPr id="10" name="Table 13">
            <a:extLst>
              <a:ext uri="{FF2B5EF4-FFF2-40B4-BE49-F238E27FC236}">
                <a16:creationId xmlns:a16="http://schemas.microsoft.com/office/drawing/2014/main" xmlns="" id="{5C06A520-F408-DD49-BAEA-58769E9643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54559"/>
              </p:ext>
            </p:extLst>
          </p:nvPr>
        </p:nvGraphicFramePr>
        <p:xfrm>
          <a:off x="6897746" y="2354528"/>
          <a:ext cx="954700" cy="2737746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954700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B8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B8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graphicFrame>
        <p:nvGraphicFramePr>
          <p:cNvPr id="11" name="Table 13">
            <a:extLst>
              <a:ext uri="{FF2B5EF4-FFF2-40B4-BE49-F238E27FC236}">
                <a16:creationId xmlns:a16="http://schemas.microsoft.com/office/drawing/2014/main" xmlns="" id="{CEAE8817-8AA9-EB47-A842-370B128E30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967918"/>
              </p:ext>
            </p:extLst>
          </p:nvPr>
        </p:nvGraphicFramePr>
        <p:xfrm>
          <a:off x="1536531" y="2354528"/>
          <a:ext cx="954700" cy="2737746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954700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45629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165924" marR="165924" marT="82961" marB="82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645F2C9D-2755-C747-A9D1-0B33B2FFB495}"/>
              </a:ext>
            </a:extLst>
          </p:cNvPr>
          <p:cNvCxnSpPr/>
          <p:nvPr/>
        </p:nvCxnSpPr>
        <p:spPr>
          <a:xfrm>
            <a:off x="1482436" y="5098472"/>
            <a:ext cx="64423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20647" y="5504781"/>
            <a:ext cx="1215024" cy="733181"/>
          </a:xfrm>
          <a:prstGeom prst="rect">
            <a:avLst/>
          </a:prstGeom>
          <a:solidFill>
            <a:srgbClr val="7CCDBF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222" y="6029571"/>
            <a:ext cx="121285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1886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Box 175"/>
          <p:cNvSpPr txBox="1"/>
          <p:nvPr/>
        </p:nvSpPr>
        <p:spPr>
          <a:xfrm>
            <a:off x="755651" y="571668"/>
            <a:ext cx="763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winkl" pitchFamily="2" charset="77"/>
                <a:cs typeface="Twinkl"/>
              </a:rPr>
              <a:t>Block Diagrams</a:t>
            </a:r>
            <a:endParaRPr lang="en-GB" sz="3600" dirty="0">
              <a:latin typeface="Twinkl" pitchFamily="2" charset="77"/>
            </a:endParaRPr>
          </a:p>
        </p:txBody>
      </p:sp>
      <p:sp>
        <p:nvSpPr>
          <p:cNvPr id="328" name="Rectangle 327"/>
          <p:cNvSpPr/>
          <p:nvPr/>
        </p:nvSpPr>
        <p:spPr>
          <a:xfrm>
            <a:off x="755650" y="1675340"/>
            <a:ext cx="75824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600" dirty="0">
              <a:latin typeface="Twinkl" pitchFamily="2" charset="77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sz="1600" dirty="0">
                <a:latin typeface="Twinkl" pitchFamily="2" charset="77"/>
              </a:rPr>
              <a:t>A </a:t>
            </a:r>
            <a:r>
              <a:rPr lang="en-GB" sz="1600" b="1" dirty="0">
                <a:latin typeface="Twinkl" pitchFamily="2" charset="77"/>
              </a:rPr>
              <a:t>block diagram </a:t>
            </a:r>
            <a:r>
              <a:rPr lang="en-GB" sz="1600" dirty="0">
                <a:latin typeface="Twinkl" pitchFamily="2" charset="77"/>
              </a:rPr>
              <a:t>is a collection of data that has been placed into a visual representation in which values are represented by blocks.</a:t>
            </a:r>
            <a:endParaRPr lang="en-GB" altLang="en-US" sz="1600" dirty="0">
              <a:latin typeface="Twinkl" pitchFamily="2" charset="77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661974" y="3429000"/>
            <a:ext cx="83381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Twinkl" pitchFamily="2" charset="77"/>
              </a:rPr>
              <a:t>What does </a:t>
            </a:r>
            <a:r>
              <a:rPr lang="en-GB" altLang="en-US" sz="2400" b="1" dirty="0">
                <a:latin typeface="Twinkl" pitchFamily="2" charset="77"/>
              </a:rPr>
              <a:t>a block diagram </a:t>
            </a:r>
            <a:r>
              <a:rPr lang="en-GB" altLang="en-US" sz="2400" dirty="0">
                <a:latin typeface="Twinkl" pitchFamily="2" charset="77"/>
              </a:rPr>
              <a:t>look like?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63CE9D8-357C-D348-A260-41A9C3F15E84}"/>
              </a:ext>
            </a:extLst>
          </p:cNvPr>
          <p:cNvSpPr txBox="1"/>
          <p:nvPr/>
        </p:nvSpPr>
        <p:spPr>
          <a:xfrm>
            <a:off x="661974" y="4532006"/>
            <a:ext cx="74613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latin typeface="Twinkl" pitchFamily="2" charset="77"/>
              </a:rPr>
              <a:t>Blocks must be carefully drawn to represent the data.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221C51B-DCCB-DA41-9284-DE8426482CCE}"/>
              </a:ext>
            </a:extLst>
          </p:cNvPr>
          <p:cNvSpPr txBox="1"/>
          <p:nvPr/>
        </p:nvSpPr>
        <p:spPr>
          <a:xfrm>
            <a:off x="661973" y="5370550"/>
            <a:ext cx="69722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latin typeface="Twinkl" pitchFamily="2" charset="77"/>
              </a:rPr>
              <a:t>Each block must be the </a:t>
            </a:r>
            <a:r>
              <a:rPr lang="en-GB" sz="1600" b="1" dirty="0">
                <a:latin typeface="Twinkl" pitchFamily="2" charset="77"/>
              </a:rPr>
              <a:t>same height and width.</a:t>
            </a:r>
            <a:endParaRPr lang="en-GB" altLang="en-US" sz="1600" b="1" dirty="0">
              <a:latin typeface="Twinkl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013131E-5E8B-E845-B62F-1C707F7BA832}"/>
              </a:ext>
            </a:extLst>
          </p:cNvPr>
          <p:cNvSpPr txBox="1"/>
          <p:nvPr/>
        </p:nvSpPr>
        <p:spPr>
          <a:xfrm>
            <a:off x="661973" y="4951278"/>
            <a:ext cx="78200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latin typeface="Twinkl" pitchFamily="2" charset="77"/>
              </a:rPr>
              <a:t>There must be an </a:t>
            </a:r>
            <a:r>
              <a:rPr lang="en-GB" sz="1600" b="1" dirty="0">
                <a:latin typeface="Twinkl" pitchFamily="2" charset="77"/>
              </a:rPr>
              <a:t>equal space </a:t>
            </a:r>
            <a:r>
              <a:rPr lang="en-GB" sz="1600" dirty="0">
                <a:latin typeface="Twinkl" pitchFamily="2" charset="77"/>
              </a:rPr>
              <a:t>between blocks representing each category.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D3C201B-5BF2-534D-B24B-DEC1056C631E}"/>
              </a:ext>
            </a:extLst>
          </p:cNvPr>
          <p:cNvSpPr txBox="1"/>
          <p:nvPr/>
        </p:nvSpPr>
        <p:spPr>
          <a:xfrm>
            <a:off x="670590" y="4141486"/>
            <a:ext cx="736762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Twinkl" pitchFamily="2" charset="77"/>
              </a:rPr>
              <a:t>A block diagram often has a </a:t>
            </a:r>
            <a:r>
              <a:rPr lang="en-GB" sz="1600" b="1" dirty="0">
                <a:latin typeface="Twinkl" pitchFamily="2" charset="77"/>
              </a:rPr>
              <a:t>title</a:t>
            </a:r>
            <a:r>
              <a:rPr lang="en-GB" sz="1600" dirty="0">
                <a:latin typeface="Twinkl" pitchFamily="2" charset="77"/>
              </a:rPr>
              <a:t> explaining what it shows.</a:t>
            </a:r>
            <a:endParaRPr lang="en-US" sz="1600" dirty="0">
              <a:latin typeface="Twinkl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F78F231-6BB2-3C48-B30D-97B21720CBD9}"/>
              </a:ext>
            </a:extLst>
          </p:cNvPr>
          <p:cNvSpPr txBox="1"/>
          <p:nvPr/>
        </p:nvSpPr>
        <p:spPr>
          <a:xfrm>
            <a:off x="755650" y="1435476"/>
            <a:ext cx="5879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Twinkl" pitchFamily="2" charset="77"/>
              </a:rPr>
              <a:t>What does </a:t>
            </a:r>
            <a:r>
              <a:rPr lang="en-GB" altLang="en-US" sz="2400" b="1" dirty="0">
                <a:latin typeface="Twinkl" pitchFamily="2" charset="77"/>
              </a:rPr>
              <a:t>a block diagram </a:t>
            </a:r>
            <a:r>
              <a:rPr lang="en-GB" altLang="en-US" sz="2400" dirty="0">
                <a:latin typeface="Twinkl" pitchFamily="2" charset="77"/>
              </a:rPr>
              <a:t>show?</a:t>
            </a:r>
          </a:p>
        </p:txBody>
      </p:sp>
      <p:sp>
        <p:nvSpPr>
          <p:cNvPr id="2" name="Rectangle 1"/>
          <p:cNvSpPr/>
          <p:nvPr/>
        </p:nvSpPr>
        <p:spPr>
          <a:xfrm>
            <a:off x="7941501" y="5539827"/>
            <a:ext cx="701458" cy="785817"/>
          </a:xfrm>
          <a:prstGeom prst="rect">
            <a:avLst/>
          </a:prstGeom>
          <a:solidFill>
            <a:srgbClr val="F2FAF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3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" grpId="0"/>
      <p:bldP spid="158" grpId="0"/>
      <p:bldP spid="7" grpId="0"/>
      <p:bldP spid="11" grpId="0"/>
      <p:bldP spid="1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Rectangle 327"/>
          <p:cNvSpPr/>
          <p:nvPr/>
        </p:nvSpPr>
        <p:spPr>
          <a:xfrm>
            <a:off x="805885" y="1629723"/>
            <a:ext cx="75824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Twinkl" pitchFamily="2" charset="77"/>
              </a:rPr>
              <a:t>How do you represent the data in a block </a:t>
            </a:r>
            <a:r>
              <a:rPr lang="en-GB" altLang="en-US" sz="2400" dirty="0" smtClean="0">
                <a:latin typeface="Twinkl" pitchFamily="2" charset="77"/>
              </a:rPr>
              <a:t>graph</a:t>
            </a:r>
            <a:r>
              <a:rPr lang="en-GB" altLang="en-US" sz="2400" dirty="0" smtClean="0">
                <a:latin typeface="Twinkl" pitchFamily="2" charset="77"/>
              </a:rPr>
              <a:t>?</a:t>
            </a:r>
            <a:endParaRPr lang="en-GB" altLang="en-US" sz="2400" dirty="0">
              <a:latin typeface="Twinkl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B414BC6-B3BE-AF44-8A30-537ADE3C9C3D}"/>
              </a:ext>
            </a:extLst>
          </p:cNvPr>
          <p:cNvSpPr txBox="1"/>
          <p:nvPr/>
        </p:nvSpPr>
        <p:spPr>
          <a:xfrm>
            <a:off x="755651" y="571668"/>
            <a:ext cx="763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winkl" pitchFamily="2" charset="77"/>
                <a:cs typeface="Twinkl"/>
              </a:rPr>
              <a:t>Block </a:t>
            </a:r>
            <a:r>
              <a:rPr lang="en-US" sz="3600" dirty="0" smtClean="0">
                <a:latin typeface="Twinkl" pitchFamily="2" charset="77"/>
                <a:cs typeface="Twinkl"/>
              </a:rPr>
              <a:t>graph</a:t>
            </a:r>
            <a:r>
              <a:rPr lang="en-US" sz="3600" dirty="0" smtClean="0">
                <a:latin typeface="Twinkl" pitchFamily="2" charset="77"/>
                <a:cs typeface="Twinkl"/>
              </a:rPr>
              <a:t>s</a:t>
            </a:r>
            <a:endParaRPr lang="en-GB" sz="3600" dirty="0">
              <a:latin typeface="Twinkl" pitchFamily="2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CC605AB-0F19-C843-8389-FA4CD7D8673F}"/>
              </a:ext>
            </a:extLst>
          </p:cNvPr>
          <p:cNvSpPr txBox="1"/>
          <p:nvPr/>
        </p:nvSpPr>
        <p:spPr>
          <a:xfrm>
            <a:off x="805884" y="2503112"/>
            <a:ext cx="76327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600" dirty="0">
                <a:latin typeface="Twinkl" pitchFamily="2" charset="77"/>
                <a:ea typeface="Roboto"/>
                <a:cs typeface="Roboto"/>
                <a:sym typeface="Roboto"/>
              </a:rPr>
              <a:t>The </a:t>
            </a:r>
            <a:r>
              <a:rPr lang="en-GB" sz="1600" b="1" dirty="0">
                <a:latin typeface="Twinkl" pitchFamily="2" charset="77"/>
                <a:ea typeface="Roboto"/>
                <a:cs typeface="Roboto"/>
                <a:sym typeface="Roboto"/>
              </a:rPr>
              <a:t>data categories</a:t>
            </a:r>
            <a:r>
              <a:rPr lang="en-GB" sz="1600" dirty="0">
                <a:latin typeface="Twinkl" pitchFamily="2" charset="77"/>
                <a:ea typeface="Roboto"/>
                <a:cs typeface="Roboto"/>
                <a:sym typeface="Roboto"/>
              </a:rPr>
              <a:t> can be organised either horizontally or vertically, depending on whether the data is to be arranged in rows or columns.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28336E0-1EE4-2E4F-97B3-AD87054B5AF9}"/>
              </a:ext>
            </a:extLst>
          </p:cNvPr>
          <p:cNvSpPr txBox="1"/>
          <p:nvPr/>
        </p:nvSpPr>
        <p:spPr>
          <a:xfrm>
            <a:off x="805884" y="3220748"/>
            <a:ext cx="76327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latin typeface="Twinkl" pitchFamily="2" charset="77"/>
                <a:ea typeface="Roboto"/>
                <a:cs typeface="Roboto"/>
                <a:sym typeface="Roboto"/>
              </a:rPr>
              <a:t>One block </a:t>
            </a:r>
            <a:r>
              <a:rPr lang="en-GB" sz="1600" dirty="0">
                <a:latin typeface="Twinkl" pitchFamily="2" charset="77"/>
                <a:ea typeface="Roboto"/>
                <a:cs typeface="Roboto"/>
                <a:sym typeface="Roboto"/>
              </a:rPr>
              <a:t>must represent </a:t>
            </a:r>
            <a:r>
              <a:rPr lang="en-GB" sz="1600" b="1" dirty="0">
                <a:latin typeface="Twinkl" pitchFamily="2" charset="77"/>
                <a:ea typeface="Roboto"/>
                <a:cs typeface="Roboto"/>
                <a:sym typeface="Roboto"/>
              </a:rPr>
              <a:t>one item. </a:t>
            </a:r>
          </a:p>
          <a:p>
            <a:pPr lvl="0"/>
            <a:endParaRPr lang="en-GB" sz="1600" dirty="0">
              <a:latin typeface="Twinkl" pitchFamily="2" charset="77"/>
              <a:ea typeface="Roboto"/>
              <a:cs typeface="Roboto"/>
              <a:sym typeface="Roboto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9770DC4-EB0E-1A40-A3A6-9C3F71C9BA0C}"/>
              </a:ext>
            </a:extLst>
          </p:cNvPr>
          <p:cNvSpPr txBox="1"/>
          <p:nvPr/>
        </p:nvSpPr>
        <p:spPr>
          <a:xfrm>
            <a:off x="805884" y="3735339"/>
            <a:ext cx="76327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Twinkl" pitchFamily="2" charset="77"/>
                <a:ea typeface="Roboto"/>
                <a:cs typeface="Roboto"/>
                <a:sym typeface="Roboto"/>
              </a:rPr>
              <a:t>This means that block diagrams do not need to have a scale.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Twinkl" pitchFamily="2" charset="77"/>
              <a:ea typeface="Roboto"/>
              <a:cs typeface="Roboto"/>
              <a:sym typeface="Robot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6063" y="5537113"/>
            <a:ext cx="725487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068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Rectangle 327"/>
          <p:cNvSpPr/>
          <p:nvPr/>
        </p:nvSpPr>
        <p:spPr>
          <a:xfrm>
            <a:off x="805885" y="1328065"/>
            <a:ext cx="75824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dirty="0">
                <a:latin typeface="Twinkl" pitchFamily="2" charset="77"/>
              </a:rPr>
              <a:t>Class A carried out a survey about their favourite activities. They recorded the data in this block diagram.</a:t>
            </a:r>
          </a:p>
        </p:txBody>
      </p:sp>
      <p:sp>
        <p:nvSpPr>
          <p:cNvPr id="8" name="Rectangle 7"/>
          <p:cNvSpPr/>
          <p:nvPr/>
        </p:nvSpPr>
        <p:spPr>
          <a:xfrm>
            <a:off x="695791" y="2393333"/>
            <a:ext cx="36624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Twinkl" pitchFamily="2" charset="77"/>
              </a:rPr>
              <a:t>Class A’s Favourite Activities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62083" y="4840910"/>
            <a:ext cx="27034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200" dirty="0">
                <a:latin typeface="Twinkl" pitchFamily="2" charset="77"/>
              </a:rPr>
              <a:t>Activities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D416D72-ED6A-4E44-99A7-F08504A6D433}"/>
              </a:ext>
            </a:extLst>
          </p:cNvPr>
          <p:cNvSpPr txBox="1"/>
          <p:nvPr/>
        </p:nvSpPr>
        <p:spPr>
          <a:xfrm>
            <a:off x="755651" y="571668"/>
            <a:ext cx="763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winkl" pitchFamily="2" charset="77"/>
                <a:cs typeface="Twinkl"/>
              </a:rPr>
              <a:t>Block Diagrams</a:t>
            </a:r>
            <a:endParaRPr lang="en-GB" sz="3600" dirty="0">
              <a:latin typeface="Twinkl" pitchFamily="2" charset="77"/>
            </a:endParaRPr>
          </a:p>
        </p:txBody>
      </p:sp>
      <p:graphicFrame>
        <p:nvGraphicFramePr>
          <p:cNvPr id="9" name="Table 13">
            <a:extLst>
              <a:ext uri="{FF2B5EF4-FFF2-40B4-BE49-F238E27FC236}">
                <a16:creationId xmlns:a16="http://schemas.microsoft.com/office/drawing/2014/main" xmlns="" id="{B639487D-B176-D447-AA63-066426AE30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131180"/>
              </p:ext>
            </p:extLst>
          </p:nvPr>
        </p:nvGraphicFramePr>
        <p:xfrm>
          <a:off x="-2238521" y="3858946"/>
          <a:ext cx="497387" cy="1519216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497387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155089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20135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254074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B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254074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B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254074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B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254074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B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8ABE6A1-A00A-A841-B66C-E1E63CD7FF6A}"/>
              </a:ext>
            </a:extLst>
          </p:cNvPr>
          <p:cNvSpPr txBox="1"/>
          <p:nvPr/>
        </p:nvSpPr>
        <p:spPr>
          <a:xfrm>
            <a:off x="4418459" y="1912840"/>
            <a:ext cx="390004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Twinkl" pitchFamily="2" charset="77"/>
              </a:rPr>
              <a:t>Which was the most popular activity?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Twinkl" pitchFamily="2" charset="77"/>
              </a:rPr>
              <a:t>How many more children like hockey than netball?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Twinkl" pitchFamily="2" charset="77"/>
              </a:rPr>
              <a:t>How many fewer children prefer swimming than football?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 dirty="0">
                <a:solidFill>
                  <a:schemeClr val="dk1"/>
                </a:solidFill>
                <a:latin typeface="Twinkl" pitchFamily="2" charset="77"/>
              </a:rPr>
              <a:t>True or false? Class A has 20 children in total. Explain how you know.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600" dirty="0">
              <a:solidFill>
                <a:schemeClr val="dk1"/>
              </a:solidFill>
              <a:latin typeface="Twinkl" pitchFamily="2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2DB7B97D-F092-A545-B68B-59CE05E2F8AB}"/>
              </a:ext>
            </a:extLst>
          </p:cNvPr>
          <p:cNvSpPr txBox="1"/>
          <p:nvPr/>
        </p:nvSpPr>
        <p:spPr>
          <a:xfrm>
            <a:off x="4422542" y="5183714"/>
            <a:ext cx="383259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rgbClr val="6AA84F"/>
                </a:solidFill>
                <a:latin typeface="Twinkl" pitchFamily="2" charset="77"/>
              </a:rPr>
              <a:t>False:  4 + 3 + 5 + 3 + 2 = 17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b="1" dirty="0">
              <a:solidFill>
                <a:srgbClr val="6AA84F"/>
              </a:solidFill>
              <a:latin typeface="Twinkl" pitchFamily="2" charset="77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rgbClr val="6AA84F"/>
                </a:solidFill>
                <a:latin typeface="Twinkl" pitchFamily="2" charset="77"/>
              </a:rPr>
              <a:t>17 blocks have been coloured meaning 17 children were asked to contribute.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EA363318-4364-FA4F-9E96-99DD900DD9FD}"/>
              </a:ext>
            </a:extLst>
          </p:cNvPr>
          <p:cNvSpPr txBox="1"/>
          <p:nvPr/>
        </p:nvSpPr>
        <p:spPr>
          <a:xfrm>
            <a:off x="4418458" y="4175262"/>
            <a:ext cx="11557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rgbClr val="6AA84F"/>
                </a:solidFill>
                <a:latin typeface="Twinkl" pitchFamily="2" charset="77"/>
              </a:rPr>
              <a:t>2 children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16E2EABD-625F-9F40-8FF6-FC985E2DAC8A}"/>
              </a:ext>
            </a:extLst>
          </p:cNvPr>
          <p:cNvSpPr txBox="1"/>
          <p:nvPr/>
        </p:nvSpPr>
        <p:spPr>
          <a:xfrm>
            <a:off x="4425615" y="3189880"/>
            <a:ext cx="1574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rgbClr val="6AA84F"/>
                </a:solidFill>
                <a:latin typeface="Twinkl" pitchFamily="2" charset="77"/>
              </a:rPr>
              <a:t>2 children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812D2748-9F16-9F47-AE26-CAC0E1E550A0}"/>
              </a:ext>
            </a:extLst>
          </p:cNvPr>
          <p:cNvSpPr txBox="1"/>
          <p:nvPr/>
        </p:nvSpPr>
        <p:spPr>
          <a:xfrm>
            <a:off x="4412113" y="2234148"/>
            <a:ext cx="18152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6AA84F"/>
                </a:solidFill>
                <a:latin typeface="Twinkl" pitchFamily="2" charset="77"/>
              </a:rPr>
              <a:t>hockey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3E35755-6886-5344-AD50-D01843CB755D}"/>
              </a:ext>
            </a:extLst>
          </p:cNvPr>
          <p:cNvSpPr/>
          <p:nvPr/>
        </p:nvSpPr>
        <p:spPr>
          <a:xfrm>
            <a:off x="1189198" y="2707519"/>
            <a:ext cx="208113" cy="1845594"/>
          </a:xfrm>
          <a:prstGeom prst="rect">
            <a:avLst/>
          </a:prstGeom>
          <a:solidFill>
            <a:srgbClr val="F2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2" name="Table 13">
            <a:extLst>
              <a:ext uri="{FF2B5EF4-FFF2-40B4-BE49-F238E27FC236}">
                <a16:creationId xmlns:a16="http://schemas.microsoft.com/office/drawing/2014/main" xmlns="" id="{78917AE8-7323-474F-BE3E-38BCDA867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98457"/>
              </p:ext>
            </p:extLst>
          </p:nvPr>
        </p:nvGraphicFramePr>
        <p:xfrm>
          <a:off x="1061258" y="2924267"/>
          <a:ext cx="481421" cy="1501494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481421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B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B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B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B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graphicFrame>
        <p:nvGraphicFramePr>
          <p:cNvPr id="33" name="Table 13">
            <a:extLst>
              <a:ext uri="{FF2B5EF4-FFF2-40B4-BE49-F238E27FC236}">
                <a16:creationId xmlns:a16="http://schemas.microsoft.com/office/drawing/2014/main" xmlns="" id="{A3E6BAA7-7BEE-334C-A1A2-4DB6D1F18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692924"/>
              </p:ext>
            </p:extLst>
          </p:nvPr>
        </p:nvGraphicFramePr>
        <p:xfrm>
          <a:off x="1707086" y="2924267"/>
          <a:ext cx="481421" cy="1501494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481421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47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47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47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graphicFrame>
        <p:nvGraphicFramePr>
          <p:cNvPr id="34" name="Table 13">
            <a:extLst>
              <a:ext uri="{FF2B5EF4-FFF2-40B4-BE49-F238E27FC236}">
                <a16:creationId xmlns:a16="http://schemas.microsoft.com/office/drawing/2014/main" xmlns="" id="{734D7811-913C-7846-8F48-F3199FC123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526018"/>
              </p:ext>
            </p:extLst>
          </p:nvPr>
        </p:nvGraphicFramePr>
        <p:xfrm>
          <a:off x="2352913" y="2929294"/>
          <a:ext cx="481421" cy="1501494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481421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A9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A9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A9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A9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A9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graphicFrame>
        <p:nvGraphicFramePr>
          <p:cNvPr id="35" name="Table 13">
            <a:extLst>
              <a:ext uri="{FF2B5EF4-FFF2-40B4-BE49-F238E27FC236}">
                <a16:creationId xmlns:a16="http://schemas.microsoft.com/office/drawing/2014/main" xmlns="" id="{8F6A3D33-BD93-E349-A824-AA23BFF00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738951"/>
              </p:ext>
            </p:extLst>
          </p:nvPr>
        </p:nvGraphicFramePr>
        <p:xfrm>
          <a:off x="2998741" y="2929294"/>
          <a:ext cx="481421" cy="1501494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481421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82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82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82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graphicFrame>
        <p:nvGraphicFramePr>
          <p:cNvPr id="36" name="Table 13">
            <a:extLst>
              <a:ext uri="{FF2B5EF4-FFF2-40B4-BE49-F238E27FC236}">
                <a16:creationId xmlns:a16="http://schemas.microsoft.com/office/drawing/2014/main" xmlns="" id="{006CA5EF-7EF9-614B-8A92-CE5CE33EC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614968"/>
              </p:ext>
            </p:extLst>
          </p:nvPr>
        </p:nvGraphicFramePr>
        <p:xfrm>
          <a:off x="3644568" y="2929294"/>
          <a:ext cx="481421" cy="1501494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481421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B8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B8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EDA3FBB0-F738-CB48-A9AB-D76CB677259E}"/>
              </a:ext>
            </a:extLst>
          </p:cNvPr>
          <p:cNvCxnSpPr>
            <a:cxnSpLocks/>
          </p:cNvCxnSpPr>
          <p:nvPr/>
        </p:nvCxnSpPr>
        <p:spPr>
          <a:xfrm>
            <a:off x="1039239" y="4435405"/>
            <a:ext cx="30971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28F5E616-77D6-774D-B2E7-C336BB343864}"/>
              </a:ext>
            </a:extLst>
          </p:cNvPr>
          <p:cNvSpPr/>
          <p:nvPr/>
        </p:nvSpPr>
        <p:spPr>
          <a:xfrm>
            <a:off x="514005" y="4466181"/>
            <a:ext cx="158031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Twinkl" pitchFamily="2" charset="77"/>
              </a:rPr>
              <a:t>football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F342EEBD-6BB3-3F42-B770-50A77BFA7D85}"/>
              </a:ext>
            </a:extLst>
          </p:cNvPr>
          <p:cNvSpPr/>
          <p:nvPr/>
        </p:nvSpPr>
        <p:spPr>
          <a:xfrm>
            <a:off x="1162083" y="4466181"/>
            <a:ext cx="158031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Twinkl" pitchFamily="2" charset="77"/>
              </a:rPr>
              <a:t>rugby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B45436B9-B65F-864F-9807-3E3A506F4D2E}"/>
              </a:ext>
            </a:extLst>
          </p:cNvPr>
          <p:cNvSpPr/>
          <p:nvPr/>
        </p:nvSpPr>
        <p:spPr>
          <a:xfrm>
            <a:off x="2193325" y="4466181"/>
            <a:ext cx="8305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Twinkl" pitchFamily="2" charset="77"/>
              </a:rPr>
              <a:t>hockey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B6691FCB-6E38-D545-BB6A-6BF5336CA498}"/>
              </a:ext>
            </a:extLst>
          </p:cNvPr>
          <p:cNvSpPr/>
          <p:nvPr/>
        </p:nvSpPr>
        <p:spPr>
          <a:xfrm>
            <a:off x="2828038" y="4466181"/>
            <a:ext cx="8305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Twinkl" pitchFamily="2" charset="77"/>
              </a:rPr>
              <a:t>netball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789D9506-C1AB-9643-906D-1FEFA05306B9}"/>
              </a:ext>
            </a:extLst>
          </p:cNvPr>
          <p:cNvSpPr/>
          <p:nvPr/>
        </p:nvSpPr>
        <p:spPr>
          <a:xfrm>
            <a:off x="3505522" y="4466181"/>
            <a:ext cx="8305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Twinkl" pitchFamily="2" charset="77"/>
              </a:rPr>
              <a:t>swimming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9288" y="5722322"/>
            <a:ext cx="601959" cy="541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953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Rectangle 327"/>
          <p:cNvSpPr/>
          <p:nvPr/>
        </p:nvSpPr>
        <p:spPr>
          <a:xfrm>
            <a:off x="805885" y="1328065"/>
            <a:ext cx="75824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1600" dirty="0">
                <a:latin typeface="Twinkl" pitchFamily="2" charset="77"/>
              </a:rPr>
              <a:t>Class B went to the zoo. They recorded how many zoo animals they saw using a block diagram.</a:t>
            </a:r>
          </a:p>
        </p:txBody>
      </p:sp>
      <p:sp>
        <p:nvSpPr>
          <p:cNvPr id="8" name="Rectangle 7"/>
          <p:cNvSpPr/>
          <p:nvPr/>
        </p:nvSpPr>
        <p:spPr>
          <a:xfrm>
            <a:off x="702137" y="2505118"/>
            <a:ext cx="36624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Twinkl" pitchFamily="2" charset="77"/>
              </a:rPr>
              <a:t>Zoo Animals</a:t>
            </a:r>
          </a:p>
        </p:txBody>
      </p:sp>
      <p:sp>
        <p:nvSpPr>
          <p:cNvPr id="9" name="Rectangle 8"/>
          <p:cNvSpPr/>
          <p:nvPr/>
        </p:nvSpPr>
        <p:spPr>
          <a:xfrm>
            <a:off x="848680" y="4893491"/>
            <a:ext cx="36624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200" dirty="0">
                <a:latin typeface="Twinkl" pitchFamily="2" charset="77"/>
              </a:rPr>
              <a:t>Animals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B98F238-3CCF-3E4C-BEA5-96ABBF1F71F1}"/>
              </a:ext>
            </a:extLst>
          </p:cNvPr>
          <p:cNvSpPr txBox="1"/>
          <p:nvPr/>
        </p:nvSpPr>
        <p:spPr>
          <a:xfrm>
            <a:off x="755651" y="571668"/>
            <a:ext cx="763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winkl" pitchFamily="2" charset="77"/>
                <a:cs typeface="Twinkl"/>
              </a:rPr>
              <a:t>Block Diagrams</a:t>
            </a:r>
            <a:endParaRPr lang="en-GB" sz="3600" dirty="0">
              <a:latin typeface="Twinkl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79D73CF-2F7B-B349-96D5-03456407A4F0}"/>
              </a:ext>
            </a:extLst>
          </p:cNvPr>
          <p:cNvSpPr txBox="1"/>
          <p:nvPr/>
        </p:nvSpPr>
        <p:spPr>
          <a:xfrm>
            <a:off x="4418459" y="1782211"/>
            <a:ext cx="417563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600" dirty="0">
                <a:latin typeface="Twinkl" pitchFamily="2" charset="77"/>
              </a:rPr>
              <a:t>Which was the most common animal?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lvl="0"/>
            <a:r>
              <a:rPr lang="en-GB" sz="1600" dirty="0">
                <a:solidFill>
                  <a:schemeClr val="dk1"/>
                </a:solidFill>
                <a:latin typeface="Twinkl" pitchFamily="2" charset="77"/>
              </a:rPr>
              <a:t>How many more snakes than giraffes were there?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lvl="0"/>
            <a:r>
              <a:rPr lang="en-GB" sz="1600" dirty="0">
                <a:solidFill>
                  <a:schemeClr val="dk1"/>
                </a:solidFill>
                <a:latin typeface="Twinkl" pitchFamily="2" charset="77"/>
              </a:rPr>
              <a:t>How many fewer zebras than snakes were there?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lvl="0"/>
            <a:r>
              <a:rPr lang="en-GB" sz="1600" dirty="0">
                <a:solidFill>
                  <a:schemeClr val="dk1"/>
                </a:solidFill>
                <a:latin typeface="Twinkl" pitchFamily="2" charset="77"/>
              </a:rPr>
              <a:t>True or false? Class B’s most common animal was the snake and the last common animal was the rhino. Explain your answer.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600" dirty="0">
              <a:solidFill>
                <a:schemeClr val="dk1"/>
              </a:solidFill>
              <a:latin typeface="Twinkl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7008544-31BB-7E41-AD57-6F9F6FCA5C92}"/>
              </a:ext>
            </a:extLst>
          </p:cNvPr>
          <p:cNvSpPr txBox="1"/>
          <p:nvPr/>
        </p:nvSpPr>
        <p:spPr>
          <a:xfrm>
            <a:off x="4398195" y="5256284"/>
            <a:ext cx="374113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600" b="1" dirty="0">
                <a:solidFill>
                  <a:srgbClr val="6AA84F"/>
                </a:solidFill>
                <a:latin typeface="Twinkl" pitchFamily="2" charset="77"/>
              </a:rPr>
              <a:t>False. The snake was the most common animal with 6 but the least common was the giraffe as Class B saw 2 rhinos and only 1 giraffe.</a:t>
            </a:r>
          </a:p>
          <a:p>
            <a:pPr lvl="0"/>
            <a:endParaRPr lang="en-GB" sz="1600" b="1" dirty="0">
              <a:solidFill>
                <a:srgbClr val="6AA84F"/>
              </a:solidFill>
              <a:latin typeface="Twinkl" pitchFamily="2" charset="7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6ADBE40A-2539-DC49-AF87-419C4F8BE4BF}"/>
              </a:ext>
            </a:extLst>
          </p:cNvPr>
          <p:cNvSpPr txBox="1"/>
          <p:nvPr/>
        </p:nvSpPr>
        <p:spPr>
          <a:xfrm>
            <a:off x="4418458" y="4044635"/>
            <a:ext cx="37881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600" b="1" dirty="0">
                <a:solidFill>
                  <a:srgbClr val="6AA84F"/>
                </a:solidFill>
                <a:latin typeface="Twinkl" pitchFamily="2" charset="77"/>
              </a:rPr>
              <a:t>3 fewer zebras than snakes</a:t>
            </a:r>
          </a:p>
          <a:p>
            <a:pPr lvl="0"/>
            <a:endParaRPr lang="en-GB" sz="1600" b="1" dirty="0">
              <a:solidFill>
                <a:srgbClr val="6AA84F"/>
              </a:solidFill>
              <a:latin typeface="Twinkl" pitchFamily="2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984A5E9D-170C-7348-B674-991A2F28CF8A}"/>
              </a:ext>
            </a:extLst>
          </p:cNvPr>
          <p:cNvSpPr txBox="1"/>
          <p:nvPr/>
        </p:nvSpPr>
        <p:spPr>
          <a:xfrm>
            <a:off x="4398368" y="3044737"/>
            <a:ext cx="3292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600" b="1" dirty="0">
                <a:solidFill>
                  <a:srgbClr val="6AA84F"/>
                </a:solidFill>
                <a:latin typeface="Twinkl" pitchFamily="2" charset="77"/>
              </a:rPr>
              <a:t>5 more snakes than giraffes</a:t>
            </a:r>
          </a:p>
          <a:p>
            <a:pPr lvl="0"/>
            <a:endParaRPr lang="en-GB" sz="1600" b="1" dirty="0">
              <a:solidFill>
                <a:srgbClr val="6AA84F"/>
              </a:solidFill>
              <a:latin typeface="Twinkl" pitchFamily="2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82BF5A4-86F3-4F47-9A6F-271533E8B82D}"/>
              </a:ext>
            </a:extLst>
          </p:cNvPr>
          <p:cNvSpPr txBox="1"/>
          <p:nvPr/>
        </p:nvSpPr>
        <p:spPr>
          <a:xfrm>
            <a:off x="4436991" y="2045462"/>
            <a:ext cx="18152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600" b="1" dirty="0">
                <a:solidFill>
                  <a:srgbClr val="6AA84F"/>
                </a:solidFill>
                <a:latin typeface="Twinkl" pitchFamily="2" charset="77"/>
              </a:rPr>
              <a:t>snake</a:t>
            </a:r>
          </a:p>
        </p:txBody>
      </p:sp>
      <p:graphicFrame>
        <p:nvGraphicFramePr>
          <p:cNvPr id="31" name="Table 13">
            <a:extLst>
              <a:ext uri="{FF2B5EF4-FFF2-40B4-BE49-F238E27FC236}">
                <a16:creationId xmlns:a16="http://schemas.microsoft.com/office/drawing/2014/main" xmlns="" id="{0C2B474E-BE73-CF4D-86B1-0352D76230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220317"/>
              </p:ext>
            </p:extLst>
          </p:nvPr>
        </p:nvGraphicFramePr>
        <p:xfrm>
          <a:off x="1061258" y="2924267"/>
          <a:ext cx="481421" cy="1501494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481421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B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B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B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graphicFrame>
        <p:nvGraphicFramePr>
          <p:cNvPr id="32" name="Table 13">
            <a:extLst>
              <a:ext uri="{FF2B5EF4-FFF2-40B4-BE49-F238E27FC236}">
                <a16:creationId xmlns:a16="http://schemas.microsoft.com/office/drawing/2014/main" xmlns="" id="{32136EF0-978D-2445-93A1-1C3BD27CAB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951353"/>
              </p:ext>
            </p:extLst>
          </p:nvPr>
        </p:nvGraphicFramePr>
        <p:xfrm>
          <a:off x="1707086" y="2924267"/>
          <a:ext cx="481421" cy="1501494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481421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47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graphicFrame>
        <p:nvGraphicFramePr>
          <p:cNvPr id="33" name="Table 13">
            <a:extLst>
              <a:ext uri="{FF2B5EF4-FFF2-40B4-BE49-F238E27FC236}">
                <a16:creationId xmlns:a16="http://schemas.microsoft.com/office/drawing/2014/main" xmlns="" id="{5B6A2B02-E047-B043-9A7E-FF855D29E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39722"/>
              </p:ext>
            </p:extLst>
          </p:nvPr>
        </p:nvGraphicFramePr>
        <p:xfrm>
          <a:off x="2352913" y="2929294"/>
          <a:ext cx="481421" cy="1501494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481421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A9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A9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A9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A9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graphicFrame>
        <p:nvGraphicFramePr>
          <p:cNvPr id="34" name="Table 13">
            <a:extLst>
              <a:ext uri="{FF2B5EF4-FFF2-40B4-BE49-F238E27FC236}">
                <a16:creationId xmlns:a16="http://schemas.microsoft.com/office/drawing/2014/main" xmlns="" id="{6B5EF842-0820-394D-9FC0-C9089B1799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871659"/>
              </p:ext>
            </p:extLst>
          </p:nvPr>
        </p:nvGraphicFramePr>
        <p:xfrm>
          <a:off x="2998741" y="2929294"/>
          <a:ext cx="481421" cy="1501494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481421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82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82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graphicFrame>
        <p:nvGraphicFramePr>
          <p:cNvPr id="35" name="Table 13">
            <a:extLst>
              <a:ext uri="{FF2B5EF4-FFF2-40B4-BE49-F238E27FC236}">
                <a16:creationId xmlns:a16="http://schemas.microsoft.com/office/drawing/2014/main" xmlns="" id="{232C7071-886C-8D4F-922B-19A444EBD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795937"/>
              </p:ext>
            </p:extLst>
          </p:nvPr>
        </p:nvGraphicFramePr>
        <p:xfrm>
          <a:off x="3644568" y="2929294"/>
          <a:ext cx="481421" cy="1501494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481421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B6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B6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B6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B6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B6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B6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CEED706B-3622-1043-B994-047E0C88CBC8}"/>
              </a:ext>
            </a:extLst>
          </p:cNvPr>
          <p:cNvCxnSpPr>
            <a:cxnSpLocks/>
          </p:cNvCxnSpPr>
          <p:nvPr/>
        </p:nvCxnSpPr>
        <p:spPr>
          <a:xfrm>
            <a:off x="1039239" y="4435405"/>
            <a:ext cx="30971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4EDCEAA1-B142-CE4E-8573-4445AEE62DE2}"/>
              </a:ext>
            </a:extLst>
          </p:cNvPr>
          <p:cNvSpPr/>
          <p:nvPr/>
        </p:nvSpPr>
        <p:spPr>
          <a:xfrm>
            <a:off x="501305" y="4445446"/>
            <a:ext cx="158031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Twinkl" pitchFamily="2" charset="77"/>
              </a:rPr>
              <a:t>zebra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5B4BF491-F43D-5644-B2CF-B8D7D2F8AB00}"/>
              </a:ext>
            </a:extLst>
          </p:cNvPr>
          <p:cNvSpPr/>
          <p:nvPr/>
        </p:nvSpPr>
        <p:spPr>
          <a:xfrm>
            <a:off x="1162083" y="4445446"/>
            <a:ext cx="158031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Twinkl" pitchFamily="2" charset="77"/>
              </a:rPr>
              <a:t>giraffe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6FB7852D-BA29-0349-BB71-C4059F0CB0A7}"/>
              </a:ext>
            </a:extLst>
          </p:cNvPr>
          <p:cNvSpPr/>
          <p:nvPr/>
        </p:nvSpPr>
        <p:spPr>
          <a:xfrm>
            <a:off x="2193325" y="4445446"/>
            <a:ext cx="8305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Twinkl" pitchFamily="2" charset="77"/>
              </a:rPr>
              <a:t>monkey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D6C1F95C-63F0-0F48-BA69-D74D4B51C240}"/>
              </a:ext>
            </a:extLst>
          </p:cNvPr>
          <p:cNvSpPr/>
          <p:nvPr/>
        </p:nvSpPr>
        <p:spPr>
          <a:xfrm>
            <a:off x="2840738" y="4445446"/>
            <a:ext cx="8305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Twinkl" pitchFamily="2" charset="77"/>
              </a:rPr>
              <a:t>rhino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CD95BC11-6DF4-C54C-8FE2-AF7B7A9DAF76}"/>
              </a:ext>
            </a:extLst>
          </p:cNvPr>
          <p:cNvSpPr/>
          <p:nvPr/>
        </p:nvSpPr>
        <p:spPr>
          <a:xfrm>
            <a:off x="3480122" y="4445446"/>
            <a:ext cx="8305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Twinkl" pitchFamily="2" charset="77"/>
              </a:rPr>
              <a:t>snake</a:t>
            </a:r>
          </a:p>
        </p:txBody>
      </p:sp>
      <p:sp>
        <p:nvSpPr>
          <p:cNvPr id="42" name="TextBox 41">
            <a:hlinkClick r:id="rId3"/>
            <a:extLst>
              <a:ext uri="{FF2B5EF4-FFF2-40B4-BE49-F238E27FC236}">
                <a16:creationId xmlns:a16="http://schemas.microsoft.com/office/drawing/2014/main" xmlns="" id="{AA56F1D4-06EA-0D49-B429-42FFBC38EDC3}"/>
              </a:ext>
            </a:extLst>
          </p:cNvPr>
          <p:cNvSpPr txBox="1"/>
          <p:nvPr/>
        </p:nvSpPr>
        <p:spPr>
          <a:xfrm>
            <a:off x="7971067" y="5642107"/>
            <a:ext cx="734096" cy="708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6063" y="5537113"/>
            <a:ext cx="725487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421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Rectangle 327"/>
          <p:cNvSpPr/>
          <p:nvPr/>
        </p:nvSpPr>
        <p:spPr>
          <a:xfrm>
            <a:off x="805885" y="1204495"/>
            <a:ext cx="75824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 sz="1600" dirty="0">
                <a:latin typeface="Twinkl" pitchFamily="2" charset="77"/>
              </a:rPr>
              <a:t>Sam had a box of chocolates. She recorded the chocolate wrapper colours in a table and created a block diagram of her data.</a:t>
            </a:r>
          </a:p>
        </p:txBody>
      </p:sp>
      <p:sp>
        <p:nvSpPr>
          <p:cNvPr id="8" name="Rectangle 7"/>
          <p:cNvSpPr/>
          <p:nvPr/>
        </p:nvSpPr>
        <p:spPr>
          <a:xfrm>
            <a:off x="648234" y="2478294"/>
            <a:ext cx="36624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GB" altLang="en-US" sz="1600" dirty="0">
                <a:latin typeface="Twinkl" pitchFamily="2" charset="77"/>
              </a:rPr>
              <a:t>Chocolate Wrapper Colours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01300" y="4810858"/>
            <a:ext cx="277301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200" dirty="0">
                <a:latin typeface="Twinkl" pitchFamily="2" charset="77"/>
              </a:rPr>
              <a:t>Chocolate Wrapper Colour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FFE5946-23B4-DF47-94DF-3D9D99EE414C}"/>
              </a:ext>
            </a:extLst>
          </p:cNvPr>
          <p:cNvSpPr txBox="1"/>
          <p:nvPr/>
        </p:nvSpPr>
        <p:spPr>
          <a:xfrm>
            <a:off x="755651" y="571668"/>
            <a:ext cx="763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winkl" pitchFamily="2" charset="77"/>
                <a:cs typeface="Twinkl"/>
              </a:rPr>
              <a:t>Block Diagrams</a:t>
            </a:r>
            <a:endParaRPr lang="en-GB" sz="3600" dirty="0">
              <a:latin typeface="Twinkl" pitchFamily="2" charset="7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8C79366-2A2B-A443-B2BA-E51343BCA28B}"/>
              </a:ext>
            </a:extLst>
          </p:cNvPr>
          <p:cNvSpPr txBox="1"/>
          <p:nvPr/>
        </p:nvSpPr>
        <p:spPr>
          <a:xfrm>
            <a:off x="4495374" y="1782211"/>
            <a:ext cx="4175637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600" dirty="0">
                <a:solidFill>
                  <a:schemeClr val="dk1"/>
                </a:solidFill>
                <a:latin typeface="Twinkl" pitchFamily="2" charset="77"/>
              </a:rPr>
              <a:t>Which was the most common chocolate wrapper colour?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lvl="0"/>
            <a:endParaRPr lang="en-GB" sz="1600" dirty="0">
              <a:solidFill>
                <a:srgbClr val="93C47D"/>
              </a:solidFill>
              <a:latin typeface="Twinkl" pitchFamily="2" charset="77"/>
            </a:endParaRPr>
          </a:p>
          <a:p>
            <a:pPr lvl="0"/>
            <a:r>
              <a:rPr lang="en-GB" sz="1600" dirty="0">
                <a:solidFill>
                  <a:schemeClr val="dk1"/>
                </a:solidFill>
                <a:latin typeface="Twinkl" pitchFamily="2" charset="77"/>
              </a:rPr>
              <a:t>How many more orange wrappers than green wrappers were in the box?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lvl="0"/>
            <a:r>
              <a:rPr lang="en-GB" sz="1600" dirty="0">
                <a:solidFill>
                  <a:schemeClr val="dk1"/>
                </a:solidFill>
                <a:latin typeface="Twinkl" pitchFamily="2" charset="77"/>
              </a:rPr>
              <a:t>How many fewer yellow wrappers than blue wrappers were in the box?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rgbClr val="6AA84F"/>
              </a:solidFill>
              <a:latin typeface="Twinkl" pitchFamily="2" charset="77"/>
            </a:endParaRPr>
          </a:p>
          <a:p>
            <a:pPr lvl="0"/>
            <a:r>
              <a:rPr lang="en-GB" sz="1600" dirty="0">
                <a:solidFill>
                  <a:schemeClr val="dk1"/>
                </a:solidFill>
                <a:latin typeface="Twinkl" pitchFamily="2" charset="77"/>
              </a:rPr>
              <a:t>True or false? If Sam gave half of her orange wrappers to her brother, she would have 3 orange wrappers left. Explain your answer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600" dirty="0">
              <a:solidFill>
                <a:schemeClr val="dk1"/>
              </a:solidFill>
              <a:latin typeface="Twinkl" pitchFamily="2" charset="7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B94C6D9-CFA4-774F-98BD-27CEEF8AB58F}"/>
              </a:ext>
            </a:extLst>
          </p:cNvPr>
          <p:cNvSpPr txBox="1"/>
          <p:nvPr/>
        </p:nvSpPr>
        <p:spPr>
          <a:xfrm>
            <a:off x="874230" y="5774985"/>
            <a:ext cx="783093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500" b="1" dirty="0">
                <a:solidFill>
                  <a:srgbClr val="6AA84F"/>
                </a:solidFill>
                <a:latin typeface="Twinkl" pitchFamily="2" charset="77"/>
              </a:rPr>
              <a:t>True. If Sam gave half the orange wrappers to her brother, she would give him 3 because half of 6 is 3. She would have 3 orange wrappers left because 6 − 3 = 3.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81EF681-604D-F542-8C2A-102DE3F2B233}"/>
              </a:ext>
            </a:extLst>
          </p:cNvPr>
          <p:cNvSpPr txBox="1"/>
          <p:nvPr/>
        </p:nvSpPr>
        <p:spPr>
          <a:xfrm>
            <a:off x="4506684" y="4311859"/>
            <a:ext cx="458593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500" b="1" dirty="0">
                <a:solidFill>
                  <a:srgbClr val="6AA84F"/>
                </a:solidFill>
                <a:latin typeface="Twinkl" pitchFamily="2" charset="77"/>
              </a:rPr>
              <a:t>2 fewer yellow wrappers than blue wrappers</a:t>
            </a:r>
          </a:p>
          <a:p>
            <a:pPr lvl="0"/>
            <a:endParaRPr lang="en-GB" sz="1500" b="1" dirty="0">
              <a:solidFill>
                <a:srgbClr val="6AA84F"/>
              </a:solidFill>
              <a:latin typeface="Twinkl" pitchFamily="2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FC90C80-9A6E-0045-A047-25516F70E068}"/>
              </a:ext>
            </a:extLst>
          </p:cNvPr>
          <p:cNvSpPr txBox="1"/>
          <p:nvPr/>
        </p:nvSpPr>
        <p:spPr>
          <a:xfrm>
            <a:off x="4516405" y="3332223"/>
            <a:ext cx="445202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500" b="1" dirty="0">
                <a:solidFill>
                  <a:srgbClr val="6AA84F"/>
                </a:solidFill>
                <a:latin typeface="Twinkl" pitchFamily="2" charset="77"/>
              </a:rPr>
              <a:t>6 more orange wrappers than green wrappers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87F71D26-4317-E34B-A11A-EBB7BF135201}"/>
              </a:ext>
            </a:extLst>
          </p:cNvPr>
          <p:cNvSpPr txBox="1"/>
          <p:nvPr/>
        </p:nvSpPr>
        <p:spPr>
          <a:xfrm>
            <a:off x="4517021" y="2304955"/>
            <a:ext cx="1815205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500" b="1" dirty="0">
                <a:solidFill>
                  <a:srgbClr val="6AA84F"/>
                </a:solidFill>
                <a:latin typeface="Twinkl" pitchFamily="2" charset="77"/>
              </a:rPr>
              <a:t>orange</a:t>
            </a:r>
          </a:p>
        </p:txBody>
      </p:sp>
      <p:graphicFrame>
        <p:nvGraphicFramePr>
          <p:cNvPr id="15" name="Table 13">
            <a:extLst>
              <a:ext uri="{FF2B5EF4-FFF2-40B4-BE49-F238E27FC236}">
                <a16:creationId xmlns:a16="http://schemas.microsoft.com/office/drawing/2014/main" xmlns="" id="{FCA68E1C-83E7-5D44-AC8F-FD1917068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080261"/>
              </p:ext>
            </p:extLst>
          </p:nvPr>
        </p:nvGraphicFramePr>
        <p:xfrm>
          <a:off x="1061258" y="2924267"/>
          <a:ext cx="481421" cy="1501494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481421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graphicFrame>
        <p:nvGraphicFramePr>
          <p:cNvPr id="21" name="Table 13">
            <a:extLst>
              <a:ext uri="{FF2B5EF4-FFF2-40B4-BE49-F238E27FC236}">
                <a16:creationId xmlns:a16="http://schemas.microsoft.com/office/drawing/2014/main" xmlns="" id="{0A58D0A5-5541-FC4F-8897-0481ABA54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345946"/>
              </p:ext>
            </p:extLst>
          </p:nvPr>
        </p:nvGraphicFramePr>
        <p:xfrm>
          <a:off x="1707086" y="2924267"/>
          <a:ext cx="481421" cy="1501494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481421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82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82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82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82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82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821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graphicFrame>
        <p:nvGraphicFramePr>
          <p:cNvPr id="22" name="Table 13">
            <a:extLst>
              <a:ext uri="{FF2B5EF4-FFF2-40B4-BE49-F238E27FC236}">
                <a16:creationId xmlns:a16="http://schemas.microsoft.com/office/drawing/2014/main" xmlns="" id="{74C2F3BB-301D-4947-905D-C9B1F1D45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36315"/>
              </p:ext>
            </p:extLst>
          </p:nvPr>
        </p:nvGraphicFramePr>
        <p:xfrm>
          <a:off x="2352913" y="2929294"/>
          <a:ext cx="481421" cy="1501494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481421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A9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A9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graphicFrame>
        <p:nvGraphicFramePr>
          <p:cNvPr id="24" name="Table 13">
            <a:extLst>
              <a:ext uri="{FF2B5EF4-FFF2-40B4-BE49-F238E27FC236}">
                <a16:creationId xmlns:a16="http://schemas.microsoft.com/office/drawing/2014/main" xmlns="" id="{64227E9F-CD2A-7146-9CD5-E4F10561C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998363"/>
              </p:ext>
            </p:extLst>
          </p:nvPr>
        </p:nvGraphicFramePr>
        <p:xfrm>
          <a:off x="3644568" y="2929294"/>
          <a:ext cx="481421" cy="1501494"/>
        </p:xfrm>
        <a:graphic>
          <a:graphicData uri="http://schemas.openxmlformats.org/drawingml/2006/table">
            <a:tbl>
              <a:tblPr firstRow="1" bandRow="1">
                <a:tableStyleId>{1B26B309-B598-45CC-8278-CFC415941C15}</a:tableStyleId>
              </a:tblPr>
              <a:tblGrid>
                <a:gridCol w="481421">
                  <a:extLst>
                    <a:ext uri="{9D8B030D-6E8A-4147-A177-3AD203B41FA5}">
                      <a16:colId xmlns:a16="http://schemas.microsoft.com/office/drawing/2014/main" xmlns="" val="2701433949"/>
                    </a:ext>
                  </a:extLst>
                </a:gridCol>
              </a:tblGrid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32079517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7211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B6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9238468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B6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326354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B6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604606"/>
                  </a:ext>
                </a:extLst>
              </a:tr>
              <a:tr h="2502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1000" marR="91000" marT="45499" marB="454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B6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0037728"/>
                  </a:ext>
                </a:extLst>
              </a:tr>
            </a:tbl>
          </a:graphicData>
        </a:graphic>
      </p:graphicFrame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944A3F90-41F6-DC4D-A3F8-B87C6E488769}"/>
              </a:ext>
            </a:extLst>
          </p:cNvPr>
          <p:cNvCxnSpPr>
            <a:cxnSpLocks/>
          </p:cNvCxnSpPr>
          <p:nvPr/>
        </p:nvCxnSpPr>
        <p:spPr>
          <a:xfrm>
            <a:off x="1039239" y="4435405"/>
            <a:ext cx="30971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27BF46EA-A532-DF42-B82D-0A3A295E0A18}"/>
              </a:ext>
            </a:extLst>
          </p:cNvPr>
          <p:cNvSpPr/>
          <p:nvPr/>
        </p:nvSpPr>
        <p:spPr>
          <a:xfrm>
            <a:off x="501305" y="4445446"/>
            <a:ext cx="158031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Twinkl" pitchFamily="2" charset="77"/>
              </a:rPr>
              <a:t>purple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69CF3B99-1B62-BD40-B820-D0CA183E285C}"/>
              </a:ext>
            </a:extLst>
          </p:cNvPr>
          <p:cNvSpPr/>
          <p:nvPr/>
        </p:nvSpPr>
        <p:spPr>
          <a:xfrm>
            <a:off x="1162083" y="4445446"/>
            <a:ext cx="158031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Twinkl" pitchFamily="2" charset="77"/>
              </a:rPr>
              <a:t>orange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E333DAFC-FE77-BA4A-BFB0-DB88388CA4F2}"/>
              </a:ext>
            </a:extLst>
          </p:cNvPr>
          <p:cNvSpPr/>
          <p:nvPr/>
        </p:nvSpPr>
        <p:spPr>
          <a:xfrm>
            <a:off x="2193325" y="4445446"/>
            <a:ext cx="8305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Twinkl" pitchFamily="2" charset="77"/>
              </a:rPr>
              <a:t>yellow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3C5FC9CC-7910-DC44-A7B9-2A7D1979FA27}"/>
              </a:ext>
            </a:extLst>
          </p:cNvPr>
          <p:cNvSpPr/>
          <p:nvPr/>
        </p:nvSpPr>
        <p:spPr>
          <a:xfrm>
            <a:off x="2866138" y="4445446"/>
            <a:ext cx="8305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Twinkl" pitchFamily="2" charset="77"/>
              </a:rPr>
              <a:t>green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A7BB92D4-8323-F54C-AB25-F4971EC9F35D}"/>
              </a:ext>
            </a:extLst>
          </p:cNvPr>
          <p:cNvSpPr/>
          <p:nvPr/>
        </p:nvSpPr>
        <p:spPr>
          <a:xfrm>
            <a:off x="3480122" y="4445446"/>
            <a:ext cx="8305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 dirty="0">
                <a:latin typeface="Twinkl" pitchFamily="2" charset="77"/>
              </a:rPr>
              <a:t>blue</a:t>
            </a:r>
          </a:p>
        </p:txBody>
      </p:sp>
      <p:sp>
        <p:nvSpPr>
          <p:cNvPr id="31" name="TextBox 30">
            <a:hlinkClick r:id="rId3"/>
            <a:extLst>
              <a:ext uri="{FF2B5EF4-FFF2-40B4-BE49-F238E27FC236}">
                <a16:creationId xmlns:a16="http://schemas.microsoft.com/office/drawing/2014/main" xmlns="" id="{983CC491-3A6F-ED4D-B724-65CAD5DC6118}"/>
              </a:ext>
            </a:extLst>
          </p:cNvPr>
          <p:cNvSpPr txBox="1"/>
          <p:nvPr/>
        </p:nvSpPr>
        <p:spPr>
          <a:xfrm>
            <a:off x="7971067" y="5642107"/>
            <a:ext cx="734096" cy="708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167" y="5537113"/>
            <a:ext cx="725487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528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693</Words>
  <Application>Microsoft Office PowerPoint</Application>
  <PresentationFormat>On-screen Show (4:3)</PresentationFormat>
  <Paragraphs>118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Twinkl SemiBold</vt:lpstr>
      <vt:lpstr>Roboto</vt:lpstr>
      <vt:lpstr>Calibri</vt:lpstr>
      <vt:lpstr>Twinkl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Damien Malecki</dc:creator>
  <cp:lastModifiedBy>marwa zakzouk</cp:lastModifiedBy>
  <cp:revision>16</cp:revision>
  <dcterms:created xsi:type="dcterms:W3CDTF">2020-03-09T10:14:31Z</dcterms:created>
  <dcterms:modified xsi:type="dcterms:W3CDTF">2024-04-19T13:34:25Z</dcterms:modified>
</cp:coreProperties>
</file>