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1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00CC"/>
    <a:srgbClr val="FFFFCC"/>
    <a:srgbClr val="CC0000"/>
    <a:srgbClr val="CCFFFF"/>
    <a:srgbClr val="FF9966"/>
    <a:srgbClr val="9966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9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BC7451C-4A94-4DC9-6D4E-ADE2D35684D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FCBAC39-6B4B-EAEF-3846-F93BFE6E372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C9BE8170-6273-8CD4-AB69-B08D0D69909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DC15EF6B-AE39-492F-DA25-32EC41DC207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82BBF81-B673-455F-B445-E304EF16AF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524854-5105-1A22-94EB-F9733F355C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372F3-0DEC-AA9B-02FE-8962794EF20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B799A39-67D5-414A-8F30-589221E953F9}" type="datetimeFigureOut">
              <a:rPr lang="en-GB"/>
              <a:pPr>
                <a:defRPr/>
              </a:pPr>
              <a:t>13/10/2023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A36AA3A-B0F7-AE64-F9CF-2B7CF6E312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58900" y="1149350"/>
            <a:ext cx="4140200" cy="3105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07DB656-BEF0-0817-A488-1EFB1DACB9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27538"/>
            <a:ext cx="5486400" cy="3622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837F3-3592-C5A8-F9E3-1B2A272BEE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73760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BE504-D560-ED77-2DF0-0FBA64D8FD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73760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1E26117-D56C-4C01-B4CC-A3D1302382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1DE1EC9C-B23D-AE0E-CAF1-4E6DB0BA50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56915A01-4387-5210-04DC-66CE44E0A5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0006CE6A-A27D-3EB1-3798-91663DF442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27484B0-3AF2-4104-995A-B824D2DE1D11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0DE633-8706-D295-EC08-6FB700FB8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388BAB-E31E-591F-56D0-30702BE894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1E1665-37BE-4722-D505-D3F156ADEF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6BB4C-FF4D-4812-B653-8037CE580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45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E9D31F-0D75-E45F-D583-D7FF29C982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B42423-9444-96BA-09E3-A2BB1E6E3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7B5657-CF20-52F2-58A5-145BC5FC0D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32B95-BA8A-4501-BBDC-9D3038055F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55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E8D4BF-B05D-C1BB-4EDB-0C6A94BD2B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72A701-65C9-9CB6-4AC4-E784CC143D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C6AD08-29C0-EB9A-8F4E-933E1081F9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9B467-CB05-4818-88C6-4811629659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077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&quot;&quot;">
            <a:extLst>
              <a:ext uri="{FF2B5EF4-FFF2-40B4-BE49-F238E27FC236}">
                <a16:creationId xmlns:a16="http://schemas.microsoft.com/office/drawing/2014/main" id="{FE203F5E-979D-F679-6629-697A2727E2F3}"/>
              </a:ext>
            </a:extLst>
          </p:cNvPr>
          <p:cNvSpPr/>
          <p:nvPr userDrawn="1"/>
        </p:nvSpPr>
        <p:spPr>
          <a:xfrm rot="10800000">
            <a:off x="3175" y="4294188"/>
            <a:ext cx="9142413" cy="258762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 dirty="0"/>
          </a:p>
        </p:txBody>
      </p:sp>
      <p:sp>
        <p:nvSpPr>
          <p:cNvPr id="3" name="Rectangle 2" descr="&quot;&quot;">
            <a:extLst>
              <a:ext uri="{FF2B5EF4-FFF2-40B4-BE49-F238E27FC236}">
                <a16:creationId xmlns:a16="http://schemas.microsoft.com/office/drawing/2014/main" id="{D5B5CE65-2D55-61C9-4460-4630246A2C36}"/>
              </a:ext>
            </a:extLst>
          </p:cNvPr>
          <p:cNvSpPr/>
          <p:nvPr userDrawn="1"/>
        </p:nvSpPr>
        <p:spPr>
          <a:xfrm rot="10800000">
            <a:off x="1588" y="4294188"/>
            <a:ext cx="9140825" cy="258762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 dirty="0"/>
          </a:p>
        </p:txBody>
      </p:sp>
      <p:sp>
        <p:nvSpPr>
          <p:cNvPr id="4" name="Rectangle 3" descr="&quot;&quot;">
            <a:extLst>
              <a:ext uri="{FF2B5EF4-FFF2-40B4-BE49-F238E27FC236}">
                <a16:creationId xmlns:a16="http://schemas.microsoft.com/office/drawing/2014/main" id="{FFFC92AB-B891-BF73-46F2-ACC63598B13E}"/>
              </a:ext>
            </a:extLst>
          </p:cNvPr>
          <p:cNvSpPr/>
          <p:nvPr userDrawn="1"/>
        </p:nvSpPr>
        <p:spPr>
          <a:xfrm rot="10800000">
            <a:off x="8620530" y="5051258"/>
            <a:ext cx="524608" cy="346249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0" tIns="0" rIns="0" bIns="0" spcCol="38100" anchor="ctr">
            <a:spAutoFit/>
          </a:bodyPr>
          <a:lstStyle/>
          <a:p>
            <a:pPr algn="ctr" defTabSz="61912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50" dirty="0">
              <a:solidFill>
                <a:srgbClr val="000000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5" name="Straight Connector 4" descr="&quot;&quot;">
            <a:extLst>
              <a:ext uri="{FF2B5EF4-FFF2-40B4-BE49-F238E27FC236}">
                <a16:creationId xmlns:a16="http://schemas.microsoft.com/office/drawing/2014/main" id="{6308DC7F-A4B7-E5A8-F8A4-395BF58438B5}"/>
              </a:ext>
            </a:extLst>
          </p:cNvPr>
          <p:cNvCxnSpPr>
            <a:cxnSpLocks/>
          </p:cNvCxnSpPr>
          <p:nvPr userDrawn="1"/>
        </p:nvCxnSpPr>
        <p:spPr>
          <a:xfrm flipV="1">
            <a:off x="8621713" y="635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 descr="&quot;&quot;">
            <a:extLst>
              <a:ext uri="{FF2B5EF4-FFF2-40B4-BE49-F238E27FC236}">
                <a16:creationId xmlns:a16="http://schemas.microsoft.com/office/drawing/2014/main" id="{E89DCC2A-03B2-EE98-939E-751C23E8D061}"/>
              </a:ext>
            </a:extLst>
          </p:cNvPr>
          <p:cNvCxnSpPr>
            <a:cxnSpLocks/>
          </p:cNvCxnSpPr>
          <p:nvPr userDrawn="1"/>
        </p:nvCxnSpPr>
        <p:spPr>
          <a:xfrm>
            <a:off x="1588" y="6172200"/>
            <a:ext cx="9144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17175" y="4476329"/>
            <a:ext cx="4850660" cy="1558680"/>
          </a:xfrm>
        </p:spPr>
        <p:txBody>
          <a:bodyPr>
            <a:normAutofit/>
          </a:bodyPr>
          <a:lstStyle>
            <a:lvl1pPr algn="l">
              <a:lnSpc>
                <a:spcPts val="435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4"/>
          <p:cNvSpPr>
            <a:spLocks noGrp="1"/>
          </p:cNvSpPr>
          <p:nvPr>
            <p:ph type="subTitle" idx="1"/>
          </p:nvPr>
        </p:nvSpPr>
        <p:spPr>
          <a:xfrm>
            <a:off x="5322693" y="4476329"/>
            <a:ext cx="3035218" cy="1558673"/>
          </a:xfrm>
        </p:spPr>
        <p:txBody>
          <a:bodyPr anchor="ctr">
            <a:normAutofit/>
          </a:bodyPr>
          <a:lstStyle>
            <a:lvl1pPr algn="l">
              <a:lnSpc>
                <a:spcPts val="2400"/>
              </a:lnSpc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143" y="1"/>
            <a:ext cx="9141714" cy="4271133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044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809A12-973D-B180-9E8A-BF3B90BDED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76F832-0A1D-4369-D79E-D847DB3BBB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74095C-81B1-A7BE-8447-3A4EA03445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294D0-0CE3-4733-BBB7-E81E8CCF40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32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BABF65-1DEE-D844-577D-EE1E48A0C4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689AC1-FBB9-B78A-826B-8E969F63DD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64908F-76F7-E37D-CA70-E7A6649AB3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60181-A9B4-4AA6-BF6F-1980F5087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641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BE5846-C579-C053-58F4-DC3C42E4E8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B4B48D-064D-EAF8-79E6-4BD745563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A8E6E6-8955-0631-AB14-A5EB82BB93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AED1F-85FA-496F-93E1-B53FF32132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25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F730572-2424-D0A3-428B-2D7611DD45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0965858-C11A-E7C0-28E7-B35A101EBE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B12F704-6107-77F4-5B0B-0D79242BCB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B266E-7C3D-4CF2-B3F6-9697083583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59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E692D89-4691-48EE-01E4-B1039A646B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F7920D-4AB1-B0EF-5134-DD4C5ADEF2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0DB38B8-D689-847B-C900-36098B14D4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D64C2-AACB-4EF2-9C7B-5B90C2E5FC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730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4E91F4F-8E38-B2ED-67CA-BDE34682DD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ED1D9B1-603C-3E52-ADD2-B22E47F942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3E46E2E-4F41-0238-F4D2-5BE0E4BE39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22D37-6C7B-4694-93E3-AD596F8086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46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BAFACB-4D0E-B474-ED07-B5CDE3B4E3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4539F2-76C5-C820-9A12-4B29ECA163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B4CAD0-4719-A448-7360-658B5F2663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C08A5-7814-4902-9186-03FB2FA4D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20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177DB2-9570-8CB0-7813-2EF54AD275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4D5BE6-0D02-D36D-BA8C-8F6FF8DD06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366E04-2E83-CCE0-E18B-12F16FB39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7967F-FAB9-4E01-A6F2-8B2E5CA44A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532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D6A531D-7175-CA7C-EF10-CD93AEF28B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3D0F3B5-0F18-4D69-D24B-F5CFCF175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7300CA2-4410-1460-8C76-C8976FD902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9352317-64A7-FB09-A034-1D66210DD7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FF66EC6-4686-B2A1-5E75-01D2590FFF5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42441FC-4F70-4C34-8AC9-804EB0865C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kuson.com/uploaded_images/iceburg-726556.gi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>
            <a:extLst>
              <a:ext uri="{FF2B5EF4-FFF2-40B4-BE49-F238E27FC236}">
                <a16:creationId xmlns:a16="http://schemas.microsoft.com/office/drawing/2014/main" id="{BE3AFC95-3FCE-CBEA-A6E9-4CE97095AD0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7500" y="4214813"/>
            <a:ext cx="8293100" cy="1957387"/>
          </a:xfrm>
          <a:solidFill>
            <a:schemeClr val="accent1"/>
          </a:solidFill>
        </p:spPr>
        <p:txBody>
          <a:bodyPr/>
          <a:lstStyle/>
          <a:p>
            <a:r>
              <a:rPr lang="en-US" altLang="en-US" b="1"/>
              <a:t>Lesson 10: Natural and Rational numbers</a:t>
            </a:r>
          </a:p>
        </p:txBody>
      </p:sp>
      <p:pic>
        <p:nvPicPr>
          <p:cNvPr id="6" name="Picture Placeholder 5" descr="Beautiful View valley ">
            <a:extLst>
              <a:ext uri="{FF2B5EF4-FFF2-40B4-BE49-F238E27FC236}">
                <a16:creationId xmlns:a16="http://schemas.microsoft.com/office/drawing/2014/main" id="{00EB2900-C314-38EF-331D-69A58AF3BB0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/>
          <a:stretch/>
        </p:blipFill>
        <p:spPr>
          <a:xfrm>
            <a:off x="19050" y="19050"/>
            <a:ext cx="9124950" cy="4111625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40">
            <a:extLst>
              <a:ext uri="{FF2B5EF4-FFF2-40B4-BE49-F238E27FC236}">
                <a16:creationId xmlns:a16="http://schemas.microsoft.com/office/drawing/2014/main" id="{0BC9E7B5-C53E-E924-FDDE-E5C0529446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19812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" name="Line 31">
            <a:extLst>
              <a:ext uri="{FF2B5EF4-FFF2-40B4-BE49-F238E27FC236}">
                <a16:creationId xmlns:a16="http://schemas.microsoft.com/office/drawing/2014/main" id="{5FD1FB25-5F3B-297F-B680-57DC507AC8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9718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Line 29">
            <a:extLst>
              <a:ext uri="{FF2B5EF4-FFF2-40B4-BE49-F238E27FC236}">
                <a16:creationId xmlns:a16="http://schemas.microsoft.com/office/drawing/2014/main" id="{2D4918C2-3F0E-6028-DE55-F33C2E35C8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0600" y="2971800"/>
            <a:ext cx="1143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Line 33">
            <a:extLst>
              <a:ext uri="{FF2B5EF4-FFF2-40B4-BE49-F238E27FC236}">
                <a16:creationId xmlns:a16="http://schemas.microsoft.com/office/drawing/2014/main" id="{AA5C7B62-83A5-8115-152F-CF97C58D7A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9718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248F667D-BA9A-6BCD-D561-A95316905F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6900" y="328613"/>
            <a:ext cx="8318500" cy="984250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dirty="0"/>
              <a:t>Real Number System Tree Diagram</a:t>
            </a:r>
          </a:p>
        </p:txBody>
      </p:sp>
      <p:grpSp>
        <p:nvGrpSpPr>
          <p:cNvPr id="16391" name="Group 11">
            <a:extLst>
              <a:ext uri="{FF2B5EF4-FFF2-40B4-BE49-F238E27FC236}">
                <a16:creationId xmlns:a16="http://schemas.microsoft.com/office/drawing/2014/main" id="{FD93B057-F2DD-85CA-9B18-B658DA762914}"/>
              </a:ext>
            </a:extLst>
          </p:cNvPr>
          <p:cNvGrpSpPr>
            <a:grpSpLocks/>
          </p:cNvGrpSpPr>
          <p:nvPr/>
        </p:nvGrpSpPr>
        <p:grpSpPr bwMode="auto">
          <a:xfrm>
            <a:off x="3721100" y="1509713"/>
            <a:ext cx="2286000" cy="457200"/>
            <a:chOff x="2304" y="1104"/>
            <a:chExt cx="1440" cy="288"/>
          </a:xfrm>
        </p:grpSpPr>
        <p:sp>
          <p:nvSpPr>
            <p:cNvPr id="16412" name="Rectangle 4">
              <a:extLst>
                <a:ext uri="{FF2B5EF4-FFF2-40B4-BE49-F238E27FC236}">
                  <a16:creationId xmlns:a16="http://schemas.microsoft.com/office/drawing/2014/main" id="{032EA7AD-1E7B-00CA-5273-2C3AF4423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1104"/>
              <a:ext cx="1440" cy="2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ahoma" panose="020B0604030504040204" pitchFamily="34" charset="0"/>
              </a:endParaRPr>
            </a:p>
          </p:txBody>
        </p:sp>
        <p:sp>
          <p:nvSpPr>
            <p:cNvPr id="16413" name="Text Box 5">
              <a:extLst>
                <a:ext uri="{FF2B5EF4-FFF2-40B4-BE49-F238E27FC236}">
                  <a16:creationId xmlns:a16="http://schemas.microsoft.com/office/drawing/2014/main" id="{0DE791A4-5E33-91FF-DE3F-DA40FB332E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1104"/>
              <a:ext cx="1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Tahoma" panose="020B0604030504040204" pitchFamily="34" charset="0"/>
                </a:rPr>
                <a:t>Real Numbers</a:t>
              </a:r>
            </a:p>
          </p:txBody>
        </p:sp>
      </p:grpSp>
      <p:sp>
        <p:nvSpPr>
          <p:cNvPr id="37894" name="Rectangle 6">
            <a:extLst>
              <a:ext uri="{FF2B5EF4-FFF2-40B4-BE49-F238E27FC236}">
                <a16:creationId xmlns:a16="http://schemas.microsoft.com/office/drawing/2014/main" id="{6B47D0DF-4305-E607-6D18-E634E1F30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581400"/>
            <a:ext cx="1524000" cy="457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Integers</a:t>
            </a:r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85B6BE11-A26A-BEE3-FD72-89DAECC61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276600"/>
            <a:ext cx="1371600" cy="8382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Terminating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Decimals </a:t>
            </a:r>
          </a:p>
        </p:txBody>
      </p:sp>
      <p:sp>
        <p:nvSpPr>
          <p:cNvPr id="37898" name="Rectangle 10">
            <a:extLst>
              <a:ext uri="{FF2B5EF4-FFF2-40B4-BE49-F238E27FC236}">
                <a16:creationId xmlns:a16="http://schemas.microsoft.com/office/drawing/2014/main" id="{C8194B7F-700C-2FBB-82E8-FEA270245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276600"/>
            <a:ext cx="1371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Repeating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Decimals </a:t>
            </a:r>
          </a:p>
        </p:txBody>
      </p:sp>
      <p:sp>
        <p:nvSpPr>
          <p:cNvPr id="37900" name="Rectangle 12">
            <a:extLst>
              <a:ext uri="{FF2B5EF4-FFF2-40B4-BE49-F238E27FC236}">
                <a16:creationId xmlns:a16="http://schemas.microsoft.com/office/drawing/2014/main" id="{5619493E-EA16-CF95-78F3-964A0E096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0"/>
            <a:ext cx="1524000" cy="7620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Whole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Numbers</a:t>
            </a:r>
          </a:p>
        </p:txBody>
      </p:sp>
      <p:grpSp>
        <p:nvGrpSpPr>
          <p:cNvPr id="37905" name="Group 17">
            <a:extLst>
              <a:ext uri="{FF2B5EF4-FFF2-40B4-BE49-F238E27FC236}">
                <a16:creationId xmlns:a16="http://schemas.microsoft.com/office/drawing/2014/main" id="{3CADCCC6-C69E-1EFA-ECAD-4FB093C34CEF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189163"/>
            <a:ext cx="3725863" cy="819150"/>
            <a:chOff x="2304" y="1104"/>
            <a:chExt cx="1805" cy="288"/>
          </a:xfrm>
        </p:grpSpPr>
        <p:sp>
          <p:nvSpPr>
            <p:cNvPr id="16410" name="Rectangle 18">
              <a:extLst>
                <a:ext uri="{FF2B5EF4-FFF2-40B4-BE49-F238E27FC236}">
                  <a16:creationId xmlns:a16="http://schemas.microsoft.com/office/drawing/2014/main" id="{67C7F1C3-C05A-8E36-9982-AFC38CDCD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1104"/>
              <a:ext cx="1440" cy="28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ahoma" panose="020B0604030504040204" pitchFamily="34" charset="0"/>
              </a:endParaRPr>
            </a:p>
          </p:txBody>
        </p:sp>
        <p:sp>
          <p:nvSpPr>
            <p:cNvPr id="16411" name="Text Box 19">
              <a:extLst>
                <a:ext uri="{FF2B5EF4-FFF2-40B4-BE49-F238E27FC236}">
                  <a16:creationId xmlns:a16="http://schemas.microsoft.com/office/drawing/2014/main" id="{85926D0F-E9E0-94E5-DDDD-4B37CC3DED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1" y="1109"/>
              <a:ext cx="1698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</a:rPr>
                <a:t>Rational Numbers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Tahoma" panose="020B0604030504040204" pitchFamily="34" charset="0"/>
                </a:rPr>
                <a:t>(</a:t>
              </a:r>
              <a:r>
                <a:rPr lang="en-US" altLang="en-US" sz="1200">
                  <a:latin typeface="Tahoma" panose="020B0604030504040204" pitchFamily="34" charset="0"/>
                </a:rPr>
                <a:t>Fractions &amp; Perfect Squares/Cubes</a:t>
              </a:r>
              <a:r>
                <a:rPr lang="en-US" altLang="en-US" sz="2000">
                  <a:latin typeface="Tahoma" panose="020B0604030504040204" pitchFamily="34" charset="0"/>
                </a:rPr>
                <a:t>)</a:t>
              </a:r>
            </a:p>
          </p:txBody>
        </p:sp>
      </p:grpSp>
      <p:grpSp>
        <p:nvGrpSpPr>
          <p:cNvPr id="37908" name="Group 20">
            <a:extLst>
              <a:ext uri="{FF2B5EF4-FFF2-40B4-BE49-F238E27FC236}">
                <a16:creationId xmlns:a16="http://schemas.microsoft.com/office/drawing/2014/main" id="{8A145D6A-2D1A-70E7-91FC-36F0F6908081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2438400"/>
            <a:ext cx="2286000" cy="646113"/>
            <a:chOff x="2304" y="1104"/>
            <a:chExt cx="1440" cy="288"/>
          </a:xfrm>
        </p:grpSpPr>
        <p:sp>
          <p:nvSpPr>
            <p:cNvPr id="16408" name="Rectangle 21">
              <a:extLst>
                <a:ext uri="{FF2B5EF4-FFF2-40B4-BE49-F238E27FC236}">
                  <a16:creationId xmlns:a16="http://schemas.microsoft.com/office/drawing/2014/main" id="{88DA6F6D-E81D-1C63-4675-F4D8BA741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1104"/>
              <a:ext cx="1440" cy="28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ahoma" panose="020B0604030504040204" pitchFamily="34" charset="0"/>
              </a:endParaRPr>
            </a:p>
          </p:txBody>
        </p:sp>
        <p:sp>
          <p:nvSpPr>
            <p:cNvPr id="16409" name="Text Box 22">
              <a:extLst>
                <a:ext uri="{FF2B5EF4-FFF2-40B4-BE49-F238E27FC236}">
                  <a16:creationId xmlns:a16="http://schemas.microsoft.com/office/drawing/2014/main" id="{4C3FD034-B52D-4913-9A52-D025589894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1104"/>
              <a:ext cx="1200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Tahoma" panose="020B0604030504040204" pitchFamily="34" charset="0"/>
                </a:rPr>
                <a:t>Irrational Numbers</a:t>
              </a:r>
            </a:p>
          </p:txBody>
        </p:sp>
      </p:grpSp>
      <p:sp>
        <p:nvSpPr>
          <p:cNvPr id="37913" name="Rectangle 25">
            <a:extLst>
              <a:ext uri="{FF2B5EF4-FFF2-40B4-BE49-F238E27FC236}">
                <a16:creationId xmlns:a16="http://schemas.microsoft.com/office/drawing/2014/main" id="{C1BD8F7D-9B44-B826-088E-2899916C3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800600"/>
            <a:ext cx="15240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Negative #</a:t>
            </a:r>
            <a:r>
              <a:rPr lang="ja-JP" altLang="en-US" sz="2000"/>
              <a:t>’</a:t>
            </a:r>
            <a:r>
              <a:rPr lang="en-US" altLang="ja-JP" sz="2000">
                <a:latin typeface="Tahoma" panose="020B0604030504040204" pitchFamily="34" charset="0"/>
              </a:rPr>
              <a:t>s</a:t>
            </a:r>
            <a:endParaRPr lang="en-US" altLang="en-US" sz="2000">
              <a:latin typeface="Tahoma" panose="020B0604030504040204" pitchFamily="34" charset="0"/>
            </a:endParaRPr>
          </a:p>
        </p:txBody>
      </p:sp>
      <p:sp>
        <p:nvSpPr>
          <p:cNvPr id="37914" name="Rectangle 26">
            <a:extLst>
              <a:ext uri="{FF2B5EF4-FFF2-40B4-BE49-F238E27FC236}">
                <a16:creationId xmlns:a16="http://schemas.microsoft.com/office/drawing/2014/main" id="{34EA967F-B959-4B18-A2FE-5EBC31A39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67400"/>
            <a:ext cx="1524000" cy="457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Natural #</a:t>
            </a:r>
            <a:r>
              <a:rPr lang="ja-JP" altLang="en-US" sz="2000"/>
              <a:t>’</a:t>
            </a:r>
            <a:r>
              <a:rPr lang="en-US" altLang="ja-JP" sz="2000">
                <a:latin typeface="Tahoma" panose="020B0604030504040204" pitchFamily="34" charset="0"/>
              </a:rPr>
              <a:t>s</a:t>
            </a:r>
            <a:endParaRPr lang="en-US" altLang="en-US" sz="2000">
              <a:latin typeface="Tahoma" panose="020B0604030504040204" pitchFamily="34" charset="0"/>
            </a:endParaRPr>
          </a:p>
        </p:txBody>
      </p:sp>
      <p:sp>
        <p:nvSpPr>
          <p:cNvPr id="37915" name="Rectangle 27">
            <a:extLst>
              <a:ext uri="{FF2B5EF4-FFF2-40B4-BE49-F238E27FC236}">
                <a16:creationId xmlns:a16="http://schemas.microsoft.com/office/drawing/2014/main" id="{BAB63B77-4873-94DA-E8FF-D80C17C33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943600"/>
            <a:ext cx="762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Tahoma" panose="020B0604030504040204" pitchFamily="34" charset="0"/>
              </a:rPr>
              <a:t>Zero</a:t>
            </a:r>
          </a:p>
        </p:txBody>
      </p:sp>
      <p:sp>
        <p:nvSpPr>
          <p:cNvPr id="16401" name="Line 28">
            <a:extLst>
              <a:ext uri="{FF2B5EF4-FFF2-40B4-BE49-F238E27FC236}">
                <a16:creationId xmlns:a16="http://schemas.microsoft.com/office/drawing/2014/main" id="{C2DCF6EE-AACB-43AE-8FE6-68CC087AE6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25800" y="1998663"/>
            <a:ext cx="57150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Line 34">
            <a:extLst>
              <a:ext uri="{FF2B5EF4-FFF2-40B4-BE49-F238E27FC236}">
                <a16:creationId xmlns:a16="http://schemas.microsoft.com/office/drawing/2014/main" id="{94272C45-239B-B004-7613-88D9E4F019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4038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Line 35">
            <a:extLst>
              <a:ext uri="{FF2B5EF4-FFF2-40B4-BE49-F238E27FC236}">
                <a16:creationId xmlns:a16="http://schemas.microsoft.com/office/drawing/2014/main" id="{F820B66F-6F2D-AB67-0847-59EEF1C3249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4038600"/>
            <a:ext cx="1828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Line 36">
            <a:extLst>
              <a:ext uri="{FF2B5EF4-FFF2-40B4-BE49-F238E27FC236}">
                <a16:creationId xmlns:a16="http://schemas.microsoft.com/office/drawing/2014/main" id="{37C0590C-CB85-AF9F-FC7E-A456D359AF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" y="5334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Line 37">
            <a:extLst>
              <a:ext uri="{FF2B5EF4-FFF2-40B4-BE49-F238E27FC236}">
                <a16:creationId xmlns:a16="http://schemas.microsoft.com/office/drawing/2014/main" id="{1927530D-2855-76D6-F362-EF89995BB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5334000"/>
            <a:ext cx="1219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6" name="Rectangle 38">
            <a:extLst>
              <a:ext uri="{FF2B5EF4-FFF2-40B4-BE49-F238E27FC236}">
                <a16:creationId xmlns:a16="http://schemas.microsoft.com/office/drawing/2014/main" id="{564F8223-92FC-3EAC-C360-D2B0E7EA8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191000"/>
            <a:ext cx="1905000" cy="11430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Non-Terminating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Non-Repeating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Decimals</a:t>
            </a:r>
          </a:p>
        </p:txBody>
      </p:sp>
      <p:sp>
        <p:nvSpPr>
          <p:cNvPr id="16407" name="Line 39">
            <a:extLst>
              <a:ext uri="{FF2B5EF4-FFF2-40B4-BE49-F238E27FC236}">
                <a16:creationId xmlns:a16="http://schemas.microsoft.com/office/drawing/2014/main" id="{54068EED-DC70-32A8-C96A-6C7D01D7FF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31242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nimBg="1"/>
      <p:bldP spid="37895" grpId="0" animBg="1"/>
      <p:bldP spid="37898" grpId="0" animBg="1"/>
      <p:bldP spid="37900" grpId="0" animBg="1"/>
      <p:bldP spid="37913" grpId="0" animBg="1"/>
      <p:bldP spid="37914" grpId="0" animBg="1"/>
      <p:bldP spid="37915" grpId="0" animBg="1"/>
      <p:bldP spid="379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CCFF"/>
            </a:gs>
            <a:gs pos="100000">
              <a:srgbClr val="765E7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991D1D4-CE0F-D387-84F6-4ABD57223DF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2057400"/>
          </a:xfrm>
        </p:spPr>
        <p:txBody>
          <a:bodyPr/>
          <a:lstStyle/>
          <a:p>
            <a:pPr eaLnBrk="1" hangingPunct="1"/>
            <a:r>
              <a:rPr lang="en-US" altLang="en-US" sz="6000">
                <a:latin typeface="Bodoni MT Black" panose="02070A03080606020203" pitchFamily="18" charset="0"/>
              </a:rPr>
              <a:t>What’s In A Number?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D37815C-3E59-D5DA-90AF-3AD9236A9E1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z="5000" b="1">
                <a:latin typeface="Chiller" panose="04020404031007020602" pitchFamily="82" charset="0"/>
              </a:rPr>
              <a:t>The Mysterious World of </a:t>
            </a:r>
          </a:p>
          <a:p>
            <a:pPr eaLnBrk="1" hangingPunct="1"/>
            <a:r>
              <a:rPr lang="en-US" altLang="en-US" sz="5000" b="1">
                <a:latin typeface="Chiller" panose="04020404031007020602" pitchFamily="82" charset="0"/>
              </a:rPr>
              <a:t>Number Identity…</a:t>
            </a:r>
          </a:p>
        </p:txBody>
      </p:sp>
      <p:pic>
        <p:nvPicPr>
          <p:cNvPr id="8196" name="Picture 6" descr="detective_&amp;_dog">
            <a:extLst>
              <a:ext uri="{FF2B5EF4-FFF2-40B4-BE49-F238E27FC236}">
                <a16:creationId xmlns:a16="http://schemas.microsoft.com/office/drawing/2014/main" id="{6E8057A2-C17E-4BA7-BDAD-CB3197A72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2257425"/>
            <a:ext cx="46672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6347809-CFF2-F4FE-BC45-A560C0ACC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/>
              <a:t>Categories of Numbers in the </a:t>
            </a:r>
            <a:r>
              <a:rPr lang="en-US" altLang="en-US" sz="4000" b="1" i="1"/>
              <a:t>REAL</a:t>
            </a:r>
            <a:r>
              <a:rPr lang="en-US" altLang="en-US" sz="4000" b="1"/>
              <a:t> Number System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8EA8798-E86D-CE4F-FE82-57A1059E14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Natural Numbers</a:t>
            </a:r>
          </a:p>
          <a:p>
            <a:pPr eaLnBrk="1" hangingPunct="1"/>
            <a:r>
              <a:rPr lang="en-US" altLang="en-US"/>
              <a:t>Whole Numbers</a:t>
            </a:r>
          </a:p>
          <a:p>
            <a:pPr eaLnBrk="1" hangingPunct="1"/>
            <a:r>
              <a:rPr lang="en-US" altLang="en-US"/>
              <a:t>Integers</a:t>
            </a:r>
          </a:p>
          <a:p>
            <a:pPr eaLnBrk="1" hangingPunct="1"/>
            <a:r>
              <a:rPr lang="en-US" altLang="en-US"/>
              <a:t>Rational Numbers</a:t>
            </a:r>
          </a:p>
          <a:p>
            <a:pPr eaLnBrk="1" hangingPunct="1"/>
            <a:r>
              <a:rPr lang="en-US" altLang="en-US"/>
              <a:t>Irrational Numbers</a:t>
            </a:r>
          </a:p>
          <a:p>
            <a:pPr eaLnBrk="1" hangingPunct="1"/>
            <a:endParaRPr lang="en-US" altLang="en-US"/>
          </a:p>
        </p:txBody>
      </p:sp>
      <p:pic>
        <p:nvPicPr>
          <p:cNvPr id="9220" name="Picture 5" descr="farmer_&amp;_hay">
            <a:extLst>
              <a:ext uri="{FF2B5EF4-FFF2-40B4-BE49-F238E27FC236}">
                <a16:creationId xmlns:a16="http://schemas.microsoft.com/office/drawing/2014/main" id="{27006C97-DE40-E14F-7E35-C5A5ED6BF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9400"/>
            <a:ext cx="43624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A706B20-197F-5A4A-2A83-EE6CE1B484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686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000" b="1">
                <a:latin typeface="Forte" panose="03060902040502070203" pitchFamily="66" charset="0"/>
              </a:rPr>
              <a:t>Natural numbers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E32D6AB-B19A-083A-DF3C-C3A690BFE7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Are the counting numbers</a:t>
            </a:r>
          </a:p>
          <a:p>
            <a:pPr eaLnBrk="1" hangingPunct="1"/>
            <a:r>
              <a:rPr lang="en-US" altLang="en-US"/>
              <a:t>N={1, 2, 3, 4, 5, 6, 7, 8, …}</a:t>
            </a:r>
          </a:p>
        </p:txBody>
      </p:sp>
      <p:pic>
        <p:nvPicPr>
          <p:cNvPr id="10244" name="Picture 5" descr="sunflower_4">
            <a:extLst>
              <a:ext uri="{FF2B5EF4-FFF2-40B4-BE49-F238E27FC236}">
                <a16:creationId xmlns:a16="http://schemas.microsoft.com/office/drawing/2014/main" id="{DDA73446-1130-BBC8-089C-5CB105E5A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6400"/>
            <a:ext cx="30448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9" descr="flower_with_bee">
            <a:extLst>
              <a:ext uri="{FF2B5EF4-FFF2-40B4-BE49-F238E27FC236}">
                <a16:creationId xmlns:a16="http://schemas.microsoft.com/office/drawing/2014/main" id="{0231BD86-C0CC-9E69-63AD-83606860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62400"/>
            <a:ext cx="270192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 descr="flowers_with_faces">
            <a:extLst>
              <a:ext uri="{FF2B5EF4-FFF2-40B4-BE49-F238E27FC236}">
                <a16:creationId xmlns:a16="http://schemas.microsoft.com/office/drawing/2014/main" id="{4757D650-8922-AC5C-D809-30B90836A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27638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080"/>
            </a:gs>
            <a:gs pos="100000">
              <a:srgbClr val="00CC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2D90687-4572-599B-5BAA-00405F6639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b="1">
                <a:latin typeface="Forte" panose="03060902040502070203" pitchFamily="66" charset="0"/>
              </a:rPr>
              <a:t>Whole Numbers</a:t>
            </a:r>
            <a:endParaRPr lang="en-US" altLang="en-US" sz="6000" b="1">
              <a:latin typeface="Bradley Hand ITC" panose="03070402050302030203" pitchFamily="66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A27AB55-0DF7-992B-68C2-8EEE781839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All of the counting numbers and zero.</a:t>
            </a:r>
          </a:p>
          <a:p>
            <a:pPr eaLnBrk="1" hangingPunct="1"/>
            <a:r>
              <a:rPr lang="en-US" altLang="en-US"/>
              <a:t>={0, 1, 2, 3, 4, 5, 6, 7, …}</a:t>
            </a:r>
          </a:p>
        </p:txBody>
      </p:sp>
      <p:pic>
        <p:nvPicPr>
          <p:cNvPr id="11268" name="Picture 5" descr="digging">
            <a:extLst>
              <a:ext uri="{FF2B5EF4-FFF2-40B4-BE49-F238E27FC236}">
                <a16:creationId xmlns:a16="http://schemas.microsoft.com/office/drawing/2014/main" id="{032B4297-509A-6074-42DD-4F075AEFF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25146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dog_digging">
            <a:extLst>
              <a:ext uri="{FF2B5EF4-FFF2-40B4-BE49-F238E27FC236}">
                <a16:creationId xmlns:a16="http://schemas.microsoft.com/office/drawing/2014/main" id="{E901934C-E16C-811A-8FBE-16FF812A7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0"/>
            <a:ext cx="46672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5E32107-EA21-9F5C-0AE6-E0F9FB7774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FFFFCC"/>
                </a:solidFill>
                <a:latin typeface="Algerian" panose="04020705040A02060702" pitchFamily="82" charset="0"/>
              </a:rPr>
              <a:t>Integers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7D3A370-F9FF-F669-54FA-FA4AE7427D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FFCC"/>
                </a:solidFill>
              </a:rPr>
              <a:t>Are all of the natural numbers, their opposites and zero.</a:t>
            </a:r>
          </a:p>
          <a:p>
            <a:pPr eaLnBrk="1" hangingPunct="1"/>
            <a:r>
              <a:rPr lang="en-US" altLang="en-US">
                <a:solidFill>
                  <a:srgbClr val="FFFFCC"/>
                </a:solidFill>
              </a:rPr>
              <a:t>Z={…, -4, -3, -2, -1, 0, 1, 2, 3, 4, …}</a:t>
            </a:r>
          </a:p>
        </p:txBody>
      </p:sp>
      <p:pic>
        <p:nvPicPr>
          <p:cNvPr id="12292" name="Picture 5" descr="thermometer_2">
            <a:extLst>
              <a:ext uri="{FF2B5EF4-FFF2-40B4-BE49-F238E27FC236}">
                <a16:creationId xmlns:a16="http://schemas.microsoft.com/office/drawing/2014/main" id="{DDD06917-8D21-1BCE-E0FF-51A2BE76E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09800"/>
            <a:ext cx="1516063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iceburg-726548">
            <a:hlinkClick r:id="rId3"/>
            <a:extLst>
              <a:ext uri="{FF2B5EF4-FFF2-40B4-BE49-F238E27FC236}">
                <a16:creationId xmlns:a16="http://schemas.microsoft.com/office/drawing/2014/main" id="{EF19BE91-1FD3-3163-03A0-5F566422F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22923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Honduras+topographical">
            <a:extLst>
              <a:ext uri="{FF2B5EF4-FFF2-40B4-BE49-F238E27FC236}">
                <a16:creationId xmlns:a16="http://schemas.microsoft.com/office/drawing/2014/main" id="{88730146-0BE8-373A-9485-09C254D09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05200"/>
            <a:ext cx="37338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/>
            </a:gs>
            <a:gs pos="100000">
              <a:srgbClr val="99CC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DA820C9-EC66-1516-B04B-79A8FA58C9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b="1">
                <a:latin typeface="Colonna MT" panose="04020805060202030203" pitchFamily="82" charset="0"/>
              </a:rPr>
              <a:t>Rational Numbers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E787F20-0206-E3AE-93F3-049FEB2918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</a:rPr>
              <a:t>Numbers that can be expressed as a fraction (a/b).  </a:t>
            </a:r>
          </a:p>
          <a:p>
            <a:pPr eaLnBrk="1" hangingPunct="1"/>
            <a:r>
              <a:rPr lang="en-US" altLang="en-US" sz="2800">
                <a:solidFill>
                  <a:schemeClr val="bg1"/>
                </a:solidFill>
              </a:rPr>
              <a:t>This set includes the integers, terminating decimals, and repeating decimals.</a:t>
            </a:r>
          </a:p>
          <a:p>
            <a:pPr eaLnBrk="1" hangingPunct="1"/>
            <a:r>
              <a:rPr lang="en-US" altLang="en-US" sz="2800">
                <a:solidFill>
                  <a:schemeClr val="bg1"/>
                </a:solidFill>
              </a:rPr>
              <a:t>Some examples:</a:t>
            </a:r>
          </a:p>
          <a:p>
            <a:pPr eaLnBrk="1" hangingPunct="1"/>
            <a:r>
              <a:rPr lang="en-US" altLang="en-US" sz="2800">
                <a:solidFill>
                  <a:schemeClr val="bg1"/>
                </a:solidFill>
              </a:rPr>
              <a:t>2 = </a:t>
            </a:r>
            <a:r>
              <a:rPr lang="en-US" altLang="en-US" sz="2800" baseline="30000">
                <a:solidFill>
                  <a:schemeClr val="bg1"/>
                </a:solidFill>
              </a:rPr>
              <a:t>2</a:t>
            </a:r>
            <a:r>
              <a:rPr lang="en-US" altLang="en-US" sz="2800">
                <a:solidFill>
                  <a:schemeClr val="bg1"/>
                </a:solidFill>
              </a:rPr>
              <a:t>/</a:t>
            </a:r>
            <a:r>
              <a:rPr lang="en-US" altLang="en-US" sz="2800" baseline="-25000">
                <a:solidFill>
                  <a:schemeClr val="bg1"/>
                </a:solidFill>
              </a:rPr>
              <a:t>1</a:t>
            </a:r>
            <a:r>
              <a:rPr lang="en-US" altLang="en-US" sz="2800">
                <a:solidFill>
                  <a:schemeClr val="bg1"/>
                </a:solidFill>
              </a:rPr>
              <a:t>			</a:t>
            </a:r>
          </a:p>
          <a:p>
            <a:pPr eaLnBrk="1" hangingPunct="1"/>
            <a:r>
              <a:rPr lang="en-US" altLang="en-US" sz="2800">
                <a:solidFill>
                  <a:schemeClr val="bg1"/>
                </a:solidFill>
              </a:rPr>
              <a:t>3 ¼ = </a:t>
            </a:r>
            <a:r>
              <a:rPr lang="en-US" altLang="en-US" sz="2800" baseline="30000">
                <a:solidFill>
                  <a:schemeClr val="bg1"/>
                </a:solidFill>
              </a:rPr>
              <a:t>13</a:t>
            </a:r>
            <a:r>
              <a:rPr lang="en-US" altLang="en-US" sz="2800">
                <a:solidFill>
                  <a:schemeClr val="bg1"/>
                </a:solidFill>
              </a:rPr>
              <a:t>/</a:t>
            </a:r>
            <a:r>
              <a:rPr lang="en-US" altLang="en-US" sz="2800" baseline="-25000">
                <a:solidFill>
                  <a:schemeClr val="bg1"/>
                </a:solidFill>
              </a:rPr>
              <a:t>4</a:t>
            </a:r>
          </a:p>
          <a:p>
            <a:pPr eaLnBrk="1" hangingPunct="1"/>
            <a:r>
              <a:rPr lang="en-US" altLang="en-US" sz="2800">
                <a:solidFill>
                  <a:schemeClr val="bg1"/>
                </a:solidFill>
              </a:rPr>
              <a:t>-0.25 = -</a:t>
            </a:r>
            <a:r>
              <a:rPr lang="en-US" altLang="en-US" sz="2800" baseline="30000">
                <a:solidFill>
                  <a:schemeClr val="bg1"/>
                </a:solidFill>
              </a:rPr>
              <a:t>25</a:t>
            </a:r>
            <a:r>
              <a:rPr lang="en-US" altLang="en-US" sz="2800">
                <a:solidFill>
                  <a:schemeClr val="bg1"/>
                </a:solidFill>
              </a:rPr>
              <a:t>/</a:t>
            </a:r>
            <a:r>
              <a:rPr lang="en-US" altLang="en-US" sz="2800" baseline="-25000">
                <a:solidFill>
                  <a:schemeClr val="bg1"/>
                </a:solidFill>
              </a:rPr>
              <a:t>100</a:t>
            </a:r>
          </a:p>
          <a:p>
            <a:pPr eaLnBrk="1" hangingPunct="1"/>
            <a:r>
              <a:rPr lang="en-US" altLang="en-US" sz="2800">
                <a:solidFill>
                  <a:schemeClr val="bg1"/>
                </a:solidFill>
              </a:rPr>
              <a:t>1/3 = 0.33333333333333333333333</a:t>
            </a:r>
          </a:p>
        </p:txBody>
      </p:sp>
      <p:pic>
        <p:nvPicPr>
          <p:cNvPr id="13316" name="Picture 5" descr="girl_-_happy_1">
            <a:extLst>
              <a:ext uri="{FF2B5EF4-FFF2-40B4-BE49-F238E27FC236}">
                <a16:creationId xmlns:a16="http://schemas.microsoft.com/office/drawing/2014/main" id="{901C844D-2DBF-0175-955D-8CA330A49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0"/>
            <a:ext cx="2057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0070914-9F73-9716-478E-2C9C3C5B2F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b="1">
                <a:latin typeface="Tempus Sans ITC" panose="04020404030007020202" pitchFamily="82" charset="0"/>
              </a:rPr>
              <a:t>Irrational Numbers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DDA2633-C413-CE9C-A37D-CA397970C9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Numbers that </a:t>
            </a:r>
            <a:r>
              <a:rPr lang="en-US" altLang="en-US" b="1"/>
              <a:t>CANNOT </a:t>
            </a:r>
            <a:r>
              <a:rPr lang="en-US" altLang="en-US"/>
              <a:t>be expressed as a fraction of integers.</a:t>
            </a:r>
          </a:p>
          <a:p>
            <a:pPr eaLnBrk="1" hangingPunct="1"/>
            <a:r>
              <a:rPr lang="en-US" altLang="en-US"/>
              <a:t>In decimal form, they are the numbers that go on forever without a repeating pattern.</a:t>
            </a:r>
          </a:p>
          <a:p>
            <a:pPr eaLnBrk="1" hangingPunct="1"/>
            <a:r>
              <a:rPr lang="en-US" altLang="en-US"/>
              <a:t>Some examples:</a:t>
            </a:r>
          </a:p>
          <a:p>
            <a:pPr eaLnBrk="1" hangingPunct="1"/>
            <a:r>
              <a:rPr lang="en-US" altLang="en-US">
                <a:cs typeface="Arial" panose="020B0604020202020204" pitchFamily="34" charset="0"/>
              </a:rPr>
              <a:t>√2 = 1.4142…</a:t>
            </a:r>
          </a:p>
          <a:p>
            <a:pPr eaLnBrk="1" hangingPunct="1"/>
            <a:r>
              <a:rPr lang="el-GR" altLang="en-US" i="1">
                <a:latin typeface="Comic Sans MS" panose="030F0702030302020204" pitchFamily="66" charset="0"/>
                <a:cs typeface="Arial" panose="020B0604020202020204" pitchFamily="34" charset="0"/>
              </a:rPr>
              <a:t>π</a:t>
            </a:r>
            <a:r>
              <a:rPr lang="en-US" altLang="en-US" i="1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en-US">
                <a:latin typeface="Comic Sans MS" panose="030F0702030302020204" pitchFamily="66" charset="0"/>
                <a:cs typeface="Arial" panose="020B0604020202020204" pitchFamily="34" charset="0"/>
              </a:rPr>
              <a:t>= </a:t>
            </a:r>
            <a:r>
              <a:rPr lang="en-US" altLang="en-US">
                <a:latin typeface="Arial Unicode MS" panose="020B0604020202020204" pitchFamily="34" charset="-128"/>
                <a:cs typeface="Arial" panose="020B0604020202020204" pitchFamily="34" charset="0"/>
              </a:rPr>
              <a:t>3.1415…</a:t>
            </a:r>
          </a:p>
          <a:p>
            <a:pPr eaLnBrk="1" hangingPunct="1"/>
            <a:r>
              <a:rPr lang="en-US" altLang="en-US">
                <a:latin typeface="Arial Unicode MS" panose="020B0604020202020204" pitchFamily="34" charset="-128"/>
                <a:cs typeface="Arial" panose="020B0604020202020204" pitchFamily="34" charset="0"/>
              </a:rPr>
              <a:t>45.9492…</a:t>
            </a:r>
            <a:endParaRPr lang="el-GR" altLang="en-US" i="1">
              <a:latin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14340" name="Picture 5" descr="boy_-_sad">
            <a:extLst>
              <a:ext uri="{FF2B5EF4-FFF2-40B4-BE49-F238E27FC236}">
                <a16:creationId xmlns:a16="http://schemas.microsoft.com/office/drawing/2014/main" id="{45E6401A-8C31-A2E9-84D5-7041B8948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33800"/>
            <a:ext cx="23209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62ACA1C-DF11-9F6D-880F-0F744845B7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b="1">
                <a:latin typeface="Fawn Script" pitchFamily="2" charset="0"/>
              </a:rPr>
              <a:t>Venn Diagram of REAL</a:t>
            </a:r>
            <a:br>
              <a:rPr lang="en-US" altLang="en-US" sz="6000" b="1">
                <a:latin typeface="Fawn Script" pitchFamily="2" charset="0"/>
              </a:rPr>
            </a:br>
            <a:r>
              <a:rPr lang="en-US" altLang="en-US" sz="6000" b="1">
                <a:latin typeface="Fawn Script" pitchFamily="2" charset="0"/>
              </a:rPr>
              <a:t>Number System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4F06237-B95A-07CE-634E-68B282933F5E}"/>
              </a:ext>
            </a:extLst>
          </p:cNvPr>
          <p:cNvSpPr/>
          <p:nvPr/>
        </p:nvSpPr>
        <p:spPr>
          <a:xfrm>
            <a:off x="838200" y="1905000"/>
            <a:ext cx="6019800" cy="449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2ACAB8B-749F-29D9-4366-83BCA1D0F1FA}"/>
              </a:ext>
            </a:extLst>
          </p:cNvPr>
          <p:cNvSpPr/>
          <p:nvPr/>
        </p:nvSpPr>
        <p:spPr>
          <a:xfrm>
            <a:off x="2057400" y="2743200"/>
            <a:ext cx="4495800" cy="2895600"/>
          </a:xfrm>
          <a:prstGeom prst="ellipse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6D8C2D7-2752-FEEF-09F8-057412EC2D46}"/>
              </a:ext>
            </a:extLst>
          </p:cNvPr>
          <p:cNvSpPr/>
          <p:nvPr/>
        </p:nvSpPr>
        <p:spPr>
          <a:xfrm>
            <a:off x="3276600" y="3276600"/>
            <a:ext cx="2819400" cy="22098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889CAA1-AA50-BE43-95D1-FBF3A4562490}"/>
              </a:ext>
            </a:extLst>
          </p:cNvPr>
          <p:cNvSpPr/>
          <p:nvPr/>
        </p:nvSpPr>
        <p:spPr>
          <a:xfrm>
            <a:off x="4267200" y="3886200"/>
            <a:ext cx="1447800" cy="1295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6F823C-03EE-74BA-01BA-C73D8FA01E4B}"/>
              </a:ext>
            </a:extLst>
          </p:cNvPr>
          <p:cNvSpPr/>
          <p:nvPr/>
        </p:nvSpPr>
        <p:spPr>
          <a:xfrm>
            <a:off x="6781800" y="4343400"/>
            <a:ext cx="2133600" cy="2057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368" name="TextBox 8">
            <a:extLst>
              <a:ext uri="{FF2B5EF4-FFF2-40B4-BE49-F238E27FC236}">
                <a16:creationId xmlns:a16="http://schemas.microsoft.com/office/drawing/2014/main" id="{1C1418C9-04D9-41A3-D20C-4D68B6A3C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209800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Rational Numbers</a:t>
            </a:r>
          </a:p>
        </p:txBody>
      </p:sp>
      <p:sp>
        <p:nvSpPr>
          <p:cNvPr id="15369" name="TextBox 9">
            <a:extLst>
              <a:ext uri="{FF2B5EF4-FFF2-40B4-BE49-F238E27FC236}">
                <a16:creationId xmlns:a16="http://schemas.microsoft.com/office/drawing/2014/main" id="{B5159C62-BF27-79B2-0568-80CBD0327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819400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Integers</a:t>
            </a:r>
          </a:p>
        </p:txBody>
      </p:sp>
      <p:sp>
        <p:nvSpPr>
          <p:cNvPr id="15370" name="TextBox 10">
            <a:extLst>
              <a:ext uri="{FF2B5EF4-FFF2-40B4-BE49-F238E27FC236}">
                <a16:creationId xmlns:a16="http://schemas.microsoft.com/office/drawing/2014/main" id="{CD5489E8-71B2-C0F3-269A-63FF94CC4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42900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Whole</a:t>
            </a:r>
          </a:p>
        </p:txBody>
      </p:sp>
      <p:sp>
        <p:nvSpPr>
          <p:cNvPr id="15371" name="TextBox 11">
            <a:extLst>
              <a:ext uri="{FF2B5EF4-FFF2-40B4-BE49-F238E27FC236}">
                <a16:creationId xmlns:a16="http://schemas.microsoft.com/office/drawing/2014/main" id="{70F36910-9337-AFD1-27F4-921C70370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34340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Natural</a:t>
            </a:r>
          </a:p>
        </p:txBody>
      </p:sp>
      <p:sp>
        <p:nvSpPr>
          <p:cNvPr id="15372" name="TextBox 12">
            <a:extLst>
              <a:ext uri="{FF2B5EF4-FFF2-40B4-BE49-F238E27FC236}">
                <a16:creationId xmlns:a16="http://schemas.microsoft.com/office/drawing/2014/main" id="{DA16A58A-93D8-8F6A-5A49-5DEFA0B87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800600"/>
            <a:ext cx="152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Irrational Numbers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274</Words>
  <Application>Microsoft Office PowerPoint</Application>
  <PresentationFormat>On-screen Show (4:3)</PresentationFormat>
  <Paragraphs>60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Algerian</vt:lpstr>
      <vt:lpstr>Arial</vt:lpstr>
      <vt:lpstr>Arial Unicode MS</vt:lpstr>
      <vt:lpstr>Bodoni MT Black</vt:lpstr>
      <vt:lpstr>Bradley Hand ITC</vt:lpstr>
      <vt:lpstr>Calibri</vt:lpstr>
      <vt:lpstr>Chiller</vt:lpstr>
      <vt:lpstr>Colonna MT</vt:lpstr>
      <vt:lpstr>Comic Sans MS</vt:lpstr>
      <vt:lpstr>Fawn Script</vt:lpstr>
      <vt:lpstr>Forte</vt:lpstr>
      <vt:lpstr>Helvetica Neue Medium</vt:lpstr>
      <vt:lpstr>Tahoma</vt:lpstr>
      <vt:lpstr>Tempus Sans ITC</vt:lpstr>
      <vt:lpstr>Default Design</vt:lpstr>
      <vt:lpstr>Lesson 10: Natural and Rational numbers</vt:lpstr>
      <vt:lpstr>What’s In A Number?</vt:lpstr>
      <vt:lpstr>Categories of Numbers in the REAL Number System</vt:lpstr>
      <vt:lpstr>Natural numbers</vt:lpstr>
      <vt:lpstr>Whole Numbers</vt:lpstr>
      <vt:lpstr>Integers</vt:lpstr>
      <vt:lpstr>Rational Numbers</vt:lpstr>
      <vt:lpstr>Irrational Numbers</vt:lpstr>
      <vt:lpstr>Venn Diagram of REAL Number System</vt:lpstr>
      <vt:lpstr>Real Number System Tree Diagram</vt:lpstr>
    </vt:vector>
  </TitlesOfParts>
  <Company>Dysart Unified School District #89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In A Number???</dc:title>
  <dc:creator>DUSD #89</dc:creator>
  <cp:lastModifiedBy>mariam tarek</cp:lastModifiedBy>
  <cp:revision>37</cp:revision>
  <dcterms:created xsi:type="dcterms:W3CDTF">2007-08-30T17:11:31Z</dcterms:created>
  <dcterms:modified xsi:type="dcterms:W3CDTF">2023-10-13T10:33:31Z</dcterms:modified>
</cp:coreProperties>
</file>