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notesMasterIdLst>
    <p:notesMasterId r:id="rId14"/>
  </p:notesMasterIdLst>
  <p:handoutMasterIdLst>
    <p:handoutMasterId r:id="rId15"/>
  </p:handoutMasterIdLst>
  <p:sldIdLst>
    <p:sldId id="268" r:id="rId3"/>
    <p:sldId id="264" r:id="rId4"/>
    <p:sldId id="271" r:id="rId5"/>
    <p:sldId id="273" r:id="rId6"/>
    <p:sldId id="274" r:id="rId7"/>
    <p:sldId id="275" r:id="rId8"/>
    <p:sldId id="276" r:id="rId9"/>
    <p:sldId id="277" r:id="rId10"/>
    <p:sldId id="285" r:id="rId11"/>
    <p:sldId id="287" r:id="rId12"/>
    <p:sldId id="270" r:id="rId13"/>
  </p:sldIdLst>
  <p:sldSz cx="9144000" cy="6858000" type="screen4x3"/>
  <p:notesSz cx="6858000" cy="9144000"/>
  <p:embeddedFontLst>
    <p:embeddedFont>
      <p:font typeface="Twinkl" charset="0"/>
      <p:regular r:id="rId16"/>
      <p:bold r:id="rId17"/>
    </p:embeddedFont>
    <p:embeddedFont>
      <p:font typeface="Roboto" charset="0"/>
      <p:regular r:id="rId18"/>
      <p:bold r:id="rId19"/>
      <p:italic r:id="rId20"/>
      <p:boldItalic r:id="rId21"/>
    </p:embeddedFont>
    <p:embeddedFont>
      <p:font typeface="Calibri"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1D28"/>
    <a:srgbClr val="CFE09B"/>
    <a:srgbClr val="689429"/>
    <a:srgbClr val="000000"/>
    <a:srgbClr val="AFDEF9"/>
    <a:srgbClr val="00B3F0"/>
    <a:srgbClr val="47B1E5"/>
    <a:srgbClr val="4A3682"/>
    <a:srgbClr val="65186A"/>
    <a:srgbClr val="201D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p:scale>
          <a:sx n="81" d="100"/>
          <a:sy n="81" d="100"/>
        </p:scale>
        <p:origin x="-1038" y="-72"/>
      </p:cViewPr>
      <p:guideLst>
        <p:guide orient="horz" pos="2160"/>
        <p:guide orient="horz" pos="3974"/>
        <p:guide orient="horz" pos="346"/>
        <p:guide orient="horz" pos="482"/>
        <p:guide orient="horz" pos="3838"/>
        <p:guide pos="2880"/>
        <p:guide pos="340"/>
        <p:guide pos="5420"/>
        <p:guide pos="476"/>
        <p:guide pos="5284"/>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5" Type="http://schemas.openxmlformats.org/officeDocument/2006/relationships/slide" Target="slides/slide3.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21/05/2024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21/05/2024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38151"/>
            <a:ext cx="8220075" cy="994306"/>
          </a:xfrm>
          <a:prstGeom prst="roundRect">
            <a:avLst>
              <a:gd name="adj" fmla="val 9641"/>
            </a:avLst>
          </a:prstGeom>
        </p:spPr>
        <p:txBody>
          <a:bodyPr>
            <a:noAutofit/>
          </a:bodyPr>
          <a:lstStyle>
            <a:lvl1pPr>
              <a:defRPr sz="3600">
                <a:latin typeface="Twinkl" pitchFamily="2" charset="0"/>
              </a:defRPr>
            </a:lvl1pPr>
          </a:lstStyle>
          <a:p>
            <a:r>
              <a:rPr lang="en-US" dirty="0"/>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Rounded Rectangle 24">
            <a:extLst>
              <a:ext uri="{FF2B5EF4-FFF2-40B4-BE49-F238E27FC236}">
                <a16:creationId xmlns:a16="http://schemas.microsoft.com/office/drawing/2014/main" xmlns="" id="{D00ECC8E-1AC3-4E6C-A19B-0A141ABB9071}"/>
              </a:ext>
            </a:extLst>
          </p:cNvPr>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3" name="Rounded Rectangle 23">
            <a:extLst>
              <a:ext uri="{FF2B5EF4-FFF2-40B4-BE49-F238E27FC236}">
                <a16:creationId xmlns:a16="http://schemas.microsoft.com/office/drawing/2014/main" xmlns="" id="{D34100E7-28EA-4EB7-A437-37BB3EE7034D}"/>
              </a:ext>
            </a:extLst>
          </p:cNvPr>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2" name="Text Placeholder 9">
            <a:extLst>
              <a:ext uri="{FF2B5EF4-FFF2-40B4-BE49-F238E27FC236}">
                <a16:creationId xmlns:a16="http://schemas.microsoft.com/office/drawing/2014/main" xmlns="" id="{BAFFD08E-D8F1-4950-9C0C-AB7477306E53}"/>
              </a:ext>
            </a:extLst>
          </p:cNvPr>
          <p:cNvSpPr>
            <a:spLocks noGrp="1"/>
          </p:cNvSpPr>
          <p:nvPr>
            <p:ph type="body" sz="quarter" idx="10" hasCustomPrompt="1"/>
          </p:nvPr>
        </p:nvSpPr>
        <p:spPr>
          <a:xfrm>
            <a:off x="755651" y="1037017"/>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3" name="Text Placeholder 9">
            <a:extLst>
              <a:ext uri="{FF2B5EF4-FFF2-40B4-BE49-F238E27FC236}">
                <a16:creationId xmlns:a16="http://schemas.microsoft.com/office/drawing/2014/main" xmlns="" id="{D99DBCE3-B6AA-4708-994C-5096C6F0D38E}"/>
              </a:ext>
            </a:extLst>
          </p:cNvPr>
          <p:cNvSpPr>
            <a:spLocks noGrp="1"/>
          </p:cNvSpPr>
          <p:nvPr>
            <p:ph type="body" sz="quarter" idx="11" hasCustomPrompt="1"/>
          </p:nvPr>
        </p:nvSpPr>
        <p:spPr>
          <a:xfrm>
            <a:off x="755651" y="3445623"/>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5" name="Text Placeholder 8">
            <a:extLst>
              <a:ext uri="{FF2B5EF4-FFF2-40B4-BE49-F238E27FC236}">
                <a16:creationId xmlns:a16="http://schemas.microsoft.com/office/drawing/2014/main" xmlns="" id="{E9191366-6C10-435F-A2F8-6CBD1318FD96}"/>
              </a:ext>
            </a:extLst>
          </p:cNvPr>
          <p:cNvSpPr>
            <a:spLocks noGrp="1"/>
          </p:cNvSpPr>
          <p:nvPr>
            <p:ph type="body" sz="quarter" idx="12" hasCustomPrompt="1"/>
          </p:nvPr>
        </p:nvSpPr>
        <p:spPr>
          <a:xfrm>
            <a:off x="755650" y="512763"/>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Aim</a:t>
            </a:r>
            <a:endParaRPr lang="en-GB" dirty="0"/>
          </a:p>
        </p:txBody>
      </p:sp>
      <p:sp>
        <p:nvSpPr>
          <p:cNvPr id="17" name="Text Placeholder 8">
            <a:extLst>
              <a:ext uri="{FF2B5EF4-FFF2-40B4-BE49-F238E27FC236}">
                <a16:creationId xmlns:a16="http://schemas.microsoft.com/office/drawing/2014/main" xmlns="" id="{6758EDAF-8492-4BF5-93A1-EA11C5D83003}"/>
              </a:ext>
            </a:extLst>
          </p:cNvPr>
          <p:cNvSpPr>
            <a:spLocks noGrp="1"/>
          </p:cNvSpPr>
          <p:nvPr>
            <p:ph type="body" sz="quarter" idx="13" hasCustomPrompt="1"/>
          </p:nvPr>
        </p:nvSpPr>
        <p:spPr>
          <a:xfrm>
            <a:off x="755649" y="2930434"/>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Success Criteria</a:t>
            </a:r>
            <a:endParaRPr lang="en-GB" dirty="0"/>
          </a:p>
        </p:txBody>
      </p:sp>
    </p:spTree>
    <p:extLst>
      <p:ext uri="{BB962C8B-B14F-4D97-AF65-F5344CB8AC3E}">
        <p14:creationId xmlns:p14="http://schemas.microsoft.com/office/powerpoint/2010/main" val="2257523209"/>
      </p:ext>
    </p:extLst>
  </p:cSld>
  <p:clrMapOvr>
    <a:masterClrMapping/>
  </p:clrMapOvr>
  <p:extLst>
    <p:ext uri="{DCECCB84-F9BA-43D5-87BE-67443E8EF086}">
      <p15:sldGuideLst xmlns:p15="http://schemas.microsoft.com/office/powerpoint/2012/main" xmlns="">
        <p15:guide id="1" orient="horz" pos="640" userDrawn="1">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udio/Video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7" name="Rectangle 6">
            <a:extLst>
              <a:ext uri="{FF2B5EF4-FFF2-40B4-BE49-F238E27FC236}">
                <a16:creationId xmlns:a16="http://schemas.microsoft.com/office/drawing/2014/main" xmlns="" id="{FFC63B62-F6F8-4A70-935A-0CBCE04C051B}"/>
              </a:ext>
            </a:extLst>
          </p:cNvPr>
          <p:cNvSpPr/>
          <p:nvPr userDrawn="1"/>
        </p:nvSpPr>
        <p:spPr>
          <a:xfrm>
            <a:off x="755650"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9" name="Rectangle 8">
            <a:extLst>
              <a:ext uri="{FF2B5EF4-FFF2-40B4-BE49-F238E27FC236}">
                <a16:creationId xmlns:a16="http://schemas.microsoft.com/office/drawing/2014/main" xmlns="" id="{F19AD57E-3485-41E5-86B7-DD796C8FF6EE}"/>
              </a:ext>
            </a:extLst>
          </p:cNvPr>
          <p:cNvSpPr/>
          <p:nvPr userDrawn="1"/>
        </p:nvSpPr>
        <p:spPr>
          <a:xfrm>
            <a:off x="3380669"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10" name="Rectangle 9">
            <a:extLst>
              <a:ext uri="{FF2B5EF4-FFF2-40B4-BE49-F238E27FC236}">
                <a16:creationId xmlns:a16="http://schemas.microsoft.com/office/drawing/2014/main" xmlns="" id="{2A702136-D7DD-49CD-A4E0-42B0D1BAFEFE}"/>
              </a:ext>
            </a:extLst>
          </p:cNvPr>
          <p:cNvSpPr/>
          <p:nvPr userDrawn="1"/>
        </p:nvSpPr>
        <p:spPr>
          <a:xfrm>
            <a:off x="6005688"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pic>
        <p:nvPicPr>
          <p:cNvPr id="12" name="Picture 1">
            <a:extLst>
              <a:ext uri="{FF2B5EF4-FFF2-40B4-BE49-F238E27FC236}">
                <a16:creationId xmlns:a16="http://schemas.microsoft.com/office/drawing/2014/main" xmlns="" id="{3124EECE-F7EF-4595-9620-68FD0E5E79FF}"/>
              </a:ext>
            </a:extLst>
          </p:cNvPr>
          <p:cNvPicPr>
            <a:picLocks noChangeAspect="1"/>
          </p:cNvPicPr>
          <p:nvPr userDrawn="1"/>
        </p:nvPicPr>
        <p:blipFill>
          <a:blip r:embed="rId2">
            <a:extLst>
              <a:ext uri="{28A0092B-C50C-407E-A947-70E740481C1C}">
                <a14:useLocalDpi xmlns:a14="http://schemas.microsoft.com/office/drawing/2010/main" val="0"/>
              </a:ext>
            </a:extLst>
          </a:blip>
          <a:srcRect l="14311" t="18852" r="58228" b="54654"/>
          <a:stretch>
            <a:fillRect/>
          </a:stretch>
        </p:blipFill>
        <p:spPr bwMode="auto">
          <a:xfrm>
            <a:off x="1088144" y="2435955"/>
            <a:ext cx="1717675" cy="1150938"/>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xmlns="" id="{606CC5B3-3D32-4C6C-8E1F-3758561C1FA7}"/>
              </a:ext>
            </a:extLst>
          </p:cNvPr>
          <p:cNvPicPr>
            <a:picLocks noChangeAspect="1"/>
          </p:cNvPicPr>
          <p:nvPr userDrawn="1"/>
        </p:nvPicPr>
        <p:blipFill>
          <a:blip r:embed="rId3">
            <a:extLst>
              <a:ext uri="{28A0092B-C50C-407E-A947-70E740481C1C}">
                <a14:useLocalDpi xmlns:a14="http://schemas.microsoft.com/office/drawing/2010/main" val="0"/>
              </a:ext>
            </a:extLst>
          </a:blip>
          <a:srcRect l="15067" t="26003" r="44786" b="11296"/>
          <a:stretch>
            <a:fillRect/>
          </a:stretch>
        </p:blipFill>
        <p:spPr bwMode="auto">
          <a:xfrm>
            <a:off x="1088144" y="3771617"/>
            <a:ext cx="1717675" cy="185737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sp>
        <p:nvSpPr>
          <p:cNvPr id="14" name="Title 2">
            <a:extLst>
              <a:ext uri="{FF2B5EF4-FFF2-40B4-BE49-F238E27FC236}">
                <a16:creationId xmlns:a16="http://schemas.microsoft.com/office/drawing/2014/main" xmlns=""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5" name="Rectangle 14">
            <a:extLst>
              <a:ext uri="{FF2B5EF4-FFF2-40B4-BE49-F238E27FC236}">
                <a16:creationId xmlns:a16="http://schemas.microsoft.com/office/drawing/2014/main" xmlns="" id="{BF1001AF-39AD-4F6C-8CC7-DE3F05F47402}"/>
              </a:ext>
            </a:extLst>
          </p:cNvPr>
          <p:cNvSpPr/>
          <p:nvPr userDrawn="1"/>
        </p:nvSpPr>
        <p:spPr>
          <a:xfrm>
            <a:off x="450762" y="5938338"/>
            <a:ext cx="8226000" cy="295275"/>
          </a:xfrm>
          <a:prstGeom prst="rect">
            <a:avLst/>
          </a:prstGeom>
          <a:solidFill>
            <a:srgbClr val="E34192"/>
          </a:solidFill>
          <a:ln>
            <a:solidFill>
              <a:srgbClr val="E341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100" b="1" dirty="0">
                <a:solidFill>
                  <a:schemeClr val="bg1"/>
                </a:solidFill>
                <a:latin typeface="Roboto" panose="02000000000000000000" pitchFamily="2" charset="0"/>
                <a:ea typeface="Roboto" panose="02000000000000000000" pitchFamily="2" charset="0"/>
                <a:cs typeface="Arial" panose="020B0604020202020204" pitchFamily="34" charset="0"/>
              </a:rPr>
              <a:t>Please note the embedded audio may not be compatible with earlier versions of PowerPoint. </a:t>
            </a:r>
          </a:p>
        </p:txBody>
      </p:sp>
      <p:grpSp>
        <p:nvGrpSpPr>
          <p:cNvPr id="16" name="Group 15">
            <a:extLst>
              <a:ext uri="{FF2B5EF4-FFF2-40B4-BE49-F238E27FC236}">
                <a16:creationId xmlns:a16="http://schemas.microsoft.com/office/drawing/2014/main" xmlns="" id="{F4C02CD7-54FA-442D-8552-484866B452A3}"/>
              </a:ext>
            </a:extLst>
          </p:cNvPr>
          <p:cNvGrpSpPr/>
          <p:nvPr userDrawn="1"/>
        </p:nvGrpSpPr>
        <p:grpSpPr>
          <a:xfrm>
            <a:off x="653175" y="1186618"/>
            <a:ext cx="2485137" cy="4640495"/>
            <a:chOff x="653175" y="1293580"/>
            <a:chExt cx="2485137" cy="4640495"/>
          </a:xfrm>
        </p:grpSpPr>
        <p:sp>
          <p:nvSpPr>
            <p:cNvPr id="17" name="Rectangle 16">
              <a:extLst>
                <a:ext uri="{FF2B5EF4-FFF2-40B4-BE49-F238E27FC236}">
                  <a16:creationId xmlns:a16="http://schemas.microsoft.com/office/drawing/2014/main" xmlns="" id="{70129BA9-07CA-4E45-BE89-A3B3D8B06794}"/>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Open the downloaded folder and copy all the files.</a:t>
              </a:r>
            </a:p>
          </p:txBody>
        </p:sp>
        <p:sp>
          <p:nvSpPr>
            <p:cNvPr id="18" name="Oval 17">
              <a:extLst>
                <a:ext uri="{FF2B5EF4-FFF2-40B4-BE49-F238E27FC236}">
                  <a16:creationId xmlns:a16="http://schemas.microsoft.com/office/drawing/2014/main" xmlns="" id="{06AD645D-EF4C-43B9-BC02-E73591ACFEA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1</a:t>
              </a:r>
            </a:p>
          </p:txBody>
        </p:sp>
      </p:grpSp>
      <p:grpSp>
        <p:nvGrpSpPr>
          <p:cNvPr id="19" name="Group 18">
            <a:extLst>
              <a:ext uri="{FF2B5EF4-FFF2-40B4-BE49-F238E27FC236}">
                <a16:creationId xmlns:a16="http://schemas.microsoft.com/office/drawing/2014/main" xmlns="" id="{08DFAC45-3E54-4D6A-98C4-CF211C83922E}"/>
              </a:ext>
            </a:extLst>
          </p:cNvPr>
          <p:cNvGrpSpPr/>
          <p:nvPr userDrawn="1"/>
        </p:nvGrpSpPr>
        <p:grpSpPr>
          <a:xfrm>
            <a:off x="3278194" y="1186618"/>
            <a:ext cx="2485137" cy="4640495"/>
            <a:chOff x="653175" y="1293580"/>
            <a:chExt cx="2485137" cy="4640495"/>
          </a:xfrm>
        </p:grpSpPr>
        <p:sp>
          <p:nvSpPr>
            <p:cNvPr id="20" name="Rectangle 19">
              <a:extLst>
                <a:ext uri="{FF2B5EF4-FFF2-40B4-BE49-F238E27FC236}">
                  <a16:creationId xmlns:a16="http://schemas.microsoft.com/office/drawing/2014/main" xmlns="" id="{F0CD5D4D-4B63-46DB-9525-B34F30B13615}"/>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Paste the copied files into a new folder.</a:t>
              </a:r>
            </a:p>
          </p:txBody>
        </p:sp>
        <p:sp>
          <p:nvSpPr>
            <p:cNvPr id="21" name="Oval 20">
              <a:extLst>
                <a:ext uri="{FF2B5EF4-FFF2-40B4-BE49-F238E27FC236}">
                  <a16:creationId xmlns:a16="http://schemas.microsoft.com/office/drawing/2014/main" xmlns="" id="{E921D1FD-6ED8-4721-9B13-952826BF7583}"/>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2</a:t>
              </a:r>
            </a:p>
          </p:txBody>
        </p:sp>
      </p:grpSp>
      <p:grpSp>
        <p:nvGrpSpPr>
          <p:cNvPr id="22" name="Group 21">
            <a:extLst>
              <a:ext uri="{FF2B5EF4-FFF2-40B4-BE49-F238E27FC236}">
                <a16:creationId xmlns:a16="http://schemas.microsoft.com/office/drawing/2014/main" xmlns="" id="{2E64373C-29B9-44AD-BBFF-1C2B6CB8B856}"/>
              </a:ext>
            </a:extLst>
          </p:cNvPr>
          <p:cNvGrpSpPr/>
          <p:nvPr userDrawn="1"/>
        </p:nvGrpSpPr>
        <p:grpSpPr>
          <a:xfrm>
            <a:off x="5903213" y="1186618"/>
            <a:ext cx="2485137" cy="4640495"/>
            <a:chOff x="653175" y="1293580"/>
            <a:chExt cx="2485137" cy="4640495"/>
          </a:xfrm>
        </p:grpSpPr>
        <p:sp>
          <p:nvSpPr>
            <p:cNvPr id="23" name="Rectangle 22">
              <a:extLst>
                <a:ext uri="{FF2B5EF4-FFF2-40B4-BE49-F238E27FC236}">
                  <a16:creationId xmlns:a16="http://schemas.microsoft.com/office/drawing/2014/main" xmlns="" id="{3F8F64B4-C8AD-4F3A-AC24-CC1D1D7B43F0}"/>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To use the PowerPoint, enable editing and put into slide show mode.</a:t>
              </a:r>
            </a:p>
          </p:txBody>
        </p:sp>
        <p:sp>
          <p:nvSpPr>
            <p:cNvPr id="24" name="Oval 23">
              <a:extLst>
                <a:ext uri="{FF2B5EF4-FFF2-40B4-BE49-F238E27FC236}">
                  <a16:creationId xmlns:a16="http://schemas.microsoft.com/office/drawing/2014/main" xmlns="" id="{306893F1-C2B6-43EB-825A-DA5B276C890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3</a:t>
              </a:r>
            </a:p>
          </p:txBody>
        </p:sp>
      </p:grpSp>
      <p:pic>
        <p:nvPicPr>
          <p:cNvPr id="25" name="Picture 24">
            <a:extLst>
              <a:ext uri="{FF2B5EF4-FFF2-40B4-BE49-F238E27FC236}">
                <a16:creationId xmlns:a16="http://schemas.microsoft.com/office/drawing/2014/main" xmlns="" id="{F8E75E30-3E3D-4F9B-9EF6-9A9630C27CBB}"/>
              </a:ext>
            </a:extLst>
          </p:cNvPr>
          <p:cNvPicPr>
            <a:picLocks noChangeAspect="1"/>
          </p:cNvPicPr>
          <p:nvPr userDrawn="1"/>
        </p:nvPicPr>
        <p:blipFill>
          <a:blip r:embed="rId4">
            <a:extLst>
              <a:ext uri="{28A0092B-C50C-407E-A947-70E740481C1C}">
                <a14:useLocalDpi xmlns:a14="http://schemas.microsoft.com/office/drawing/2010/main" val="0"/>
              </a:ext>
            </a:extLst>
          </a:blip>
          <a:srcRect l="14085" t="17912" r="52493" b="25307"/>
          <a:stretch>
            <a:fillRect/>
          </a:stretch>
        </p:blipFill>
        <p:spPr bwMode="auto">
          <a:xfrm>
            <a:off x="3720306" y="2435955"/>
            <a:ext cx="1703388" cy="2003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xmlns="" id="{E55EBE21-985E-4E8F-B68C-A7F9AB89D609}"/>
              </a:ext>
            </a:extLst>
          </p:cNvPr>
          <p:cNvPicPr>
            <a:picLocks noChangeAspect="1"/>
          </p:cNvPicPr>
          <p:nvPr userDrawn="1"/>
        </p:nvPicPr>
        <p:blipFill>
          <a:blip r:embed="rId5">
            <a:extLst>
              <a:ext uri="{28A0092B-C50C-407E-A947-70E740481C1C}">
                <a14:useLocalDpi xmlns:a14="http://schemas.microsoft.com/office/drawing/2010/main" val="0"/>
              </a:ext>
            </a:extLst>
          </a:blip>
          <a:srcRect t="65628"/>
          <a:stretch>
            <a:fillRect/>
          </a:stretch>
        </p:blipFill>
        <p:spPr bwMode="auto">
          <a:xfrm>
            <a:off x="6114362" y="3710564"/>
            <a:ext cx="2165314" cy="1601754"/>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xmlns="" id="{12AA4B95-3CCC-45E1-B7B1-343CCBC6F42A}"/>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114344" y="2435955"/>
            <a:ext cx="2165350" cy="225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xmlns="" id="{EB959152-16E0-47A5-9814-E4CDFB5F1B4A}"/>
              </a:ext>
            </a:extLst>
          </p:cNvPr>
          <p:cNvGrpSpPr/>
          <p:nvPr userDrawn="1"/>
        </p:nvGrpSpPr>
        <p:grpSpPr>
          <a:xfrm>
            <a:off x="6114362" y="2862122"/>
            <a:ext cx="2165350" cy="690207"/>
            <a:chOff x="6137101" y="2837944"/>
            <a:chExt cx="2165350" cy="690207"/>
          </a:xfrm>
        </p:grpSpPr>
        <p:grpSp>
          <p:nvGrpSpPr>
            <p:cNvPr id="29" name="Group 28">
              <a:extLst>
                <a:ext uri="{FF2B5EF4-FFF2-40B4-BE49-F238E27FC236}">
                  <a16:creationId xmlns:a16="http://schemas.microsoft.com/office/drawing/2014/main" xmlns="" id="{2AA9C2EC-978E-419F-A507-D371B5CA5B55}"/>
                </a:ext>
              </a:extLst>
            </p:cNvPr>
            <p:cNvGrpSpPr>
              <a:grpSpLocks/>
            </p:cNvGrpSpPr>
            <p:nvPr/>
          </p:nvGrpSpPr>
          <p:grpSpPr bwMode="auto">
            <a:xfrm>
              <a:off x="6137101" y="2837944"/>
              <a:ext cx="2165350" cy="647700"/>
              <a:chOff x="6164808" y="2589878"/>
              <a:chExt cx="2165459" cy="647296"/>
            </a:xfrm>
          </p:grpSpPr>
          <p:pic>
            <p:nvPicPr>
              <p:cNvPr id="31" name="Picture 30">
                <a:extLst>
                  <a:ext uri="{FF2B5EF4-FFF2-40B4-BE49-F238E27FC236}">
                    <a16:creationId xmlns:a16="http://schemas.microsoft.com/office/drawing/2014/main" xmlns="" id="{B5145F20-A130-4EC9-B902-0B2D234C1C06}"/>
                  </a:ext>
                </a:extLst>
              </p:cNvPr>
              <p:cNvPicPr>
                <a:picLocks noChangeAspect="1"/>
              </p:cNvPicPr>
              <p:nvPr/>
            </p:nvPicPr>
            <p:blipFill>
              <a:blip r:embed="rId7">
                <a:extLst>
                  <a:ext uri="{28A0092B-C50C-407E-A947-70E740481C1C}">
                    <a14:useLocalDpi xmlns:a14="http://schemas.microsoft.com/office/drawing/2010/main" val="0"/>
                  </a:ext>
                </a:extLst>
              </a:blip>
              <a:srcRect t="60687"/>
              <a:stretch>
                <a:fillRect/>
              </a:stretch>
            </p:blipFill>
            <p:spPr bwMode="auto">
              <a:xfrm>
                <a:off x="6164808" y="2589878"/>
                <a:ext cx="2165459" cy="647296"/>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cxnSp>
            <p:nvCxnSpPr>
              <p:cNvPr id="32" name="Straight Arrow Connector 31">
                <a:extLst>
                  <a:ext uri="{FF2B5EF4-FFF2-40B4-BE49-F238E27FC236}">
                    <a16:creationId xmlns:a16="http://schemas.microsoft.com/office/drawing/2014/main" xmlns="" id="{7209CC96-78F3-4B82-BE38-23F76BEC0573}"/>
                  </a:ext>
                </a:extLst>
              </p:cNvPr>
              <p:cNvCxnSpPr/>
              <p:nvPr/>
            </p:nvCxnSpPr>
            <p:spPr>
              <a:xfrm flipH="1">
                <a:off x="7949742" y="2768837"/>
                <a:ext cx="79379" cy="287158"/>
              </a:xfrm>
              <a:prstGeom prst="straightConnector1">
                <a:avLst/>
              </a:prstGeom>
              <a:ln w="19050">
                <a:solidFill>
                  <a:srgbClr val="18A0DB"/>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Oval 29">
              <a:extLst>
                <a:ext uri="{FF2B5EF4-FFF2-40B4-BE49-F238E27FC236}">
                  <a16:creationId xmlns:a16="http://schemas.microsoft.com/office/drawing/2014/main" xmlns="" id="{289AD21C-A27E-4E30-8AB2-27CBD6E49F15}"/>
                </a:ext>
              </a:extLst>
            </p:cNvPr>
            <p:cNvSpPr/>
            <p:nvPr/>
          </p:nvSpPr>
          <p:spPr>
            <a:xfrm>
              <a:off x="7790917" y="3317748"/>
              <a:ext cx="210403" cy="210403"/>
            </a:xfrm>
            <a:prstGeom prst="ellipse">
              <a:avLst/>
            </a:prstGeom>
            <a:noFill/>
            <a:ln w="1905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5" name="TextBox 44">
            <a:extLst>
              <a:ext uri="{FF2B5EF4-FFF2-40B4-BE49-F238E27FC236}">
                <a16:creationId xmlns:a16="http://schemas.microsoft.com/office/drawing/2014/main" xmlns="" id="{3642231C-A2F6-4367-90C6-0767E987F9A9}"/>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Guidance for Video/Audio in PowerPoints</a:t>
            </a:r>
            <a:endParaRPr lang="en-GB" sz="2800" b="1" dirty="0">
              <a:solidFill>
                <a:srgbClr val="E34192"/>
              </a:solidFill>
            </a:endParaRPr>
          </a:p>
        </p:txBody>
      </p:sp>
    </p:spTree>
    <p:extLst>
      <p:ext uri="{BB962C8B-B14F-4D97-AF65-F5344CB8AC3E}">
        <p14:creationId xmlns:p14="http://schemas.microsoft.com/office/powerpoint/2010/main" val="395936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nimation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xmlns=""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41" name="Group 40">
            <a:extLst>
              <a:ext uri="{FF2B5EF4-FFF2-40B4-BE49-F238E27FC236}">
                <a16:creationId xmlns:a16="http://schemas.microsoft.com/office/drawing/2014/main" xmlns="" id="{2BB4EA30-0107-4362-9222-C6055ABF324A}"/>
              </a:ext>
            </a:extLst>
          </p:cNvPr>
          <p:cNvGrpSpPr/>
          <p:nvPr userDrawn="1"/>
        </p:nvGrpSpPr>
        <p:grpSpPr>
          <a:xfrm>
            <a:off x="743835" y="1681195"/>
            <a:ext cx="7644513" cy="2295228"/>
            <a:chOff x="743837" y="1344834"/>
            <a:chExt cx="7644513" cy="2295228"/>
          </a:xfrm>
        </p:grpSpPr>
        <p:sp>
          <p:nvSpPr>
            <p:cNvPr id="42" name="Rectangle 41">
              <a:extLst>
                <a:ext uri="{FF2B5EF4-FFF2-40B4-BE49-F238E27FC236}">
                  <a16:creationId xmlns:a16="http://schemas.microsoft.com/office/drawing/2014/main" xmlns="" id="{0DF60415-D303-4DFE-A6B8-E0AB42EF4DDC}"/>
                </a:ext>
              </a:extLst>
            </p:cNvPr>
            <p:cNvSpPr/>
            <p:nvPr/>
          </p:nvSpPr>
          <p:spPr>
            <a:xfrm>
              <a:off x="743837" y="1344834"/>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43" name="Rectangle 42">
              <a:extLst>
                <a:ext uri="{FF2B5EF4-FFF2-40B4-BE49-F238E27FC236}">
                  <a16:creationId xmlns:a16="http://schemas.microsoft.com/office/drawing/2014/main" xmlns="" id="{6A96975B-C3DC-451D-8423-D15D5BCDB436}"/>
                </a:ext>
              </a:extLst>
            </p:cNvPr>
            <p:cNvSpPr/>
            <p:nvPr/>
          </p:nvSpPr>
          <p:spPr>
            <a:xfrm>
              <a:off x="755650" y="1618794"/>
              <a:ext cx="7632700" cy="2021268"/>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dirty="0">
                  <a:latin typeface="Roboto" panose="02000000000000000000" pitchFamily="2" charset="0"/>
                  <a:ea typeface="Roboto" panose="02000000000000000000" pitchFamily="2" charset="0"/>
                </a:rPr>
                <a:t>This resource has been designed with animations to make it as fun and engaging as possible. To view the content in the correct formatting, please view the PowerPoint in ‘slide show mode’. This takes you from desktop to presentation mode. If you view the slides out of ‘slide show mode’, you may find that some of the text and images overlap each other and/or are difficult to read. </a:t>
              </a:r>
            </a:p>
            <a:p>
              <a:pPr>
                <a:spcAft>
                  <a:spcPts val="600"/>
                </a:spcAft>
              </a:pPr>
              <a:r>
                <a:rPr lang="en-GB" sz="1400" dirty="0">
                  <a:latin typeface="Roboto" panose="02000000000000000000" pitchFamily="2" charset="0"/>
                  <a:ea typeface="Roboto" panose="02000000000000000000" pitchFamily="2" charset="0"/>
                </a:rPr>
                <a:t>To enter slide show mode, go to the </a:t>
              </a:r>
              <a:r>
                <a:rPr lang="en-GB" sz="1400" b="1" dirty="0">
                  <a:latin typeface="Roboto" panose="02000000000000000000" pitchFamily="2" charset="0"/>
                  <a:ea typeface="Roboto" panose="02000000000000000000" pitchFamily="2" charset="0"/>
                </a:rPr>
                <a:t>slide show menu tab </a:t>
              </a:r>
              <a:r>
                <a:rPr lang="en-GB" sz="1400" dirty="0">
                  <a:latin typeface="Roboto" panose="02000000000000000000" pitchFamily="2" charset="0"/>
                  <a:ea typeface="Roboto" panose="02000000000000000000" pitchFamily="2" charset="0"/>
                </a:rPr>
                <a:t>and select either </a:t>
              </a:r>
              <a:r>
                <a:rPr lang="en-GB" sz="1400" b="1" dirty="0">
                  <a:latin typeface="Roboto" panose="02000000000000000000" pitchFamily="2" charset="0"/>
                  <a:ea typeface="Roboto" panose="02000000000000000000" pitchFamily="2" charset="0"/>
                </a:rPr>
                <a:t>from beginning</a:t>
              </a:r>
              <a:r>
                <a:rPr lang="en-GB" sz="1400" dirty="0">
                  <a:latin typeface="Roboto" panose="02000000000000000000" pitchFamily="2" charset="0"/>
                  <a:ea typeface="Roboto" panose="02000000000000000000" pitchFamily="2" charset="0"/>
                </a:rPr>
                <a:t> </a:t>
              </a:r>
              <a:r>
                <a:rPr lang="en-GB" sz="1400" b="1" dirty="0">
                  <a:latin typeface="Roboto" panose="02000000000000000000" pitchFamily="2" charset="0"/>
                  <a:ea typeface="Roboto" panose="02000000000000000000" pitchFamily="2" charset="0"/>
                </a:rPr>
                <a:t>or from current slide</a:t>
              </a:r>
              <a:r>
                <a:rPr lang="en-GB" sz="1400" dirty="0">
                  <a:latin typeface="Roboto" panose="02000000000000000000" pitchFamily="2" charset="0"/>
                  <a:ea typeface="Roboto" panose="02000000000000000000" pitchFamily="2" charset="0"/>
                </a:rPr>
                <a:t>.</a:t>
              </a:r>
            </a:p>
          </p:txBody>
        </p:sp>
      </p:grpSp>
      <p:sp>
        <p:nvSpPr>
          <p:cNvPr id="44" name="Rectangle 43">
            <a:extLst>
              <a:ext uri="{FF2B5EF4-FFF2-40B4-BE49-F238E27FC236}">
                <a16:creationId xmlns:a16="http://schemas.microsoft.com/office/drawing/2014/main" xmlns=""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xmlns=""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1386459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ternal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xmlns=""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xmlns="" id="{7223ECE9-6F1A-4E72-ACE0-06F71C468FD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1" name="Group 10">
            <a:extLst>
              <a:ext uri="{FF2B5EF4-FFF2-40B4-BE49-F238E27FC236}">
                <a16:creationId xmlns:a16="http://schemas.microsoft.com/office/drawing/2014/main" xmlns="" id="{5F05BBF0-ECD1-4FE4-937E-1F73A27AF916}"/>
              </a:ext>
            </a:extLst>
          </p:cNvPr>
          <p:cNvGrpSpPr/>
          <p:nvPr userDrawn="1"/>
        </p:nvGrpSpPr>
        <p:grpSpPr>
          <a:xfrm>
            <a:off x="743837" y="1681195"/>
            <a:ext cx="7644513" cy="2002840"/>
            <a:chOff x="743837" y="1344834"/>
            <a:chExt cx="7644513" cy="2002840"/>
          </a:xfrm>
        </p:grpSpPr>
        <p:sp>
          <p:nvSpPr>
            <p:cNvPr id="12" name="Rectangle 11">
              <a:extLst>
                <a:ext uri="{FF2B5EF4-FFF2-40B4-BE49-F238E27FC236}">
                  <a16:creationId xmlns:a16="http://schemas.microsoft.com/office/drawing/2014/main" xmlns="" id="{D52A1D21-ED2B-43AD-B353-E06410A36383}"/>
                </a:ext>
              </a:extLst>
            </p:cNvPr>
            <p:cNvSpPr/>
            <p:nvPr/>
          </p:nvSpPr>
          <p:spPr>
            <a:xfrm>
              <a:off x="743837" y="1344834"/>
              <a:ext cx="2703717"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Websites</a:t>
              </a:r>
            </a:p>
          </p:txBody>
        </p:sp>
        <p:sp>
          <p:nvSpPr>
            <p:cNvPr id="13" name="Rectangle 12">
              <a:extLst>
                <a:ext uri="{FF2B5EF4-FFF2-40B4-BE49-F238E27FC236}">
                  <a16:creationId xmlns:a16="http://schemas.microsoft.com/office/drawing/2014/main" xmlns="" id="{1FFC9EFA-95C1-4D1B-B736-D82D578BE355}"/>
                </a:ext>
              </a:extLst>
            </p:cNvPr>
            <p:cNvSpPr/>
            <p:nvPr/>
          </p:nvSpPr>
          <p:spPr>
            <a:xfrm>
              <a:off x="755650" y="1618794"/>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websites. Please be aware that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You should also be aware that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the case. We are not responsible for the content of external sites.</a:t>
              </a:r>
            </a:p>
          </p:txBody>
        </p:sp>
      </p:grpSp>
      <p:sp>
        <p:nvSpPr>
          <p:cNvPr id="16" name="TextBox 15">
            <a:extLst>
              <a:ext uri="{FF2B5EF4-FFF2-40B4-BE49-F238E27FC236}">
                <a16:creationId xmlns:a16="http://schemas.microsoft.com/office/drawing/2014/main" xmlns="" id="{3E809478-62E0-4C7A-83A2-03913DD4D89E}"/>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211658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ternal Video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xmlns=""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6" name="Rectangle 15">
            <a:extLst>
              <a:ext uri="{FF2B5EF4-FFF2-40B4-BE49-F238E27FC236}">
                <a16:creationId xmlns:a16="http://schemas.microsoft.com/office/drawing/2014/main" xmlns="" id="{E98D6414-A260-404A-9274-A35AB2A1EA5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7" name="Group 16">
            <a:extLst>
              <a:ext uri="{FF2B5EF4-FFF2-40B4-BE49-F238E27FC236}">
                <a16:creationId xmlns:a16="http://schemas.microsoft.com/office/drawing/2014/main" xmlns="" id="{5688A155-CC1C-4CA5-824A-88B66BF4B7D8}"/>
              </a:ext>
            </a:extLst>
          </p:cNvPr>
          <p:cNvGrpSpPr/>
          <p:nvPr userDrawn="1"/>
        </p:nvGrpSpPr>
        <p:grpSpPr>
          <a:xfrm>
            <a:off x="733079" y="1681195"/>
            <a:ext cx="7643458" cy="2649171"/>
            <a:chOff x="744892" y="3707365"/>
            <a:chExt cx="7643458" cy="2649171"/>
          </a:xfrm>
        </p:grpSpPr>
        <p:sp>
          <p:nvSpPr>
            <p:cNvPr id="18" name="Rectangle 17">
              <a:extLst>
                <a:ext uri="{FF2B5EF4-FFF2-40B4-BE49-F238E27FC236}">
                  <a16:creationId xmlns:a16="http://schemas.microsoft.com/office/drawing/2014/main" xmlns="" id="{B519C287-0C36-43FA-A38F-45E9B4A11B4D}"/>
                </a:ext>
              </a:extLst>
            </p:cNvPr>
            <p:cNvSpPr/>
            <p:nvPr/>
          </p:nvSpPr>
          <p:spPr>
            <a:xfrm>
              <a:off x="744892" y="3707365"/>
              <a:ext cx="3214972"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Video Websites</a:t>
              </a:r>
            </a:p>
          </p:txBody>
        </p:sp>
        <p:sp>
          <p:nvSpPr>
            <p:cNvPr id="19" name="Rectangle 18">
              <a:extLst>
                <a:ext uri="{FF2B5EF4-FFF2-40B4-BE49-F238E27FC236}">
                  <a16:creationId xmlns:a16="http://schemas.microsoft.com/office/drawing/2014/main" xmlns="" id="{F9BBE2CC-1604-46EB-BCDA-9F6AB7410668}"/>
                </a:ext>
              </a:extLst>
            </p:cNvPr>
            <p:cNvSpPr/>
            <p:nvPr/>
          </p:nvSpPr>
          <p:spPr>
            <a:xfrm>
              <a:off x="755650" y="3981325"/>
              <a:ext cx="7632700" cy="2375211"/>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video websites. These websites often have </a:t>
              </a:r>
              <a:r>
                <a:rPr lang="en-GB" sz="1400" dirty="0" err="1">
                  <a:latin typeface="Roboto" panose="02000000000000000000" pitchFamily="2" charset="0"/>
                  <a:ea typeface="Roboto" panose="02000000000000000000" pitchFamily="2" charset="0"/>
                </a:rPr>
                <a:t>autoplay</a:t>
              </a:r>
              <a:r>
                <a:rPr lang="en-GB" sz="1400" dirty="0">
                  <a:latin typeface="Roboto" panose="02000000000000000000" pitchFamily="2" charset="0"/>
                  <a:ea typeface="Roboto" panose="02000000000000000000" pitchFamily="2" charset="0"/>
                </a:rPr>
                <a:t> features meaning that other videos will play after the video you are watching finishes. You should disable this feature before using the video in any classroom or similar setting.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assumes no responsibility for the contents of linked websites.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a:t>
              </a:r>
              <a:br>
                <a:rPr lang="en-GB" sz="1400" dirty="0">
                  <a:latin typeface="Roboto" panose="02000000000000000000" pitchFamily="2" charset="0"/>
                  <a:ea typeface="Roboto" panose="02000000000000000000" pitchFamily="2" charset="0"/>
                </a:rPr>
              </a:br>
              <a:r>
                <a:rPr lang="en-GB" sz="1400" dirty="0">
                  <a:latin typeface="Roboto" panose="02000000000000000000" pitchFamily="2" charset="0"/>
                  <a:ea typeface="Roboto" panose="02000000000000000000" pitchFamily="2" charset="0"/>
                </a:rPr>
                <a:t>the case.</a:t>
              </a:r>
            </a:p>
          </p:txBody>
        </p:sp>
      </p:grpSp>
      <p:sp>
        <p:nvSpPr>
          <p:cNvPr id="20" name="TextBox 19">
            <a:extLst>
              <a:ext uri="{FF2B5EF4-FFF2-40B4-BE49-F238E27FC236}">
                <a16:creationId xmlns:a16="http://schemas.microsoft.com/office/drawing/2014/main" xmlns="" id="{DFBBCB53-5B3E-420F-B980-49AC69553407}"/>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671506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aimers Editable">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xmlns=""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xmlns="" id="{89AF2E5A-21A6-4DED-A279-863F1FD479A6}"/>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20" name="Group 19">
            <a:extLst>
              <a:ext uri="{FF2B5EF4-FFF2-40B4-BE49-F238E27FC236}">
                <a16:creationId xmlns:a16="http://schemas.microsoft.com/office/drawing/2014/main" xmlns="" id="{0F0C260B-7A5F-4EEA-B147-DE8B78F68034}"/>
              </a:ext>
            </a:extLst>
          </p:cNvPr>
          <p:cNvGrpSpPr/>
          <p:nvPr userDrawn="1"/>
        </p:nvGrpSpPr>
        <p:grpSpPr>
          <a:xfrm>
            <a:off x="733079" y="3957995"/>
            <a:ext cx="7643458" cy="2002840"/>
            <a:chOff x="744892" y="3707365"/>
            <a:chExt cx="7643458" cy="2002840"/>
          </a:xfrm>
        </p:grpSpPr>
        <p:sp>
          <p:nvSpPr>
            <p:cNvPr id="21" name="Rectangle 20">
              <a:extLst>
                <a:ext uri="{FF2B5EF4-FFF2-40B4-BE49-F238E27FC236}">
                  <a16:creationId xmlns:a16="http://schemas.microsoft.com/office/drawing/2014/main" xmlns="" id="{55E2DD96-F714-4CFE-8121-9BD618AA74C8}"/>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22" name="Rectangle 21">
              <a:extLst>
                <a:ext uri="{FF2B5EF4-FFF2-40B4-BE49-F238E27FC236}">
                  <a16:creationId xmlns:a16="http://schemas.microsoft.com/office/drawing/2014/main" xmlns="" id="{110E9556-8ED8-404D-9793-60568C040CEB}"/>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
        <p:nvSpPr>
          <p:cNvPr id="23" name="TextBox 22">
            <a:extLst>
              <a:ext uri="{FF2B5EF4-FFF2-40B4-BE49-F238E27FC236}">
                <a16:creationId xmlns:a16="http://schemas.microsoft.com/office/drawing/2014/main" xmlns="" id="{A19C2661-D570-405D-A1E4-6CF9CAC8BE24}"/>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grpSp>
        <p:nvGrpSpPr>
          <p:cNvPr id="40" name="Group 39">
            <a:extLst>
              <a:ext uri="{FF2B5EF4-FFF2-40B4-BE49-F238E27FC236}">
                <a16:creationId xmlns:a16="http://schemas.microsoft.com/office/drawing/2014/main" xmlns="" id="{C6AC6D2F-10A3-489C-9A80-706183C3A327}"/>
              </a:ext>
            </a:extLst>
          </p:cNvPr>
          <p:cNvGrpSpPr/>
          <p:nvPr userDrawn="1"/>
        </p:nvGrpSpPr>
        <p:grpSpPr>
          <a:xfrm>
            <a:off x="735818" y="1678482"/>
            <a:ext cx="7643458" cy="2002840"/>
            <a:chOff x="744892" y="3707365"/>
            <a:chExt cx="7643458" cy="2002840"/>
          </a:xfrm>
        </p:grpSpPr>
        <p:sp>
          <p:nvSpPr>
            <p:cNvPr id="41" name="Rectangle 40">
              <a:extLst>
                <a:ext uri="{FF2B5EF4-FFF2-40B4-BE49-F238E27FC236}">
                  <a16:creationId xmlns:a16="http://schemas.microsoft.com/office/drawing/2014/main" xmlns="" id="{B0D18F5C-122B-478C-AA2E-1A9D89C3D4CD}"/>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42" name="Rectangle 41">
              <a:extLst>
                <a:ext uri="{FF2B5EF4-FFF2-40B4-BE49-F238E27FC236}">
                  <a16:creationId xmlns:a16="http://schemas.microsoft.com/office/drawing/2014/main" xmlns="" id="{43633EA5-BFCB-47C1-B42E-6602A01D8301}"/>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Tree>
    <p:extLst>
      <p:ext uri="{BB962C8B-B14F-4D97-AF65-F5344CB8AC3E}">
        <p14:creationId xmlns:p14="http://schemas.microsoft.com/office/powerpoint/2010/main" val="38378773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jp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dirty="0"/>
              <a:t>Click to edit Master title style</a:t>
            </a:r>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Lst>
  <p:txStyles>
    <p:titleStyle>
      <a:lvl1pPr algn="l" defTabSz="914400" rtl="0" eaLnBrk="1" latinLnBrk="0" hangingPunct="1">
        <a:lnSpc>
          <a:spcPct val="90000"/>
        </a:lnSpc>
        <a:spcBef>
          <a:spcPct val="0"/>
        </a:spcBef>
        <a:buNone/>
        <a:defRPr sz="36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280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twinkl.co.uk/resources/topics/space/space-powerpoints" TargetMode="Externa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7.png"/><Relationship Id="rId4" Type="http://schemas.openxmlformats.org/officeDocument/2006/relationships/image" Target="../media/image16.jp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11.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xmlns="" id="{25EA7A0A-F794-996B-105E-9F97854C7220}"/>
              </a:ext>
            </a:extLst>
          </p:cNvPr>
          <p:cNvSpPr/>
          <p:nvPr/>
        </p:nvSpPr>
        <p:spPr>
          <a:xfrm>
            <a:off x="50975" y="113047"/>
            <a:ext cx="1316431" cy="788565"/>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descr="144,500+ Happy Earth Stock Photos, Pictures &amp; Royalty-Fre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1130"/>
            <a:ext cx="1367406" cy="13271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appy Earth Cartoon Clipart Vector - FriendlySto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8189070" y="0"/>
            <a:ext cx="954930" cy="885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014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Top Corners Rounded 8">
            <a:extLst>
              <a:ext uri="{FF2B5EF4-FFF2-40B4-BE49-F238E27FC236}">
                <a16:creationId xmlns:a16="http://schemas.microsoft.com/office/drawing/2014/main" xmlns="" id="{1CA2679E-3E4A-D19A-2FAF-E7119C9110A9}"/>
              </a:ext>
            </a:extLst>
          </p:cNvPr>
          <p:cNvSpPr/>
          <p:nvPr/>
        </p:nvSpPr>
        <p:spPr>
          <a:xfrm rot="10800000">
            <a:off x="780809" y="421644"/>
            <a:ext cx="2784505" cy="539538"/>
          </a:xfrm>
          <a:prstGeom prst="round2SameRect">
            <a:avLst>
              <a:gd name="adj1" fmla="val 50000"/>
              <a:gd name="adj2" fmla="val 0"/>
            </a:avLst>
          </a:prstGeom>
          <a:solidFill>
            <a:srgbClr val="201D3C"/>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scene3d>
              <a:camera prst="orthographicFront">
                <a:rot lat="0" lon="0" rev="0"/>
              </a:camera>
              <a:lightRig rig="threePt" dir="t"/>
            </a:scene3d>
          </a:bodyPr>
          <a:lstStyle/>
          <a:p>
            <a:pPr algn="ctr"/>
            <a:endParaRPr lang="en-GB" sz="2800" b="1" dirty="0"/>
          </a:p>
        </p:txBody>
      </p:sp>
      <p:sp>
        <p:nvSpPr>
          <p:cNvPr id="13" name="TextBox 12">
            <a:extLst>
              <a:ext uri="{FF2B5EF4-FFF2-40B4-BE49-F238E27FC236}">
                <a16:creationId xmlns:a16="http://schemas.microsoft.com/office/drawing/2014/main" xmlns="" id="{E5B4DF43-9E5C-B5A4-4A71-DFBF72658AE7}"/>
              </a:ext>
            </a:extLst>
          </p:cNvPr>
          <p:cNvSpPr txBox="1"/>
          <p:nvPr/>
        </p:nvSpPr>
        <p:spPr>
          <a:xfrm>
            <a:off x="780817" y="384962"/>
            <a:ext cx="2784504" cy="523220"/>
          </a:xfrm>
          <a:prstGeom prst="rect">
            <a:avLst/>
          </a:prstGeom>
          <a:noFill/>
        </p:spPr>
        <p:txBody>
          <a:bodyPr wrap="square">
            <a:spAutoFit/>
          </a:bodyPr>
          <a:lstStyle/>
          <a:p>
            <a:pPr algn="ctr"/>
            <a:r>
              <a:rPr lang="en-GB" sz="2800" b="1" dirty="0">
                <a:solidFill>
                  <a:schemeClr val="bg1"/>
                </a:solidFill>
              </a:rPr>
              <a:t>Our Planet</a:t>
            </a:r>
          </a:p>
        </p:txBody>
      </p:sp>
      <p:pic>
        <p:nvPicPr>
          <p:cNvPr id="4" name="Picture 3">
            <a:extLst>
              <a:ext uri="{FF2B5EF4-FFF2-40B4-BE49-F238E27FC236}">
                <a16:creationId xmlns:a16="http://schemas.microsoft.com/office/drawing/2014/main" xmlns="" id="{4F7DB696-7020-44DD-7467-6EED2F86DD3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603" b="-1"/>
          <a:stretch/>
        </p:blipFill>
        <p:spPr>
          <a:xfrm>
            <a:off x="755650" y="997865"/>
            <a:ext cx="7632700" cy="5094960"/>
          </a:xfrm>
          <a:prstGeom prst="rect">
            <a:avLst/>
          </a:prstGeom>
        </p:spPr>
      </p:pic>
      <p:pic>
        <p:nvPicPr>
          <p:cNvPr id="7" name="Picture 6">
            <a:extLst>
              <a:ext uri="{FF2B5EF4-FFF2-40B4-BE49-F238E27FC236}">
                <a16:creationId xmlns:a16="http://schemas.microsoft.com/office/drawing/2014/main" xmlns="" id="{760F07E8-2C18-D367-FB8A-16E21C440A6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4382" b="29770"/>
          <a:stretch/>
        </p:blipFill>
        <p:spPr>
          <a:xfrm>
            <a:off x="5667156" y="3863520"/>
            <a:ext cx="2721194" cy="2229305"/>
          </a:xfrm>
          <a:prstGeom prst="rect">
            <a:avLst/>
          </a:prstGeom>
        </p:spPr>
      </p:pic>
      <p:pic>
        <p:nvPicPr>
          <p:cNvPr id="8" name="Picture 7">
            <a:extLst>
              <a:ext uri="{FF2B5EF4-FFF2-40B4-BE49-F238E27FC236}">
                <a16:creationId xmlns:a16="http://schemas.microsoft.com/office/drawing/2014/main" xmlns="" id="{90EE5781-9E6F-7D74-CDFA-A0857534E5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1071" y="3187019"/>
            <a:ext cx="4620963" cy="2843116"/>
          </a:xfrm>
          <a:prstGeom prst="rect">
            <a:avLst/>
          </a:prstGeom>
        </p:spPr>
      </p:pic>
      <p:sp>
        <p:nvSpPr>
          <p:cNvPr id="10" name="Rectangle: Rounded Corners 9">
            <a:extLst>
              <a:ext uri="{FF2B5EF4-FFF2-40B4-BE49-F238E27FC236}">
                <a16:creationId xmlns:a16="http://schemas.microsoft.com/office/drawing/2014/main" xmlns="" id="{6A2EFBE4-851D-3868-4F6B-EBCB724C96AD}"/>
              </a:ext>
            </a:extLst>
          </p:cNvPr>
          <p:cNvSpPr/>
          <p:nvPr/>
        </p:nvSpPr>
        <p:spPr>
          <a:xfrm>
            <a:off x="912578" y="1437483"/>
            <a:ext cx="4682879" cy="738449"/>
          </a:xfrm>
          <a:prstGeom prst="roundRect">
            <a:avLst>
              <a:gd name="adj" fmla="val 50000"/>
            </a:avLst>
          </a:prstGeom>
          <a:solidFill>
            <a:schemeClr val="bg1"/>
          </a:solidFill>
          <a:ln>
            <a:solidFill>
              <a:srgbClr val="CFE0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Which 3 words would you use to describe our planet Earth?</a:t>
            </a:r>
          </a:p>
        </p:txBody>
      </p:sp>
      <p:sp>
        <p:nvSpPr>
          <p:cNvPr id="18" name="Rectangle: Rounded Corners 17">
            <a:extLst>
              <a:ext uri="{FF2B5EF4-FFF2-40B4-BE49-F238E27FC236}">
                <a16:creationId xmlns:a16="http://schemas.microsoft.com/office/drawing/2014/main" xmlns="" id="{9B06FEA6-ADA6-0614-B412-66750254EE3F}"/>
              </a:ext>
            </a:extLst>
          </p:cNvPr>
          <p:cNvSpPr/>
          <p:nvPr/>
        </p:nvSpPr>
        <p:spPr>
          <a:xfrm>
            <a:off x="912578" y="2411888"/>
            <a:ext cx="4682879" cy="738449"/>
          </a:xfrm>
          <a:prstGeom prst="roundRect">
            <a:avLst>
              <a:gd name="adj" fmla="val 50000"/>
            </a:avLst>
          </a:prstGeom>
          <a:solidFill>
            <a:schemeClr val="bg1"/>
          </a:solidFill>
          <a:ln>
            <a:solidFill>
              <a:srgbClr val="CFE0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What else would you like to find out about Earth?</a:t>
            </a:r>
          </a:p>
        </p:txBody>
      </p:sp>
      <p:sp>
        <p:nvSpPr>
          <p:cNvPr id="19" name="Rectangle: Rounded Corners 18">
            <a:extLst>
              <a:ext uri="{FF2B5EF4-FFF2-40B4-BE49-F238E27FC236}">
                <a16:creationId xmlns:a16="http://schemas.microsoft.com/office/drawing/2014/main" xmlns="" id="{AA5AD0CC-6D82-1040-6013-20AE8FF89C8A}"/>
              </a:ext>
            </a:extLst>
          </p:cNvPr>
          <p:cNvSpPr/>
          <p:nvPr/>
        </p:nvSpPr>
        <p:spPr>
          <a:xfrm>
            <a:off x="912578" y="3386293"/>
            <a:ext cx="4682879" cy="738449"/>
          </a:xfrm>
          <a:prstGeom prst="roundRect">
            <a:avLst>
              <a:gd name="adj" fmla="val 50000"/>
            </a:avLst>
          </a:prstGeom>
          <a:solidFill>
            <a:schemeClr val="bg1"/>
          </a:solidFill>
          <a:ln>
            <a:solidFill>
              <a:srgbClr val="CFE0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How do you think it would feel to be an astronaut looking at Earth from space?</a:t>
            </a:r>
          </a:p>
        </p:txBody>
      </p:sp>
      <p:pic>
        <p:nvPicPr>
          <p:cNvPr id="12" name="Picture 4" descr="Happy Earth Cartoon Clipart Vector - FriendlyStoc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189070" y="5972743"/>
            <a:ext cx="954930" cy="885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07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123" y="5539153"/>
            <a:ext cx="1195754" cy="1318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descr="Happy Earth Cartoon Clipart Vector - FriendlySto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189070" y="5972743"/>
            <a:ext cx="954930" cy="885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893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xmlns="" id="{A9C4C88E-12B0-0119-F141-54237E30EC09}"/>
              </a:ext>
            </a:extLst>
          </p:cNvPr>
          <p:cNvSpPr/>
          <p:nvPr/>
        </p:nvSpPr>
        <p:spPr>
          <a:xfrm>
            <a:off x="755651" y="1094865"/>
            <a:ext cx="7632700" cy="3561025"/>
          </a:xfrm>
          <a:prstGeom prst="roundRect">
            <a:avLst>
              <a:gd name="adj" fmla="val 2241"/>
            </a:avLst>
          </a:prstGeom>
          <a:solidFill>
            <a:srgbClr val="00B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xmlns="" id="{AB3A8CD6-4780-34C0-CB21-5EE5D79B2A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9794" y="1777094"/>
            <a:ext cx="3987350" cy="2819600"/>
          </a:xfrm>
          <a:prstGeom prst="roundRect">
            <a:avLst>
              <a:gd name="adj" fmla="val 2017"/>
            </a:avLst>
          </a:prstGeom>
        </p:spPr>
      </p:pic>
      <p:sp>
        <p:nvSpPr>
          <p:cNvPr id="5" name="Text"/>
          <p:cNvSpPr/>
          <p:nvPr/>
        </p:nvSpPr>
        <p:spPr>
          <a:xfrm>
            <a:off x="5106166" y="1884306"/>
            <a:ext cx="2833156" cy="830997"/>
          </a:xfrm>
          <a:prstGeom prst="rect">
            <a:avLst/>
          </a:prstGeom>
        </p:spPr>
        <p:txBody>
          <a:bodyPr wrap="square" lIns="0" tIns="0" rIns="0" bIns="0">
            <a:spAutoFit/>
          </a:bodyPr>
          <a:lstStyle/>
          <a:p>
            <a:r>
              <a:rPr lang="en-GB" dirty="0">
                <a:solidFill>
                  <a:schemeClr val="bg1"/>
                </a:solidFill>
              </a:rPr>
              <a:t>The planet we live on is called Earth. It is the third planet from the Sun.</a:t>
            </a:r>
          </a:p>
        </p:txBody>
      </p:sp>
      <p:sp>
        <p:nvSpPr>
          <p:cNvPr id="4" name="Rectangle: Rounded Corners 3">
            <a:extLst>
              <a:ext uri="{FF2B5EF4-FFF2-40B4-BE49-F238E27FC236}">
                <a16:creationId xmlns:a16="http://schemas.microsoft.com/office/drawing/2014/main" xmlns="" id="{DA12EB30-9935-79C5-B5D0-F74EA6F04027}"/>
              </a:ext>
            </a:extLst>
          </p:cNvPr>
          <p:cNvSpPr/>
          <p:nvPr/>
        </p:nvSpPr>
        <p:spPr>
          <a:xfrm>
            <a:off x="807426" y="1158085"/>
            <a:ext cx="7500254" cy="539538"/>
          </a:xfrm>
          <a:prstGeom prst="roundRect">
            <a:avLst>
              <a:gd name="adj" fmla="val 50000"/>
            </a:avLst>
          </a:prstGeom>
          <a:solidFill>
            <a:schemeClr val="bg1"/>
          </a:solidFill>
          <a:ln>
            <a:solidFill>
              <a:srgbClr val="CFE0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 In our Solar System there are 8 planets. </a:t>
            </a:r>
          </a:p>
        </p:txBody>
      </p:sp>
      <p:sp>
        <p:nvSpPr>
          <p:cNvPr id="9" name="Rectangle: Top Corners Rounded 8">
            <a:extLst>
              <a:ext uri="{FF2B5EF4-FFF2-40B4-BE49-F238E27FC236}">
                <a16:creationId xmlns:a16="http://schemas.microsoft.com/office/drawing/2014/main" xmlns="" id="{1CA2679E-3E4A-D19A-2FAF-E7119C9110A9}"/>
              </a:ext>
            </a:extLst>
          </p:cNvPr>
          <p:cNvSpPr/>
          <p:nvPr/>
        </p:nvSpPr>
        <p:spPr>
          <a:xfrm rot="10800000">
            <a:off x="780817" y="421644"/>
            <a:ext cx="3615655" cy="539538"/>
          </a:xfrm>
          <a:prstGeom prst="round2SameRect">
            <a:avLst>
              <a:gd name="adj1" fmla="val 50000"/>
              <a:gd name="adj2" fmla="val 0"/>
            </a:avLst>
          </a:prstGeom>
          <a:solidFill>
            <a:srgbClr val="201D3C"/>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scene3d>
              <a:camera prst="orthographicFront">
                <a:rot lat="0" lon="0" rev="0"/>
              </a:camera>
              <a:lightRig rig="threePt" dir="t"/>
            </a:scene3d>
          </a:bodyPr>
          <a:lstStyle/>
          <a:p>
            <a:pPr algn="ctr"/>
            <a:endParaRPr lang="en-GB" sz="2800" b="1" dirty="0"/>
          </a:p>
        </p:txBody>
      </p:sp>
      <p:sp>
        <p:nvSpPr>
          <p:cNvPr id="13" name="TextBox 12">
            <a:extLst>
              <a:ext uri="{FF2B5EF4-FFF2-40B4-BE49-F238E27FC236}">
                <a16:creationId xmlns:a16="http://schemas.microsoft.com/office/drawing/2014/main" xmlns="" id="{E5B4DF43-9E5C-B5A4-4A71-DFBF72658AE7}"/>
              </a:ext>
            </a:extLst>
          </p:cNvPr>
          <p:cNvSpPr txBox="1"/>
          <p:nvPr/>
        </p:nvSpPr>
        <p:spPr>
          <a:xfrm>
            <a:off x="780816" y="384962"/>
            <a:ext cx="3615655" cy="523220"/>
          </a:xfrm>
          <a:prstGeom prst="rect">
            <a:avLst/>
          </a:prstGeom>
          <a:noFill/>
        </p:spPr>
        <p:txBody>
          <a:bodyPr wrap="square">
            <a:spAutoFit/>
          </a:bodyPr>
          <a:lstStyle/>
          <a:p>
            <a:pPr algn="ctr"/>
            <a:r>
              <a:rPr lang="en-GB" sz="2800" b="1" dirty="0">
                <a:solidFill>
                  <a:schemeClr val="bg1"/>
                </a:solidFill>
              </a:rPr>
              <a:t>The Solar System</a:t>
            </a:r>
          </a:p>
        </p:txBody>
      </p:sp>
      <p:sp>
        <p:nvSpPr>
          <p:cNvPr id="15" name="Rectangle: Rounded Corners 14">
            <a:extLst>
              <a:ext uri="{FF2B5EF4-FFF2-40B4-BE49-F238E27FC236}">
                <a16:creationId xmlns:a16="http://schemas.microsoft.com/office/drawing/2014/main" xmlns="" id="{DDF72BB8-26A1-51CF-98C0-C3BEF6291B45}"/>
              </a:ext>
            </a:extLst>
          </p:cNvPr>
          <p:cNvSpPr/>
          <p:nvPr/>
        </p:nvSpPr>
        <p:spPr>
          <a:xfrm>
            <a:off x="4966160" y="1937305"/>
            <a:ext cx="45719" cy="777997"/>
          </a:xfrm>
          <a:prstGeom prst="roundRect">
            <a:avLst>
              <a:gd name="adj" fmla="val 50000"/>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
            <a:extLst>
              <a:ext uri="{FF2B5EF4-FFF2-40B4-BE49-F238E27FC236}">
                <a16:creationId xmlns:a16="http://schemas.microsoft.com/office/drawing/2014/main" xmlns="" id="{315FB389-AD90-4E82-C90B-AEFFAC7FDC6D}"/>
              </a:ext>
            </a:extLst>
          </p:cNvPr>
          <p:cNvSpPr/>
          <p:nvPr/>
        </p:nvSpPr>
        <p:spPr>
          <a:xfrm>
            <a:off x="5106166" y="3075743"/>
            <a:ext cx="2833156" cy="276999"/>
          </a:xfrm>
          <a:prstGeom prst="rect">
            <a:avLst/>
          </a:prstGeom>
        </p:spPr>
        <p:txBody>
          <a:bodyPr wrap="square" lIns="0" tIns="0" rIns="0" bIns="0">
            <a:spAutoFit/>
          </a:bodyPr>
          <a:lstStyle/>
          <a:p>
            <a:r>
              <a:rPr lang="en-GB" dirty="0">
                <a:solidFill>
                  <a:schemeClr val="bg1"/>
                </a:solidFill>
              </a:rPr>
              <a:t>Each planet </a:t>
            </a:r>
            <a:r>
              <a:rPr lang="en-GB" b="1" dirty="0">
                <a:solidFill>
                  <a:schemeClr val="bg1"/>
                </a:solidFill>
              </a:rPr>
              <a:t>orbits</a:t>
            </a:r>
            <a:r>
              <a:rPr lang="en-GB" dirty="0">
                <a:solidFill>
                  <a:schemeClr val="bg1"/>
                </a:solidFill>
              </a:rPr>
              <a:t> the Sun.</a:t>
            </a:r>
          </a:p>
        </p:txBody>
      </p:sp>
      <p:sp>
        <p:nvSpPr>
          <p:cNvPr id="17" name="Rectangle: Rounded Corners 16">
            <a:extLst>
              <a:ext uri="{FF2B5EF4-FFF2-40B4-BE49-F238E27FC236}">
                <a16:creationId xmlns:a16="http://schemas.microsoft.com/office/drawing/2014/main" xmlns="" id="{2D4065C4-0CA0-0325-FC27-2AF17C9DA368}"/>
              </a:ext>
            </a:extLst>
          </p:cNvPr>
          <p:cNvSpPr/>
          <p:nvPr/>
        </p:nvSpPr>
        <p:spPr>
          <a:xfrm>
            <a:off x="4966160" y="3075744"/>
            <a:ext cx="45719" cy="299738"/>
          </a:xfrm>
          <a:prstGeom prst="roundRect">
            <a:avLst>
              <a:gd name="adj" fmla="val 50000"/>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Question">
            <a:extLst>
              <a:ext uri="{FF2B5EF4-FFF2-40B4-BE49-F238E27FC236}">
                <a16:creationId xmlns:a16="http://schemas.microsoft.com/office/drawing/2014/main" xmlns="" id="{7CF8DAD2-4024-6DC5-34F3-2AEF2F9526FF}"/>
              </a:ext>
            </a:extLst>
          </p:cNvPr>
          <p:cNvSpPr/>
          <p:nvPr/>
        </p:nvSpPr>
        <p:spPr>
          <a:xfrm>
            <a:off x="6771512" y="2836903"/>
            <a:ext cx="248476" cy="248476"/>
          </a:xfrm>
          <a:prstGeom prst="ellipse">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689429"/>
                </a:solidFill>
              </a:rPr>
              <a:t>?</a:t>
            </a:r>
          </a:p>
        </p:txBody>
      </p:sp>
      <p:sp>
        <p:nvSpPr>
          <p:cNvPr id="20" name="Rectangle: Rounded Corners 19">
            <a:extLst>
              <a:ext uri="{FF2B5EF4-FFF2-40B4-BE49-F238E27FC236}">
                <a16:creationId xmlns:a16="http://schemas.microsoft.com/office/drawing/2014/main" xmlns="" id="{E7240799-AA65-C238-9BC2-9249B374C324}"/>
              </a:ext>
            </a:extLst>
          </p:cNvPr>
          <p:cNvSpPr/>
          <p:nvPr/>
        </p:nvSpPr>
        <p:spPr>
          <a:xfrm>
            <a:off x="755650" y="4798581"/>
            <a:ext cx="2546598" cy="539538"/>
          </a:xfrm>
          <a:prstGeom prst="roundRect">
            <a:avLst>
              <a:gd name="adj" fmla="val 50000"/>
            </a:avLst>
          </a:prstGeom>
          <a:solidFill>
            <a:srgbClr val="689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Did You Know…?</a:t>
            </a:r>
          </a:p>
        </p:txBody>
      </p:sp>
      <p:cxnSp>
        <p:nvCxnSpPr>
          <p:cNvPr id="24" name="Straight Connector 23">
            <a:extLst>
              <a:ext uri="{FF2B5EF4-FFF2-40B4-BE49-F238E27FC236}">
                <a16:creationId xmlns:a16="http://schemas.microsoft.com/office/drawing/2014/main" xmlns="" id="{0E42D904-91B6-B228-E3B1-4A74CAB749AB}"/>
              </a:ext>
            </a:extLst>
          </p:cNvPr>
          <p:cNvCxnSpPr>
            <a:cxnSpLocks/>
            <a:stCxn id="15" idx="1"/>
          </p:cNvCxnSpPr>
          <p:nvPr/>
        </p:nvCxnSpPr>
        <p:spPr>
          <a:xfrm flipH="1">
            <a:off x="2248250" y="2326304"/>
            <a:ext cx="2717910" cy="1102696"/>
          </a:xfrm>
          <a:prstGeom prst="line">
            <a:avLst/>
          </a:prstGeom>
          <a:ln w="38100">
            <a:solidFill>
              <a:srgbClr val="CFE09B"/>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2B553A12-3278-1367-6713-0DEB55932493}"/>
              </a:ext>
            </a:extLst>
          </p:cNvPr>
          <p:cNvCxnSpPr>
            <a:cxnSpLocks/>
            <a:stCxn id="17" idx="1"/>
          </p:cNvCxnSpPr>
          <p:nvPr/>
        </p:nvCxnSpPr>
        <p:spPr>
          <a:xfrm flipH="1">
            <a:off x="1103619" y="3225613"/>
            <a:ext cx="3862541" cy="750110"/>
          </a:xfrm>
          <a:prstGeom prst="line">
            <a:avLst/>
          </a:prstGeom>
          <a:ln w="38100">
            <a:solidFill>
              <a:srgbClr val="CFE09B"/>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xmlns="" id="{E95F0FE4-9088-1378-D3C6-593C9689275C}"/>
              </a:ext>
            </a:extLst>
          </p:cNvPr>
          <p:cNvSpPr txBox="1"/>
          <p:nvPr/>
        </p:nvSpPr>
        <p:spPr>
          <a:xfrm>
            <a:off x="807426" y="5338119"/>
            <a:ext cx="4269845" cy="646331"/>
          </a:xfrm>
          <a:prstGeom prst="rect">
            <a:avLst/>
          </a:prstGeom>
          <a:noFill/>
        </p:spPr>
        <p:txBody>
          <a:bodyPr wrap="square">
            <a:spAutoFit/>
          </a:bodyPr>
          <a:lstStyle/>
          <a:p>
            <a:r>
              <a:rPr lang="en-GB" dirty="0">
                <a:solidFill>
                  <a:schemeClr val="tx1"/>
                </a:solidFill>
              </a:rPr>
              <a:t>Scientists believe that the Earth is around 4.6 billion years old!</a:t>
            </a:r>
          </a:p>
        </p:txBody>
      </p:sp>
      <p:pic>
        <p:nvPicPr>
          <p:cNvPr id="38" name="Picture 37">
            <a:extLst>
              <a:ext uri="{FF2B5EF4-FFF2-40B4-BE49-F238E27FC236}">
                <a16:creationId xmlns:a16="http://schemas.microsoft.com/office/drawing/2014/main" xmlns="" id="{7C68B3AE-19E7-9FF8-86D9-5871E4E6E92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821" b="45474"/>
          <a:stretch/>
        </p:blipFill>
        <p:spPr>
          <a:xfrm>
            <a:off x="4396471" y="4224659"/>
            <a:ext cx="4747530" cy="2633341"/>
          </a:xfrm>
          <a:prstGeom prst="rect">
            <a:avLst/>
          </a:prstGeom>
        </p:spPr>
      </p:pic>
      <p:sp>
        <p:nvSpPr>
          <p:cNvPr id="34" name="Rectangle: Rounded Corners 33">
            <a:extLst>
              <a:ext uri="{FF2B5EF4-FFF2-40B4-BE49-F238E27FC236}">
                <a16:creationId xmlns:a16="http://schemas.microsoft.com/office/drawing/2014/main" xmlns="" id="{2D2D24F0-881A-4894-9B57-6BCE5109037E}"/>
              </a:ext>
            </a:extLst>
          </p:cNvPr>
          <p:cNvSpPr/>
          <p:nvPr/>
        </p:nvSpPr>
        <p:spPr>
          <a:xfrm>
            <a:off x="4964238" y="3717611"/>
            <a:ext cx="3257018" cy="1127376"/>
          </a:xfrm>
          <a:prstGeom prst="roundRect">
            <a:avLst>
              <a:gd name="adj" fmla="val 20586"/>
            </a:avLst>
          </a:prstGeom>
          <a:solidFill>
            <a:schemeClr val="bg1"/>
          </a:solidFill>
          <a:ln>
            <a:solidFill>
              <a:srgbClr val="CFE0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An </a:t>
            </a:r>
            <a:r>
              <a:rPr lang="en-GB" b="1" dirty="0">
                <a:solidFill>
                  <a:schemeClr val="tx1"/>
                </a:solidFill>
              </a:rPr>
              <a:t>orbit</a:t>
            </a:r>
            <a:r>
              <a:rPr lang="en-GB" dirty="0">
                <a:solidFill>
                  <a:schemeClr val="tx1"/>
                </a:solidFill>
              </a:rPr>
              <a:t> is the path that one object travels on to move around another object.</a:t>
            </a:r>
          </a:p>
        </p:txBody>
      </p:sp>
      <p:sp>
        <p:nvSpPr>
          <p:cNvPr id="39" name="Close">
            <a:extLst>
              <a:ext uri="{FF2B5EF4-FFF2-40B4-BE49-F238E27FC236}">
                <a16:creationId xmlns:a16="http://schemas.microsoft.com/office/drawing/2014/main" xmlns="" id="{F51D6CE0-9E8E-921C-AC78-0E45FFFFACFD}"/>
              </a:ext>
            </a:extLst>
          </p:cNvPr>
          <p:cNvSpPr/>
          <p:nvPr/>
        </p:nvSpPr>
        <p:spPr>
          <a:xfrm>
            <a:off x="7972780" y="3565322"/>
            <a:ext cx="334900" cy="334900"/>
          </a:xfrm>
          <a:prstGeom prst="ellipse">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689429"/>
                </a:solidFill>
              </a:rPr>
              <a:t>X</a:t>
            </a:r>
          </a:p>
        </p:txBody>
      </p:sp>
      <p:sp>
        <p:nvSpPr>
          <p:cNvPr id="41" name="Rectangle: Rounded Corners 40">
            <a:extLst>
              <a:ext uri="{FF2B5EF4-FFF2-40B4-BE49-F238E27FC236}">
                <a16:creationId xmlns:a16="http://schemas.microsoft.com/office/drawing/2014/main" xmlns="" id="{DE67A38B-83BD-5002-3E78-B1D50E8FDF05}"/>
              </a:ext>
            </a:extLst>
          </p:cNvPr>
          <p:cNvSpPr/>
          <p:nvPr/>
        </p:nvSpPr>
        <p:spPr>
          <a:xfrm>
            <a:off x="773564" y="5391515"/>
            <a:ext cx="45719" cy="539539"/>
          </a:xfrm>
          <a:prstGeom prst="roundRect">
            <a:avLst>
              <a:gd name="adj" fmla="val 50000"/>
            </a:avLst>
          </a:prstGeom>
          <a:solidFill>
            <a:srgbClr val="689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right)">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right)">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500"/>
                                        <p:tgtEl>
                                          <p:spTgt spid="4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500"/>
                                        <p:tgtEl>
                                          <p:spTgt spid="36"/>
                                        </p:tgtEl>
                                      </p:cBhvr>
                                    </p:animEffect>
                                  </p:childTnLst>
                                </p:cTn>
                              </p:par>
                              <p:par>
                                <p:cTn id="43" presetID="10" presetClass="entr" presetSubtype="0" fill="hold"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6" restart="whenNotActive" fill="hold" evtFilter="cancelBubble" nodeType="interactiveSeq">
                <p:stCondLst>
                  <p:cond evt="onClick" delay="0">
                    <p:tgtEl>
                      <p:spTgt spid="19"/>
                    </p:tgtEl>
                  </p:cond>
                </p:stCondLst>
                <p:endSync evt="end" delay="0">
                  <p:rtn val="all"/>
                </p:endSync>
                <p:childTnLst>
                  <p:par>
                    <p:cTn id="47" fill="hold">
                      <p:stCondLst>
                        <p:cond delay="0"/>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500"/>
                                        <p:tgtEl>
                                          <p:spTgt spid="3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500"/>
                                        <p:tgtEl>
                                          <p:spTgt spid="39"/>
                                        </p:tgtEl>
                                      </p:cBhvr>
                                    </p:animEffect>
                                  </p:childTnLst>
                                </p:cTn>
                              </p:par>
                            </p:childTnLst>
                          </p:cTn>
                        </p:par>
                      </p:childTnLst>
                    </p:cTn>
                  </p:par>
                </p:childTnLst>
              </p:cTn>
              <p:nextCondLst>
                <p:cond evt="onClick" delay="0">
                  <p:tgtEl>
                    <p:spTgt spid="19"/>
                  </p:tgtEl>
                </p:cond>
              </p:nextCondLst>
            </p:seq>
            <p:seq concurrent="1" nextAc="seek">
              <p:cTn id="55" restart="whenNotActive" fill="hold" evtFilter="cancelBubble" nodeType="interactiveSeq">
                <p:stCondLst>
                  <p:cond evt="onClick" delay="0">
                    <p:tgtEl>
                      <p:spTgt spid="39"/>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34"/>
                                        </p:tgtEl>
                                      </p:cBhvr>
                                    </p:animEffect>
                                    <p:set>
                                      <p:cBhvr>
                                        <p:cTn id="60" dur="1" fill="hold">
                                          <p:stCondLst>
                                            <p:cond delay="499"/>
                                          </p:stCondLst>
                                        </p:cTn>
                                        <p:tgtEl>
                                          <p:spTgt spid="34"/>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39"/>
                                        </p:tgtEl>
                                      </p:cBhvr>
                                    </p:animEffect>
                                    <p:set>
                                      <p:cBhvr>
                                        <p:cTn id="63"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childTnLst>
        </p:cTn>
      </p:par>
    </p:tnLst>
    <p:bldLst>
      <p:bldP spid="5" grpId="0"/>
      <p:bldP spid="15" grpId="0" animBg="1"/>
      <p:bldP spid="16" grpId="0"/>
      <p:bldP spid="17" grpId="0" animBg="1"/>
      <p:bldP spid="19" grpId="0" animBg="1"/>
      <p:bldP spid="20" grpId="0" animBg="1"/>
      <p:bldP spid="36" grpId="0"/>
      <p:bldP spid="34" grpId="0" animBg="1"/>
      <p:bldP spid="34" grpId="1" animBg="1"/>
      <p:bldP spid="39" grpId="0" animBg="1"/>
      <p:bldP spid="39" grpId="1" animBg="1"/>
      <p:bldP spid="4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xmlns="" id="{3E40D220-8BFA-40B2-783D-B7B90E88B90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8528"/>
          <a:stretch/>
        </p:blipFill>
        <p:spPr>
          <a:xfrm>
            <a:off x="755650" y="1020223"/>
            <a:ext cx="7632700" cy="3857543"/>
          </a:xfrm>
          <a:prstGeom prst="rect">
            <a:avLst/>
          </a:prstGeom>
        </p:spPr>
      </p:pic>
      <p:pic>
        <p:nvPicPr>
          <p:cNvPr id="29" name="Picture 28">
            <a:extLst>
              <a:ext uri="{FF2B5EF4-FFF2-40B4-BE49-F238E27FC236}">
                <a16:creationId xmlns:a16="http://schemas.microsoft.com/office/drawing/2014/main" xmlns="" id="{325B89F2-7BEB-890F-CD33-84DBFE4B4AA4}"/>
              </a:ext>
            </a:extLst>
          </p:cNvPr>
          <p:cNvPicPr>
            <a:picLocks noChangeAspect="1"/>
          </p:cNvPicPr>
          <p:nvPr/>
        </p:nvPicPr>
        <p:blipFill rotWithShape="1">
          <a:blip r:embed="rId3">
            <a:duotone>
              <a:prstClr val="black"/>
              <a:srgbClr val="4A3682">
                <a:tint val="45000"/>
                <a:satMod val="400000"/>
              </a:srgbClr>
            </a:duotone>
          </a:blip>
          <a:srcRect l="10146" t="8429" b="55154"/>
          <a:stretch/>
        </p:blipFill>
        <p:spPr>
          <a:xfrm>
            <a:off x="755650" y="1023586"/>
            <a:ext cx="6540674" cy="2049202"/>
          </a:xfrm>
          <a:prstGeom prst="rect">
            <a:avLst/>
          </a:prstGeom>
        </p:spPr>
      </p:pic>
      <p:pic>
        <p:nvPicPr>
          <p:cNvPr id="18" name="Picture 17">
            <a:extLst>
              <a:ext uri="{FF2B5EF4-FFF2-40B4-BE49-F238E27FC236}">
                <a16:creationId xmlns:a16="http://schemas.microsoft.com/office/drawing/2014/main" xmlns="" id="{67BA0C5E-DDC2-CB76-BAEA-EF4B4DD7B0C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581" b="24230"/>
          <a:stretch/>
        </p:blipFill>
        <p:spPr>
          <a:xfrm>
            <a:off x="755650" y="3072788"/>
            <a:ext cx="7632700" cy="3020037"/>
          </a:xfrm>
          <a:prstGeom prst="rect">
            <a:avLst/>
          </a:prstGeom>
        </p:spPr>
      </p:pic>
      <p:sp>
        <p:nvSpPr>
          <p:cNvPr id="9" name="Rectangle: Top Corners Rounded 8">
            <a:extLst>
              <a:ext uri="{FF2B5EF4-FFF2-40B4-BE49-F238E27FC236}">
                <a16:creationId xmlns:a16="http://schemas.microsoft.com/office/drawing/2014/main" xmlns="" id="{1CA2679E-3E4A-D19A-2FAF-E7119C9110A9}"/>
              </a:ext>
            </a:extLst>
          </p:cNvPr>
          <p:cNvSpPr/>
          <p:nvPr/>
        </p:nvSpPr>
        <p:spPr>
          <a:xfrm rot="10800000">
            <a:off x="780816" y="421644"/>
            <a:ext cx="2281165" cy="539538"/>
          </a:xfrm>
          <a:prstGeom prst="round2SameRect">
            <a:avLst>
              <a:gd name="adj1" fmla="val 50000"/>
              <a:gd name="adj2" fmla="val 0"/>
            </a:avLst>
          </a:prstGeom>
          <a:solidFill>
            <a:srgbClr val="201D3C"/>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scene3d>
              <a:camera prst="orthographicFront">
                <a:rot lat="0" lon="0" rev="0"/>
              </a:camera>
              <a:lightRig rig="threePt" dir="t"/>
            </a:scene3d>
          </a:bodyPr>
          <a:lstStyle/>
          <a:p>
            <a:pPr algn="ctr"/>
            <a:endParaRPr lang="en-GB" sz="2800" b="1" dirty="0"/>
          </a:p>
        </p:txBody>
      </p:sp>
      <p:sp>
        <p:nvSpPr>
          <p:cNvPr id="13" name="TextBox 12">
            <a:extLst>
              <a:ext uri="{FF2B5EF4-FFF2-40B4-BE49-F238E27FC236}">
                <a16:creationId xmlns:a16="http://schemas.microsoft.com/office/drawing/2014/main" xmlns="" id="{E5B4DF43-9E5C-B5A4-4A71-DFBF72658AE7}"/>
              </a:ext>
            </a:extLst>
          </p:cNvPr>
          <p:cNvSpPr txBox="1"/>
          <p:nvPr/>
        </p:nvSpPr>
        <p:spPr>
          <a:xfrm>
            <a:off x="780817" y="384962"/>
            <a:ext cx="2281166" cy="523220"/>
          </a:xfrm>
          <a:prstGeom prst="rect">
            <a:avLst/>
          </a:prstGeom>
          <a:noFill/>
        </p:spPr>
        <p:txBody>
          <a:bodyPr wrap="square">
            <a:spAutoFit/>
          </a:bodyPr>
          <a:lstStyle/>
          <a:p>
            <a:pPr algn="ctr"/>
            <a:r>
              <a:rPr lang="en-GB" sz="2800" b="1" dirty="0">
                <a:solidFill>
                  <a:schemeClr val="bg1"/>
                </a:solidFill>
              </a:rPr>
              <a:t>The Moon</a:t>
            </a:r>
          </a:p>
        </p:txBody>
      </p:sp>
      <p:sp>
        <p:nvSpPr>
          <p:cNvPr id="20" name="Rectangle: Rounded Corners 19">
            <a:extLst>
              <a:ext uri="{FF2B5EF4-FFF2-40B4-BE49-F238E27FC236}">
                <a16:creationId xmlns:a16="http://schemas.microsoft.com/office/drawing/2014/main" xmlns="" id="{E7240799-AA65-C238-9BC2-9249B374C324}"/>
              </a:ext>
            </a:extLst>
          </p:cNvPr>
          <p:cNvSpPr/>
          <p:nvPr/>
        </p:nvSpPr>
        <p:spPr>
          <a:xfrm>
            <a:off x="1110099" y="3242113"/>
            <a:ext cx="2546598" cy="539538"/>
          </a:xfrm>
          <a:prstGeom prst="roundRect">
            <a:avLst>
              <a:gd name="adj" fmla="val 50000"/>
            </a:avLst>
          </a:prstGeom>
          <a:solidFill>
            <a:srgbClr val="00B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Did You Know…?</a:t>
            </a:r>
          </a:p>
        </p:txBody>
      </p:sp>
      <p:sp>
        <p:nvSpPr>
          <p:cNvPr id="36" name="TextBox 35">
            <a:extLst>
              <a:ext uri="{FF2B5EF4-FFF2-40B4-BE49-F238E27FC236}">
                <a16:creationId xmlns:a16="http://schemas.microsoft.com/office/drawing/2014/main" xmlns="" id="{E95F0FE4-9088-1378-D3C6-593C9689275C}"/>
              </a:ext>
            </a:extLst>
          </p:cNvPr>
          <p:cNvSpPr txBox="1"/>
          <p:nvPr/>
        </p:nvSpPr>
        <p:spPr>
          <a:xfrm>
            <a:off x="1311930" y="3865200"/>
            <a:ext cx="3698625" cy="923330"/>
          </a:xfrm>
          <a:prstGeom prst="rect">
            <a:avLst/>
          </a:prstGeom>
          <a:noFill/>
        </p:spPr>
        <p:txBody>
          <a:bodyPr wrap="square">
            <a:spAutoFit/>
          </a:bodyPr>
          <a:lstStyle/>
          <a:p>
            <a:r>
              <a:rPr lang="en-GB" dirty="0">
                <a:solidFill>
                  <a:schemeClr val="bg1"/>
                </a:solidFill>
              </a:rPr>
              <a:t>The Moon and Earth are the only two places in space that humans have stepped foot on.</a:t>
            </a:r>
          </a:p>
        </p:txBody>
      </p:sp>
      <p:sp>
        <p:nvSpPr>
          <p:cNvPr id="41" name="Rectangle: Rounded Corners 40">
            <a:extLst>
              <a:ext uri="{FF2B5EF4-FFF2-40B4-BE49-F238E27FC236}">
                <a16:creationId xmlns:a16="http://schemas.microsoft.com/office/drawing/2014/main" xmlns="" id="{DE67A38B-83BD-5002-3E78-B1D50E8FDF05}"/>
              </a:ext>
            </a:extLst>
          </p:cNvPr>
          <p:cNvSpPr/>
          <p:nvPr/>
        </p:nvSpPr>
        <p:spPr>
          <a:xfrm>
            <a:off x="1201124" y="3943151"/>
            <a:ext cx="48836" cy="767427"/>
          </a:xfrm>
          <a:prstGeom prst="roundRect">
            <a:avLst>
              <a:gd name="adj" fmla="val 50000"/>
            </a:avLst>
          </a:prstGeom>
          <a:solidFill>
            <a:srgbClr val="00B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Rounded Corners 22">
            <a:extLst>
              <a:ext uri="{FF2B5EF4-FFF2-40B4-BE49-F238E27FC236}">
                <a16:creationId xmlns:a16="http://schemas.microsoft.com/office/drawing/2014/main" xmlns="" id="{F77E7A5B-F3DA-648C-83F1-4DAD91175DE4}"/>
              </a:ext>
            </a:extLst>
          </p:cNvPr>
          <p:cNvSpPr/>
          <p:nvPr/>
        </p:nvSpPr>
        <p:spPr>
          <a:xfrm>
            <a:off x="2578464" y="1700594"/>
            <a:ext cx="3981727" cy="539538"/>
          </a:xfrm>
          <a:prstGeom prst="roundRect">
            <a:avLst>
              <a:gd name="adj" fmla="val 50000"/>
            </a:avLst>
          </a:prstGeom>
          <a:solidFill>
            <a:schemeClr val="bg1"/>
          </a:solidFill>
          <a:ln>
            <a:solidFill>
              <a:srgbClr val="CFE0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solidFill>
                  <a:schemeClr val="tx1"/>
                </a:solidFill>
              </a:rPr>
              <a:t>Planet Earth has one moon.</a:t>
            </a:r>
          </a:p>
        </p:txBody>
      </p:sp>
      <p:pic>
        <p:nvPicPr>
          <p:cNvPr id="7" name="Picture 6">
            <a:extLst>
              <a:ext uri="{FF2B5EF4-FFF2-40B4-BE49-F238E27FC236}">
                <a16:creationId xmlns:a16="http://schemas.microsoft.com/office/drawing/2014/main" xmlns="" id="{C3250258-2767-4A77-1404-52E3EBED48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7392" y="1044732"/>
            <a:ext cx="2083982" cy="2081977"/>
          </a:xfrm>
          <a:prstGeom prst="rect">
            <a:avLst/>
          </a:prstGeom>
        </p:spPr>
      </p:pic>
      <p:pic>
        <p:nvPicPr>
          <p:cNvPr id="14" name="Picture 4" descr="Happy Earth Cartoon Clipart Vector - FriendlyStoc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8189070" y="5972743"/>
            <a:ext cx="954930" cy="885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48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6" grpId="0"/>
      <p:bldP spid="4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87C04415-895C-EE05-05F2-5CA122E13B3A}"/>
              </a:ext>
            </a:extLst>
          </p:cNvPr>
          <p:cNvSpPr/>
          <p:nvPr/>
        </p:nvSpPr>
        <p:spPr>
          <a:xfrm>
            <a:off x="755651" y="1094865"/>
            <a:ext cx="7632700" cy="3846251"/>
          </a:xfrm>
          <a:prstGeom prst="roundRect">
            <a:avLst>
              <a:gd name="adj" fmla="val 2241"/>
            </a:avLst>
          </a:prstGeom>
          <a:solidFill>
            <a:srgbClr val="00B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xmlns="" id="{C0356E0E-8832-2E3B-6A90-0F28CFE3B0C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89"/>
          <a:stretch/>
        </p:blipFill>
        <p:spPr>
          <a:xfrm>
            <a:off x="855679" y="1194295"/>
            <a:ext cx="5066950" cy="3648278"/>
          </a:xfrm>
          <a:prstGeom prst="roundRect">
            <a:avLst>
              <a:gd name="adj" fmla="val 3560"/>
            </a:avLst>
          </a:prstGeom>
        </p:spPr>
      </p:pic>
      <p:sp>
        <p:nvSpPr>
          <p:cNvPr id="9" name="Rectangle: Top Corners Rounded 8">
            <a:extLst>
              <a:ext uri="{FF2B5EF4-FFF2-40B4-BE49-F238E27FC236}">
                <a16:creationId xmlns:a16="http://schemas.microsoft.com/office/drawing/2014/main" xmlns="" id="{1CA2679E-3E4A-D19A-2FAF-E7119C9110A9}"/>
              </a:ext>
            </a:extLst>
          </p:cNvPr>
          <p:cNvSpPr/>
          <p:nvPr/>
        </p:nvSpPr>
        <p:spPr>
          <a:xfrm rot="10800000">
            <a:off x="780814" y="421644"/>
            <a:ext cx="2901049" cy="539538"/>
          </a:xfrm>
          <a:prstGeom prst="round2SameRect">
            <a:avLst>
              <a:gd name="adj1" fmla="val 50000"/>
              <a:gd name="adj2" fmla="val 0"/>
            </a:avLst>
          </a:prstGeom>
          <a:solidFill>
            <a:srgbClr val="201D3C"/>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scene3d>
              <a:camera prst="orthographicFront">
                <a:rot lat="0" lon="0" rev="0"/>
              </a:camera>
              <a:lightRig rig="threePt" dir="t"/>
            </a:scene3d>
          </a:bodyPr>
          <a:lstStyle/>
          <a:p>
            <a:pPr algn="ctr"/>
            <a:endParaRPr lang="en-GB" sz="2800" b="1" dirty="0"/>
          </a:p>
        </p:txBody>
      </p:sp>
      <p:sp>
        <p:nvSpPr>
          <p:cNvPr id="13" name="TextBox 12">
            <a:extLst>
              <a:ext uri="{FF2B5EF4-FFF2-40B4-BE49-F238E27FC236}">
                <a16:creationId xmlns:a16="http://schemas.microsoft.com/office/drawing/2014/main" xmlns="" id="{E5B4DF43-9E5C-B5A4-4A71-DFBF72658AE7}"/>
              </a:ext>
            </a:extLst>
          </p:cNvPr>
          <p:cNvSpPr txBox="1"/>
          <p:nvPr/>
        </p:nvSpPr>
        <p:spPr>
          <a:xfrm>
            <a:off x="780817" y="384962"/>
            <a:ext cx="2875880" cy="523220"/>
          </a:xfrm>
          <a:prstGeom prst="rect">
            <a:avLst/>
          </a:prstGeom>
          <a:noFill/>
        </p:spPr>
        <p:txBody>
          <a:bodyPr wrap="square">
            <a:spAutoFit/>
          </a:bodyPr>
          <a:lstStyle/>
          <a:p>
            <a:pPr algn="ctr"/>
            <a:r>
              <a:rPr lang="en-GB" sz="2800" b="1" dirty="0">
                <a:solidFill>
                  <a:schemeClr val="bg1"/>
                </a:solidFill>
              </a:rPr>
              <a:t>Night and Day</a:t>
            </a:r>
          </a:p>
        </p:txBody>
      </p:sp>
      <p:sp>
        <p:nvSpPr>
          <p:cNvPr id="8" name="Text">
            <a:extLst>
              <a:ext uri="{FF2B5EF4-FFF2-40B4-BE49-F238E27FC236}">
                <a16:creationId xmlns:a16="http://schemas.microsoft.com/office/drawing/2014/main" xmlns="" id="{60B227A3-FCA8-AED0-6F25-514C1CACD54B}"/>
              </a:ext>
            </a:extLst>
          </p:cNvPr>
          <p:cNvSpPr/>
          <p:nvPr/>
        </p:nvSpPr>
        <p:spPr>
          <a:xfrm>
            <a:off x="6284609" y="1439690"/>
            <a:ext cx="1881767" cy="1107996"/>
          </a:xfrm>
          <a:prstGeom prst="rect">
            <a:avLst/>
          </a:prstGeom>
        </p:spPr>
        <p:txBody>
          <a:bodyPr wrap="square" lIns="0" tIns="0" rIns="0" bIns="0">
            <a:spAutoFit/>
          </a:bodyPr>
          <a:lstStyle/>
          <a:p>
            <a:r>
              <a:rPr lang="en-GB" dirty="0">
                <a:solidFill>
                  <a:schemeClr val="bg1"/>
                </a:solidFill>
              </a:rPr>
              <a:t>Planet Earth </a:t>
            </a:r>
            <a:r>
              <a:rPr lang="en-GB" b="1" u="sng" dirty="0">
                <a:solidFill>
                  <a:schemeClr val="bg1"/>
                </a:solidFill>
              </a:rPr>
              <a:t>rotates</a:t>
            </a:r>
            <a:r>
              <a:rPr lang="en-GB" dirty="0">
                <a:solidFill>
                  <a:schemeClr val="bg1"/>
                </a:solidFill>
              </a:rPr>
              <a:t>. This is why we have night and day. </a:t>
            </a:r>
          </a:p>
        </p:txBody>
      </p:sp>
      <p:sp>
        <p:nvSpPr>
          <p:cNvPr id="10" name="Rectangle: Rounded Corners 9">
            <a:extLst>
              <a:ext uri="{FF2B5EF4-FFF2-40B4-BE49-F238E27FC236}">
                <a16:creationId xmlns:a16="http://schemas.microsoft.com/office/drawing/2014/main" xmlns="" id="{23BCAFD9-58D6-E88B-899B-2EEAB9647084}"/>
              </a:ext>
            </a:extLst>
          </p:cNvPr>
          <p:cNvSpPr/>
          <p:nvPr/>
        </p:nvSpPr>
        <p:spPr>
          <a:xfrm>
            <a:off x="6144603" y="1492689"/>
            <a:ext cx="63250" cy="1054997"/>
          </a:xfrm>
          <a:prstGeom prst="roundRect">
            <a:avLst>
              <a:gd name="adj" fmla="val 50000"/>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Question">
            <a:extLst>
              <a:ext uri="{FF2B5EF4-FFF2-40B4-BE49-F238E27FC236}">
                <a16:creationId xmlns:a16="http://schemas.microsoft.com/office/drawing/2014/main" xmlns="" id="{A9C9224A-7327-1BE6-1B86-6398C882B48F}"/>
              </a:ext>
            </a:extLst>
          </p:cNvPr>
          <p:cNvSpPr/>
          <p:nvPr/>
        </p:nvSpPr>
        <p:spPr>
          <a:xfrm>
            <a:off x="7777975" y="1248611"/>
            <a:ext cx="248476" cy="248476"/>
          </a:xfrm>
          <a:prstGeom prst="ellipse">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689429"/>
                </a:solidFill>
              </a:rPr>
              <a:t>?</a:t>
            </a:r>
          </a:p>
        </p:txBody>
      </p:sp>
      <p:sp>
        <p:nvSpPr>
          <p:cNvPr id="12" name="Rectangle: Rounded Corners 11">
            <a:extLst>
              <a:ext uri="{FF2B5EF4-FFF2-40B4-BE49-F238E27FC236}">
                <a16:creationId xmlns:a16="http://schemas.microsoft.com/office/drawing/2014/main" xmlns="" id="{B8AF1E69-41BE-4567-FA86-F777B24F2729}"/>
              </a:ext>
            </a:extLst>
          </p:cNvPr>
          <p:cNvSpPr/>
          <p:nvPr/>
        </p:nvSpPr>
        <p:spPr>
          <a:xfrm>
            <a:off x="4183917" y="3044799"/>
            <a:ext cx="3921371" cy="1365477"/>
          </a:xfrm>
          <a:prstGeom prst="roundRect">
            <a:avLst>
              <a:gd name="adj" fmla="val 20586"/>
            </a:avLst>
          </a:prstGeom>
          <a:solidFill>
            <a:schemeClr val="bg1"/>
          </a:solidFill>
          <a:ln>
            <a:solidFill>
              <a:srgbClr val="CFE0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u="sng" dirty="0">
                <a:solidFill>
                  <a:schemeClr val="tx1"/>
                </a:solidFill>
              </a:rPr>
              <a:t>Rotate</a:t>
            </a:r>
            <a:r>
              <a:rPr lang="en-GB" dirty="0">
                <a:solidFill>
                  <a:schemeClr val="tx1"/>
                </a:solidFill>
              </a:rPr>
              <a:t> means to spin or turn. Earth takes about 24 hours to do one full turn. This is why there are 24 hours in one day.</a:t>
            </a:r>
          </a:p>
        </p:txBody>
      </p:sp>
      <p:sp>
        <p:nvSpPr>
          <p:cNvPr id="14" name="Close">
            <a:extLst>
              <a:ext uri="{FF2B5EF4-FFF2-40B4-BE49-F238E27FC236}">
                <a16:creationId xmlns:a16="http://schemas.microsoft.com/office/drawing/2014/main" xmlns="" id="{F3441981-4609-9FA9-025F-C2E38640BAC6}"/>
              </a:ext>
            </a:extLst>
          </p:cNvPr>
          <p:cNvSpPr/>
          <p:nvPr/>
        </p:nvSpPr>
        <p:spPr>
          <a:xfrm>
            <a:off x="7856812" y="2892511"/>
            <a:ext cx="334900" cy="334900"/>
          </a:xfrm>
          <a:prstGeom prst="ellipse">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689429"/>
                </a:solidFill>
              </a:rPr>
              <a:t>X</a:t>
            </a:r>
          </a:p>
        </p:txBody>
      </p:sp>
      <p:sp>
        <p:nvSpPr>
          <p:cNvPr id="16" name="TextBox 15">
            <a:extLst>
              <a:ext uri="{FF2B5EF4-FFF2-40B4-BE49-F238E27FC236}">
                <a16:creationId xmlns:a16="http://schemas.microsoft.com/office/drawing/2014/main" xmlns="" id="{7C6438E5-B885-EB4A-3C3C-4ABE9EE36CEE}"/>
              </a:ext>
            </a:extLst>
          </p:cNvPr>
          <p:cNvSpPr txBox="1"/>
          <p:nvPr/>
        </p:nvSpPr>
        <p:spPr>
          <a:xfrm>
            <a:off x="969249" y="5177345"/>
            <a:ext cx="7205502" cy="646331"/>
          </a:xfrm>
          <a:prstGeom prst="rect">
            <a:avLst/>
          </a:prstGeom>
          <a:noFill/>
        </p:spPr>
        <p:txBody>
          <a:bodyPr wrap="square">
            <a:spAutoFit/>
          </a:bodyPr>
          <a:lstStyle/>
          <a:p>
            <a:r>
              <a:rPr lang="en-GB" dirty="0"/>
              <a:t>When the side of the Earth you are on is facing the Sun, it will be daytime. On the other side of the Earth, it will be night time.</a:t>
            </a:r>
          </a:p>
        </p:txBody>
      </p:sp>
      <p:sp>
        <p:nvSpPr>
          <p:cNvPr id="17" name="Rectangle: Rounded Corners 16">
            <a:extLst>
              <a:ext uri="{FF2B5EF4-FFF2-40B4-BE49-F238E27FC236}">
                <a16:creationId xmlns:a16="http://schemas.microsoft.com/office/drawing/2014/main" xmlns="" id="{B675FD99-4A56-8165-780B-BFECE17DE4F4}"/>
              </a:ext>
            </a:extLst>
          </p:cNvPr>
          <p:cNvSpPr/>
          <p:nvPr/>
        </p:nvSpPr>
        <p:spPr>
          <a:xfrm>
            <a:off x="905999" y="5188340"/>
            <a:ext cx="63250" cy="635336"/>
          </a:xfrm>
          <a:prstGeom prst="roundRect">
            <a:avLst>
              <a:gd name="adj" fmla="val 50000"/>
            </a:avLst>
          </a:prstGeom>
          <a:solidFill>
            <a:srgbClr val="689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4" descr="Happy Earth Cartoon Clipart Vector - FriendlySto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191712" y="5972743"/>
            <a:ext cx="954930" cy="885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27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1"/>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childTnLst>
              </p:cTn>
              <p:nextCondLst>
                <p:cond evt="onClick" delay="0">
                  <p:tgtEl>
                    <p:spTgt spid="11"/>
                  </p:tgtEl>
                </p:cond>
              </p:nextCondLst>
            </p:seq>
            <p:seq concurrent="1" nextAc="seek">
              <p:cTn id="31" restart="whenNotActive" fill="hold" evtFilter="cancelBubble" nodeType="interactiveSeq">
                <p:stCondLst>
                  <p:cond evt="onClick" delay="0">
                    <p:tgtEl>
                      <p:spTgt spid="14"/>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14"/>
                                        </p:tgtEl>
                                      </p:cBhvr>
                                    </p:animEffect>
                                    <p:set>
                                      <p:cBhvr>
                                        <p:cTn id="3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8" grpId="0"/>
      <p:bldP spid="10" grpId="0" animBg="1"/>
      <p:bldP spid="11" grpId="0" animBg="1"/>
      <p:bldP spid="12" grpId="0" animBg="1"/>
      <p:bldP spid="12" grpId="1" animBg="1"/>
      <p:bldP spid="14" grpId="0" animBg="1"/>
      <p:bldP spid="14" grpId="1" animBg="1"/>
      <p:bldP spid="16" grpId="0"/>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xmlns="" id="{B9FC79ED-6825-AE24-9CB6-457835341D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650" y="4582207"/>
            <a:ext cx="1536193" cy="1495318"/>
          </a:xfrm>
          <a:prstGeom prst="rect">
            <a:avLst/>
          </a:prstGeom>
        </p:spPr>
      </p:pic>
      <p:sp>
        <p:nvSpPr>
          <p:cNvPr id="9" name="Rectangle: Top Corners Rounded 8">
            <a:extLst>
              <a:ext uri="{FF2B5EF4-FFF2-40B4-BE49-F238E27FC236}">
                <a16:creationId xmlns:a16="http://schemas.microsoft.com/office/drawing/2014/main" xmlns="" id="{1CA2679E-3E4A-D19A-2FAF-E7119C9110A9}"/>
              </a:ext>
            </a:extLst>
          </p:cNvPr>
          <p:cNvSpPr/>
          <p:nvPr/>
        </p:nvSpPr>
        <p:spPr>
          <a:xfrm rot="10800000">
            <a:off x="780813" y="421644"/>
            <a:ext cx="1987549" cy="539538"/>
          </a:xfrm>
          <a:prstGeom prst="round2SameRect">
            <a:avLst>
              <a:gd name="adj1" fmla="val 50000"/>
              <a:gd name="adj2" fmla="val 0"/>
            </a:avLst>
          </a:prstGeom>
          <a:solidFill>
            <a:srgbClr val="201D3C"/>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scene3d>
              <a:camera prst="orthographicFront">
                <a:rot lat="0" lon="0" rev="0"/>
              </a:camera>
              <a:lightRig rig="threePt" dir="t"/>
            </a:scene3d>
          </a:bodyPr>
          <a:lstStyle/>
          <a:p>
            <a:pPr algn="ctr"/>
            <a:endParaRPr lang="en-GB" sz="2800" b="1" dirty="0"/>
          </a:p>
        </p:txBody>
      </p:sp>
      <p:sp>
        <p:nvSpPr>
          <p:cNvPr id="13" name="TextBox 12">
            <a:extLst>
              <a:ext uri="{FF2B5EF4-FFF2-40B4-BE49-F238E27FC236}">
                <a16:creationId xmlns:a16="http://schemas.microsoft.com/office/drawing/2014/main" xmlns="" id="{E5B4DF43-9E5C-B5A4-4A71-DFBF72658AE7}"/>
              </a:ext>
            </a:extLst>
          </p:cNvPr>
          <p:cNvSpPr txBox="1"/>
          <p:nvPr/>
        </p:nvSpPr>
        <p:spPr>
          <a:xfrm>
            <a:off x="780817" y="384962"/>
            <a:ext cx="1987550" cy="523220"/>
          </a:xfrm>
          <a:prstGeom prst="rect">
            <a:avLst/>
          </a:prstGeom>
          <a:noFill/>
        </p:spPr>
        <p:txBody>
          <a:bodyPr wrap="square">
            <a:spAutoFit/>
          </a:bodyPr>
          <a:lstStyle/>
          <a:p>
            <a:pPr algn="ctr"/>
            <a:r>
              <a:rPr lang="en-GB" sz="2800" b="1" dirty="0">
                <a:solidFill>
                  <a:schemeClr val="bg1"/>
                </a:solidFill>
              </a:rPr>
              <a:t>Seasons</a:t>
            </a:r>
          </a:p>
        </p:txBody>
      </p:sp>
      <p:sp>
        <p:nvSpPr>
          <p:cNvPr id="16" name="TextBox 15">
            <a:extLst>
              <a:ext uri="{FF2B5EF4-FFF2-40B4-BE49-F238E27FC236}">
                <a16:creationId xmlns:a16="http://schemas.microsoft.com/office/drawing/2014/main" xmlns="" id="{7C6438E5-B885-EB4A-3C3C-4ABE9EE36CEE}"/>
              </a:ext>
            </a:extLst>
          </p:cNvPr>
          <p:cNvSpPr txBox="1"/>
          <p:nvPr/>
        </p:nvSpPr>
        <p:spPr>
          <a:xfrm>
            <a:off x="2418343" y="4686716"/>
            <a:ext cx="2090407" cy="1200329"/>
          </a:xfrm>
          <a:prstGeom prst="rect">
            <a:avLst/>
          </a:prstGeom>
          <a:noFill/>
        </p:spPr>
        <p:txBody>
          <a:bodyPr wrap="square">
            <a:spAutoFit/>
          </a:bodyPr>
          <a:lstStyle/>
          <a:p>
            <a:r>
              <a:rPr lang="en-GB" dirty="0"/>
              <a:t>When our part of the Earth is tilted towards the Sun, it is summer.</a:t>
            </a:r>
          </a:p>
        </p:txBody>
      </p:sp>
      <p:sp>
        <p:nvSpPr>
          <p:cNvPr id="17" name="Rectangle: Rounded Corners 16">
            <a:extLst>
              <a:ext uri="{FF2B5EF4-FFF2-40B4-BE49-F238E27FC236}">
                <a16:creationId xmlns:a16="http://schemas.microsoft.com/office/drawing/2014/main" xmlns="" id="{B675FD99-4A56-8165-780B-BFECE17DE4F4}"/>
              </a:ext>
            </a:extLst>
          </p:cNvPr>
          <p:cNvSpPr/>
          <p:nvPr/>
        </p:nvSpPr>
        <p:spPr>
          <a:xfrm>
            <a:off x="2355093" y="4766716"/>
            <a:ext cx="63250" cy="1065829"/>
          </a:xfrm>
          <a:prstGeom prst="roundRect">
            <a:avLst>
              <a:gd name="adj" fmla="val 50000"/>
            </a:avLst>
          </a:prstGeom>
          <a:solidFill>
            <a:srgbClr val="689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Rounded Corners 2">
            <a:extLst>
              <a:ext uri="{FF2B5EF4-FFF2-40B4-BE49-F238E27FC236}">
                <a16:creationId xmlns:a16="http://schemas.microsoft.com/office/drawing/2014/main" xmlns="" id="{7DBDE33E-50A7-94DC-A871-4A8BA98A3B1D}"/>
              </a:ext>
            </a:extLst>
          </p:cNvPr>
          <p:cNvSpPr/>
          <p:nvPr/>
        </p:nvSpPr>
        <p:spPr>
          <a:xfrm>
            <a:off x="755651" y="1094866"/>
            <a:ext cx="7632700" cy="3401634"/>
          </a:xfrm>
          <a:prstGeom prst="roundRect">
            <a:avLst>
              <a:gd name="adj" fmla="val 2241"/>
            </a:avLst>
          </a:prstGeom>
          <a:solidFill>
            <a:srgbClr val="00B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a:extLst>
              <a:ext uri="{FF2B5EF4-FFF2-40B4-BE49-F238E27FC236}">
                <a16:creationId xmlns:a16="http://schemas.microsoft.com/office/drawing/2014/main" xmlns="" id="{690447C3-66F6-C942-3496-E9D6B4CB4AF8}"/>
              </a:ext>
            </a:extLst>
          </p:cNvPr>
          <p:cNvSpPr/>
          <p:nvPr/>
        </p:nvSpPr>
        <p:spPr>
          <a:xfrm>
            <a:off x="5733542" y="1420413"/>
            <a:ext cx="2541878" cy="1938992"/>
          </a:xfrm>
          <a:prstGeom prst="rect">
            <a:avLst/>
          </a:prstGeom>
        </p:spPr>
        <p:txBody>
          <a:bodyPr wrap="square" lIns="0" tIns="0" rIns="0" bIns="0">
            <a:spAutoFit/>
          </a:bodyPr>
          <a:lstStyle/>
          <a:p>
            <a:r>
              <a:rPr lang="en-GB" dirty="0">
                <a:solidFill>
                  <a:schemeClr val="bg1"/>
                </a:solidFill>
              </a:rPr>
              <a:t>Like all planets in our Solar System, Earth travels around the Sun. It takes 365 days for Earth to travel all the way around. This is the length of a year.</a:t>
            </a:r>
          </a:p>
        </p:txBody>
      </p:sp>
      <p:sp>
        <p:nvSpPr>
          <p:cNvPr id="5" name="Rectangle: Rounded Corners 4">
            <a:extLst>
              <a:ext uri="{FF2B5EF4-FFF2-40B4-BE49-F238E27FC236}">
                <a16:creationId xmlns:a16="http://schemas.microsoft.com/office/drawing/2014/main" xmlns="" id="{6FCA5E7F-A3EB-236E-D1B6-EFF7C46A15B9}"/>
              </a:ext>
            </a:extLst>
          </p:cNvPr>
          <p:cNvSpPr/>
          <p:nvPr/>
        </p:nvSpPr>
        <p:spPr>
          <a:xfrm>
            <a:off x="5540595" y="1420413"/>
            <a:ext cx="61261" cy="1876004"/>
          </a:xfrm>
          <a:prstGeom prst="roundRect">
            <a:avLst>
              <a:gd name="adj" fmla="val 50000"/>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xmlns="" id="{393D1276-50D1-9135-16BE-FA081585D676}"/>
              </a:ext>
            </a:extLst>
          </p:cNvPr>
          <p:cNvPicPr>
            <a:picLocks noChangeAspect="1"/>
          </p:cNvPicPr>
          <p:nvPr/>
        </p:nvPicPr>
        <p:blipFill>
          <a:blip r:embed="rId3" cstate="print">
            <a:extLst>
              <a:ext uri="{28A0092B-C50C-407E-A947-70E740481C1C}">
                <a14:useLocalDpi xmlns:a14="http://schemas.microsoft.com/office/drawing/2010/main" val="0"/>
              </a:ext>
            </a:extLst>
          </a:blip>
          <a:srcRect l="8" r="8"/>
          <a:stretch/>
        </p:blipFill>
        <p:spPr>
          <a:xfrm>
            <a:off x="835674" y="1180573"/>
            <a:ext cx="4575225" cy="3235308"/>
          </a:xfrm>
          <a:prstGeom prst="roundRect">
            <a:avLst>
              <a:gd name="adj" fmla="val 2665"/>
            </a:avLst>
          </a:prstGeom>
        </p:spPr>
      </p:pic>
      <p:sp>
        <p:nvSpPr>
          <p:cNvPr id="18" name="Rectangle: Rounded Corners 17">
            <a:extLst>
              <a:ext uri="{FF2B5EF4-FFF2-40B4-BE49-F238E27FC236}">
                <a16:creationId xmlns:a16="http://schemas.microsoft.com/office/drawing/2014/main" xmlns="" id="{515E43EB-5E48-EBB5-7AF5-891CD2FEA4A9}"/>
              </a:ext>
            </a:extLst>
          </p:cNvPr>
          <p:cNvSpPr/>
          <p:nvPr/>
        </p:nvSpPr>
        <p:spPr>
          <a:xfrm>
            <a:off x="5540595" y="3686173"/>
            <a:ext cx="61261" cy="553998"/>
          </a:xfrm>
          <a:prstGeom prst="roundRect">
            <a:avLst>
              <a:gd name="adj" fmla="val 50000"/>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a:extLst>
              <a:ext uri="{FF2B5EF4-FFF2-40B4-BE49-F238E27FC236}">
                <a16:creationId xmlns:a16="http://schemas.microsoft.com/office/drawing/2014/main" xmlns="" id="{9D4EA3DC-93C4-FEA9-4706-D559D97125BF}"/>
              </a:ext>
            </a:extLst>
          </p:cNvPr>
          <p:cNvSpPr/>
          <p:nvPr/>
        </p:nvSpPr>
        <p:spPr>
          <a:xfrm>
            <a:off x="5732878" y="3687395"/>
            <a:ext cx="2675453" cy="553998"/>
          </a:xfrm>
          <a:prstGeom prst="rect">
            <a:avLst/>
          </a:prstGeom>
        </p:spPr>
        <p:txBody>
          <a:bodyPr wrap="square" lIns="0" tIns="0" rIns="0" bIns="0">
            <a:spAutoFit/>
          </a:bodyPr>
          <a:lstStyle/>
          <a:p>
            <a:r>
              <a:rPr lang="en-GB" dirty="0">
                <a:solidFill>
                  <a:schemeClr val="bg1"/>
                </a:solidFill>
              </a:rPr>
              <a:t>Earth tilts to one side. This causes seasons. </a:t>
            </a:r>
          </a:p>
        </p:txBody>
      </p:sp>
      <p:sp>
        <p:nvSpPr>
          <p:cNvPr id="20" name="TextBox 19">
            <a:extLst>
              <a:ext uri="{FF2B5EF4-FFF2-40B4-BE49-F238E27FC236}">
                <a16:creationId xmlns:a16="http://schemas.microsoft.com/office/drawing/2014/main" xmlns="" id="{53758FC3-98F8-44B7-9265-14C602C8EFD1}"/>
              </a:ext>
            </a:extLst>
          </p:cNvPr>
          <p:cNvSpPr txBox="1"/>
          <p:nvPr/>
        </p:nvSpPr>
        <p:spPr>
          <a:xfrm>
            <a:off x="6199867" y="4686716"/>
            <a:ext cx="1987868" cy="1200329"/>
          </a:xfrm>
          <a:prstGeom prst="rect">
            <a:avLst/>
          </a:prstGeom>
          <a:noFill/>
        </p:spPr>
        <p:txBody>
          <a:bodyPr wrap="square">
            <a:spAutoFit/>
          </a:bodyPr>
          <a:lstStyle/>
          <a:p>
            <a:r>
              <a:rPr lang="en-GB" dirty="0"/>
              <a:t>When our part of the Earth is tilted away from the Sun, it is winter.</a:t>
            </a:r>
          </a:p>
        </p:txBody>
      </p:sp>
      <p:sp>
        <p:nvSpPr>
          <p:cNvPr id="21" name="Rectangle: Rounded Corners 20">
            <a:extLst>
              <a:ext uri="{FF2B5EF4-FFF2-40B4-BE49-F238E27FC236}">
                <a16:creationId xmlns:a16="http://schemas.microsoft.com/office/drawing/2014/main" xmlns="" id="{55F19A32-6CEC-291E-0F91-5F3ED8D1627C}"/>
              </a:ext>
            </a:extLst>
          </p:cNvPr>
          <p:cNvSpPr/>
          <p:nvPr/>
        </p:nvSpPr>
        <p:spPr>
          <a:xfrm>
            <a:off x="6136617" y="4759880"/>
            <a:ext cx="63250" cy="1000789"/>
          </a:xfrm>
          <a:prstGeom prst="roundRect">
            <a:avLst>
              <a:gd name="adj" fmla="val 50000"/>
            </a:avLst>
          </a:prstGeom>
          <a:solidFill>
            <a:srgbClr val="689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a:extLst>
              <a:ext uri="{FF2B5EF4-FFF2-40B4-BE49-F238E27FC236}">
                <a16:creationId xmlns:a16="http://schemas.microsoft.com/office/drawing/2014/main" xmlns="" id="{9A0EBAE0-D2FD-2C12-0B63-1B4F2E2498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9084" y="4541506"/>
            <a:ext cx="1230449" cy="1417415"/>
          </a:xfrm>
          <a:prstGeom prst="rect">
            <a:avLst/>
          </a:prstGeom>
        </p:spPr>
      </p:pic>
      <p:pic>
        <p:nvPicPr>
          <p:cNvPr id="24" name="Picture 4" descr="Happy Earth Cartoon Clipart Vector - FriendlyStoc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187735" y="5972743"/>
            <a:ext cx="954930" cy="885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4" grpId="0"/>
      <p:bldP spid="5" grpId="0" animBg="1"/>
      <p:bldP spid="18" grpId="0" animBg="1"/>
      <p:bldP spid="19" grpId="0"/>
      <p:bldP spid="20" grpId="0"/>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Process 6">
            <a:extLst>
              <a:ext uri="{FF2B5EF4-FFF2-40B4-BE49-F238E27FC236}">
                <a16:creationId xmlns:a16="http://schemas.microsoft.com/office/drawing/2014/main" xmlns="" id="{07136208-805B-3DF6-FD1A-D1FC60E7DDEA}"/>
              </a:ext>
            </a:extLst>
          </p:cNvPr>
          <p:cNvSpPr/>
          <p:nvPr/>
        </p:nvSpPr>
        <p:spPr>
          <a:xfrm>
            <a:off x="755650" y="765175"/>
            <a:ext cx="2801282" cy="5326368"/>
          </a:xfrm>
          <a:prstGeom prst="flowChartProcess">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a:extLst>
              <a:ext uri="{FF2B5EF4-FFF2-40B4-BE49-F238E27FC236}">
                <a16:creationId xmlns:a16="http://schemas.microsoft.com/office/drawing/2014/main" xmlns="" id="{9D4EA3DC-93C4-FEA9-4706-D559D97125BF}"/>
              </a:ext>
            </a:extLst>
          </p:cNvPr>
          <p:cNvSpPr/>
          <p:nvPr/>
        </p:nvSpPr>
        <p:spPr>
          <a:xfrm>
            <a:off x="5732878" y="3372084"/>
            <a:ext cx="2675453" cy="553998"/>
          </a:xfrm>
          <a:prstGeom prst="rect">
            <a:avLst/>
          </a:prstGeom>
        </p:spPr>
        <p:txBody>
          <a:bodyPr wrap="square" lIns="0" tIns="0" rIns="0" bIns="0">
            <a:spAutoFit/>
          </a:bodyPr>
          <a:lstStyle/>
          <a:p>
            <a:r>
              <a:rPr lang="en-GB" dirty="0">
                <a:solidFill>
                  <a:schemeClr val="bg1"/>
                </a:solidFill>
              </a:rPr>
              <a:t>Earth tilts to one side. This causes seasons. </a:t>
            </a:r>
          </a:p>
        </p:txBody>
      </p:sp>
      <p:pic>
        <p:nvPicPr>
          <p:cNvPr id="6" name="Picture 5">
            <a:extLst>
              <a:ext uri="{FF2B5EF4-FFF2-40B4-BE49-F238E27FC236}">
                <a16:creationId xmlns:a16="http://schemas.microsoft.com/office/drawing/2014/main" xmlns="" id="{C2BB7B64-DD4C-ADEA-A5C9-EA9D3B8BE3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1982" y="766457"/>
            <a:ext cx="5326368" cy="5326368"/>
          </a:xfrm>
          <a:prstGeom prst="rect">
            <a:avLst/>
          </a:prstGeom>
        </p:spPr>
      </p:pic>
      <p:sp>
        <p:nvSpPr>
          <p:cNvPr id="12" name="TextBox 11">
            <a:extLst>
              <a:ext uri="{FF2B5EF4-FFF2-40B4-BE49-F238E27FC236}">
                <a16:creationId xmlns:a16="http://schemas.microsoft.com/office/drawing/2014/main" xmlns="" id="{B32863AA-D380-BF83-6B4A-2003A53AE544}"/>
              </a:ext>
            </a:extLst>
          </p:cNvPr>
          <p:cNvSpPr txBox="1"/>
          <p:nvPr/>
        </p:nvSpPr>
        <p:spPr>
          <a:xfrm>
            <a:off x="906346" y="1152603"/>
            <a:ext cx="3351722" cy="646331"/>
          </a:xfrm>
          <a:prstGeom prst="rect">
            <a:avLst/>
          </a:prstGeom>
          <a:noFill/>
        </p:spPr>
        <p:txBody>
          <a:bodyPr wrap="square">
            <a:spAutoFit/>
          </a:bodyPr>
          <a:lstStyle/>
          <a:p>
            <a:r>
              <a:rPr lang="en-GB" dirty="0">
                <a:solidFill>
                  <a:schemeClr val="bg1"/>
                </a:solidFill>
              </a:rPr>
              <a:t>What can you see when you look at this photo of Earth?</a:t>
            </a:r>
          </a:p>
        </p:txBody>
      </p:sp>
      <p:sp>
        <p:nvSpPr>
          <p:cNvPr id="14" name="TextBox 13">
            <a:extLst>
              <a:ext uri="{FF2B5EF4-FFF2-40B4-BE49-F238E27FC236}">
                <a16:creationId xmlns:a16="http://schemas.microsoft.com/office/drawing/2014/main" xmlns="" id="{BDFCFCE0-4D22-131B-AF3A-F7D9009B5D5E}"/>
              </a:ext>
            </a:extLst>
          </p:cNvPr>
          <p:cNvSpPr txBox="1"/>
          <p:nvPr/>
        </p:nvSpPr>
        <p:spPr>
          <a:xfrm>
            <a:off x="1192688" y="2044789"/>
            <a:ext cx="2195527" cy="2031325"/>
          </a:xfrm>
          <a:prstGeom prst="rect">
            <a:avLst/>
          </a:prstGeom>
          <a:noFill/>
        </p:spPr>
        <p:txBody>
          <a:bodyPr wrap="square">
            <a:spAutoFit/>
          </a:bodyPr>
          <a:lstStyle/>
          <a:p>
            <a:r>
              <a:rPr lang="en-GB" dirty="0">
                <a:solidFill>
                  <a:schemeClr val="bg1"/>
                </a:solidFill>
              </a:rPr>
              <a:t>Earth is covered mostly by water. Huge oceans and seas cover much of the planet, as well as rivers and lakes on land.</a:t>
            </a:r>
          </a:p>
        </p:txBody>
      </p:sp>
      <p:sp>
        <p:nvSpPr>
          <p:cNvPr id="22" name="Rectangle: Rounded Corners 21">
            <a:extLst>
              <a:ext uri="{FF2B5EF4-FFF2-40B4-BE49-F238E27FC236}">
                <a16:creationId xmlns:a16="http://schemas.microsoft.com/office/drawing/2014/main" xmlns="" id="{50A612C9-8989-21F6-D6D9-F0CDA1E8A0E2}"/>
              </a:ext>
            </a:extLst>
          </p:cNvPr>
          <p:cNvSpPr/>
          <p:nvPr/>
        </p:nvSpPr>
        <p:spPr>
          <a:xfrm flipH="1">
            <a:off x="1055395" y="2122740"/>
            <a:ext cx="45719" cy="1803342"/>
          </a:xfrm>
          <a:prstGeom prst="roundRect">
            <a:avLst>
              <a:gd name="adj" fmla="val 50000"/>
            </a:avLst>
          </a:prstGeom>
          <a:solidFill>
            <a:srgbClr val="00B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xmlns="" id="{DCEED69A-68FF-C529-89F1-E3A78255094D}"/>
              </a:ext>
            </a:extLst>
          </p:cNvPr>
          <p:cNvSpPr txBox="1"/>
          <p:nvPr/>
        </p:nvSpPr>
        <p:spPr>
          <a:xfrm>
            <a:off x="1178662" y="4255554"/>
            <a:ext cx="2195527" cy="923330"/>
          </a:xfrm>
          <a:prstGeom prst="rect">
            <a:avLst/>
          </a:prstGeom>
          <a:noFill/>
        </p:spPr>
        <p:txBody>
          <a:bodyPr wrap="square">
            <a:spAutoFit/>
          </a:bodyPr>
          <a:lstStyle/>
          <a:p>
            <a:r>
              <a:rPr lang="en-GB" dirty="0">
                <a:solidFill>
                  <a:schemeClr val="bg1"/>
                </a:solidFill>
              </a:rPr>
              <a:t>The surface of Earth has changed a lot over time. </a:t>
            </a:r>
          </a:p>
        </p:txBody>
      </p:sp>
      <p:sp>
        <p:nvSpPr>
          <p:cNvPr id="26" name="Rectangle: Rounded Corners 25">
            <a:extLst>
              <a:ext uri="{FF2B5EF4-FFF2-40B4-BE49-F238E27FC236}">
                <a16:creationId xmlns:a16="http://schemas.microsoft.com/office/drawing/2014/main" xmlns="" id="{D348ED66-1D9A-4BAD-236B-EAB93BA21755}"/>
              </a:ext>
            </a:extLst>
          </p:cNvPr>
          <p:cNvSpPr/>
          <p:nvPr/>
        </p:nvSpPr>
        <p:spPr>
          <a:xfrm>
            <a:off x="1067856" y="4333505"/>
            <a:ext cx="45719" cy="750223"/>
          </a:xfrm>
          <a:prstGeom prst="roundRect">
            <a:avLst>
              <a:gd name="adj" fmla="val 50000"/>
            </a:avLst>
          </a:prstGeom>
          <a:solidFill>
            <a:srgbClr val="00B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Top Corners Rounded 1">
            <a:extLst>
              <a:ext uri="{FF2B5EF4-FFF2-40B4-BE49-F238E27FC236}">
                <a16:creationId xmlns:a16="http://schemas.microsoft.com/office/drawing/2014/main" xmlns="" id="{3FABFF08-5470-B041-8570-09CE1A7973A3}"/>
              </a:ext>
            </a:extLst>
          </p:cNvPr>
          <p:cNvSpPr/>
          <p:nvPr/>
        </p:nvSpPr>
        <p:spPr>
          <a:xfrm rot="10800000">
            <a:off x="780813" y="421644"/>
            <a:ext cx="3724072" cy="539538"/>
          </a:xfrm>
          <a:prstGeom prst="round2SameRect">
            <a:avLst>
              <a:gd name="adj1" fmla="val 50000"/>
              <a:gd name="adj2" fmla="val 0"/>
            </a:avLst>
          </a:prstGeom>
          <a:solidFill>
            <a:srgbClr val="201D3C"/>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scene3d>
              <a:camera prst="orthographicFront">
                <a:rot lat="0" lon="0" rev="0"/>
              </a:camera>
              <a:lightRig rig="threePt" dir="t"/>
            </a:scene3d>
          </a:bodyPr>
          <a:lstStyle/>
          <a:p>
            <a:pPr algn="ctr"/>
            <a:endParaRPr lang="en-GB" sz="2800" b="1" dirty="0"/>
          </a:p>
        </p:txBody>
      </p:sp>
      <p:sp>
        <p:nvSpPr>
          <p:cNvPr id="3" name="TextBox 2">
            <a:extLst>
              <a:ext uri="{FF2B5EF4-FFF2-40B4-BE49-F238E27FC236}">
                <a16:creationId xmlns:a16="http://schemas.microsoft.com/office/drawing/2014/main" xmlns="" id="{D6FA0171-C83F-3CD0-209D-138EA5130228}"/>
              </a:ext>
            </a:extLst>
          </p:cNvPr>
          <p:cNvSpPr txBox="1"/>
          <p:nvPr/>
        </p:nvSpPr>
        <p:spPr>
          <a:xfrm>
            <a:off x="780816" y="384962"/>
            <a:ext cx="3724071" cy="523220"/>
          </a:xfrm>
          <a:prstGeom prst="rect">
            <a:avLst/>
          </a:prstGeom>
          <a:noFill/>
        </p:spPr>
        <p:txBody>
          <a:bodyPr wrap="square">
            <a:spAutoFit/>
          </a:bodyPr>
          <a:lstStyle/>
          <a:p>
            <a:pPr algn="ctr"/>
            <a:r>
              <a:rPr lang="en-GB" sz="2800" b="1" dirty="0">
                <a:solidFill>
                  <a:schemeClr val="bg1"/>
                </a:solidFill>
              </a:rPr>
              <a:t>The Earth’s Surface</a:t>
            </a:r>
          </a:p>
        </p:txBody>
      </p:sp>
      <p:pic>
        <p:nvPicPr>
          <p:cNvPr id="15" name="Picture 4" descr="Happy Earth Cartoon Clipart Vector - FriendlySto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189070" y="5972743"/>
            <a:ext cx="954930" cy="885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79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animBg="1"/>
      <p:bldP spid="24"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DC2DBDE9-4825-B7FD-EF15-FF48A963797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443" t="2161" r="34425" b="3357"/>
          <a:stretch/>
        </p:blipFill>
        <p:spPr>
          <a:xfrm>
            <a:off x="1111207" y="1713160"/>
            <a:ext cx="2067856" cy="1602007"/>
          </a:xfrm>
          <a:prstGeom prst="ellipse">
            <a:avLst/>
          </a:prstGeom>
          <a:ln w="28575">
            <a:solidFill>
              <a:srgbClr val="CFE09B"/>
            </a:solidFill>
          </a:ln>
        </p:spPr>
      </p:pic>
      <p:pic>
        <p:nvPicPr>
          <p:cNvPr id="16" name="Picture 15">
            <a:extLst>
              <a:ext uri="{FF2B5EF4-FFF2-40B4-BE49-F238E27FC236}">
                <a16:creationId xmlns:a16="http://schemas.microsoft.com/office/drawing/2014/main" xmlns="" id="{0A993896-524D-3592-7AFF-D179B99735F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622" t="8670" r="22601" b="2194"/>
          <a:stretch/>
        </p:blipFill>
        <p:spPr>
          <a:xfrm>
            <a:off x="3581945" y="1713160"/>
            <a:ext cx="2067857" cy="1602007"/>
          </a:xfrm>
          <a:prstGeom prst="ellipse">
            <a:avLst/>
          </a:prstGeom>
          <a:ln w="28575">
            <a:solidFill>
              <a:srgbClr val="CFE09B"/>
            </a:solidFill>
          </a:ln>
        </p:spPr>
      </p:pic>
      <p:pic>
        <p:nvPicPr>
          <p:cNvPr id="18" name="Picture 17">
            <a:extLst>
              <a:ext uri="{FF2B5EF4-FFF2-40B4-BE49-F238E27FC236}">
                <a16:creationId xmlns:a16="http://schemas.microsoft.com/office/drawing/2014/main" xmlns="" id="{B7444934-A06E-E331-519B-AEB0C615788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411" t="13499" r="17410" b="12774"/>
          <a:stretch/>
        </p:blipFill>
        <p:spPr>
          <a:xfrm>
            <a:off x="6052686" y="1713160"/>
            <a:ext cx="2067857" cy="1602007"/>
          </a:xfrm>
          <a:prstGeom prst="ellipse">
            <a:avLst/>
          </a:prstGeom>
          <a:ln w="28575">
            <a:solidFill>
              <a:srgbClr val="CFE09B"/>
            </a:solidFill>
          </a:ln>
        </p:spPr>
      </p:pic>
      <p:sp>
        <p:nvSpPr>
          <p:cNvPr id="3" name="Text">
            <a:extLst>
              <a:ext uri="{FF2B5EF4-FFF2-40B4-BE49-F238E27FC236}">
                <a16:creationId xmlns:a16="http://schemas.microsoft.com/office/drawing/2014/main" xmlns="" id="{DDA8AB0C-817B-31B7-AAFD-72CF7FA78085}"/>
              </a:ext>
            </a:extLst>
          </p:cNvPr>
          <p:cNvSpPr/>
          <p:nvPr/>
        </p:nvSpPr>
        <p:spPr>
          <a:xfrm>
            <a:off x="1111207" y="1029164"/>
            <a:ext cx="7114531" cy="553998"/>
          </a:xfrm>
          <a:prstGeom prst="rect">
            <a:avLst/>
          </a:prstGeom>
        </p:spPr>
        <p:txBody>
          <a:bodyPr wrap="square" lIns="0" tIns="0" rIns="0" bIns="0">
            <a:spAutoFit/>
          </a:bodyPr>
          <a:lstStyle/>
          <a:p>
            <a:r>
              <a:rPr lang="en-GB" dirty="0"/>
              <a:t>Land on the Earth varies from sandy, hot, dry deserts to lush, green rainforests to freezing lands of snow and ice.</a:t>
            </a:r>
          </a:p>
        </p:txBody>
      </p:sp>
      <p:sp>
        <p:nvSpPr>
          <p:cNvPr id="4" name="Rectangle: Rounded Corners 3">
            <a:extLst>
              <a:ext uri="{FF2B5EF4-FFF2-40B4-BE49-F238E27FC236}">
                <a16:creationId xmlns:a16="http://schemas.microsoft.com/office/drawing/2014/main" xmlns="" id="{23754A58-EB42-1217-9625-6CB78EFE0257}"/>
              </a:ext>
            </a:extLst>
          </p:cNvPr>
          <p:cNvSpPr/>
          <p:nvPr/>
        </p:nvSpPr>
        <p:spPr>
          <a:xfrm>
            <a:off x="918261" y="1029165"/>
            <a:ext cx="45719" cy="553998"/>
          </a:xfrm>
          <a:prstGeom prst="roundRect">
            <a:avLst>
              <a:gd name="adj" fmla="val 50000"/>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a:extLst>
              <a:ext uri="{FF2B5EF4-FFF2-40B4-BE49-F238E27FC236}">
                <a16:creationId xmlns:a16="http://schemas.microsoft.com/office/drawing/2014/main" xmlns="" id="{449E821A-7D1A-817B-4998-13C5CC3BAA67}"/>
              </a:ext>
            </a:extLst>
          </p:cNvPr>
          <p:cNvSpPr/>
          <p:nvPr/>
        </p:nvSpPr>
        <p:spPr>
          <a:xfrm>
            <a:off x="1111207" y="3708951"/>
            <a:ext cx="1285812" cy="1107996"/>
          </a:xfrm>
          <a:prstGeom prst="rect">
            <a:avLst/>
          </a:prstGeom>
        </p:spPr>
        <p:txBody>
          <a:bodyPr wrap="square" lIns="0" tIns="0" rIns="0" bIns="0">
            <a:spAutoFit/>
          </a:bodyPr>
          <a:lstStyle/>
          <a:p>
            <a:r>
              <a:rPr lang="en-GB" dirty="0"/>
              <a:t>The Earth is home to towering mountains. </a:t>
            </a:r>
          </a:p>
        </p:txBody>
      </p:sp>
      <p:sp>
        <p:nvSpPr>
          <p:cNvPr id="21" name="Rectangle: Rounded Corners 20">
            <a:extLst>
              <a:ext uri="{FF2B5EF4-FFF2-40B4-BE49-F238E27FC236}">
                <a16:creationId xmlns:a16="http://schemas.microsoft.com/office/drawing/2014/main" xmlns="" id="{41E0FBEA-25A7-F540-E78B-91A5C96E8FEE}"/>
              </a:ext>
            </a:extLst>
          </p:cNvPr>
          <p:cNvSpPr/>
          <p:nvPr/>
        </p:nvSpPr>
        <p:spPr>
          <a:xfrm>
            <a:off x="932014" y="3640175"/>
            <a:ext cx="45721" cy="1225440"/>
          </a:xfrm>
          <a:prstGeom prst="roundRect">
            <a:avLst>
              <a:gd name="adj" fmla="val 50000"/>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8">
            <a:extLst>
              <a:ext uri="{FF2B5EF4-FFF2-40B4-BE49-F238E27FC236}">
                <a16:creationId xmlns:a16="http://schemas.microsoft.com/office/drawing/2014/main" xmlns="" id="{BD5ADF19-65BF-A652-EA31-A2DAA7C9F6DD}"/>
              </a:ext>
            </a:extLst>
          </p:cNvPr>
          <p:cNvPicPr>
            <a:picLocks noChangeAspect="1"/>
          </p:cNvPicPr>
          <p:nvPr/>
        </p:nvPicPr>
        <p:blipFill>
          <a:blip r:embed="rId5" cstate="print">
            <a:extLst>
              <a:ext uri="{28A0092B-C50C-407E-A947-70E740481C1C}">
                <a14:useLocalDpi xmlns:a14="http://schemas.microsoft.com/office/drawing/2010/main" val="0"/>
              </a:ext>
            </a:extLst>
          </a:blip>
          <a:srcRect l="7478" r="7478"/>
          <a:stretch/>
        </p:blipFill>
        <p:spPr>
          <a:xfrm>
            <a:off x="2440681" y="3403220"/>
            <a:ext cx="2067856" cy="1602007"/>
          </a:xfrm>
          <a:prstGeom prst="ellipse">
            <a:avLst/>
          </a:prstGeom>
          <a:ln w="28575">
            <a:solidFill>
              <a:srgbClr val="CFE09B"/>
            </a:solidFill>
          </a:ln>
        </p:spPr>
      </p:pic>
      <p:sp>
        <p:nvSpPr>
          <p:cNvPr id="31" name="Rectangle: Rounded Corners 30">
            <a:extLst>
              <a:ext uri="{FF2B5EF4-FFF2-40B4-BE49-F238E27FC236}">
                <a16:creationId xmlns:a16="http://schemas.microsoft.com/office/drawing/2014/main" xmlns="" id="{BCE7479B-EF83-CCDD-FDAE-55226AAE3CD5}"/>
              </a:ext>
            </a:extLst>
          </p:cNvPr>
          <p:cNvSpPr/>
          <p:nvPr/>
        </p:nvSpPr>
        <p:spPr>
          <a:xfrm>
            <a:off x="4635464" y="3429000"/>
            <a:ext cx="3752886" cy="3600974"/>
          </a:xfrm>
          <a:prstGeom prst="roundRect">
            <a:avLst>
              <a:gd name="adj" fmla="val 2241"/>
            </a:avLst>
          </a:prstGeom>
          <a:solidFill>
            <a:srgbClr val="00B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a:extLst>
              <a:ext uri="{FF2B5EF4-FFF2-40B4-BE49-F238E27FC236}">
                <a16:creationId xmlns:a16="http://schemas.microsoft.com/office/drawing/2014/main" xmlns="" id="{C0E9FCB5-03C7-DF52-5749-A01C9334E291}"/>
              </a:ext>
            </a:extLst>
          </p:cNvPr>
          <p:cNvSpPr/>
          <p:nvPr/>
        </p:nvSpPr>
        <p:spPr>
          <a:xfrm>
            <a:off x="5033394" y="3542834"/>
            <a:ext cx="3251819" cy="1384995"/>
          </a:xfrm>
          <a:prstGeom prst="rect">
            <a:avLst/>
          </a:prstGeom>
        </p:spPr>
        <p:txBody>
          <a:bodyPr wrap="square" lIns="0" tIns="0" rIns="0" bIns="0">
            <a:spAutoFit/>
          </a:bodyPr>
          <a:lstStyle/>
          <a:p>
            <a:r>
              <a:rPr lang="en-GB" dirty="0">
                <a:solidFill>
                  <a:schemeClr val="bg1"/>
                </a:solidFill>
              </a:rPr>
              <a:t>As the human population grows, towns and cities that have been constructed by humans are also covering more of the planet. </a:t>
            </a:r>
          </a:p>
        </p:txBody>
      </p:sp>
      <p:sp>
        <p:nvSpPr>
          <p:cNvPr id="25" name="Rectangle: Rounded Corners 24">
            <a:extLst>
              <a:ext uri="{FF2B5EF4-FFF2-40B4-BE49-F238E27FC236}">
                <a16:creationId xmlns:a16="http://schemas.microsoft.com/office/drawing/2014/main" xmlns="" id="{3637FC01-009B-2130-C59F-BFB362D1BC4A}"/>
              </a:ext>
            </a:extLst>
          </p:cNvPr>
          <p:cNvSpPr/>
          <p:nvPr/>
        </p:nvSpPr>
        <p:spPr>
          <a:xfrm>
            <a:off x="4871380" y="3542834"/>
            <a:ext cx="58877" cy="1322781"/>
          </a:xfrm>
          <a:prstGeom prst="roundRect">
            <a:avLst>
              <a:gd name="adj" fmla="val 50000"/>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Picture 31">
            <a:extLst>
              <a:ext uri="{FF2B5EF4-FFF2-40B4-BE49-F238E27FC236}">
                <a16:creationId xmlns:a16="http://schemas.microsoft.com/office/drawing/2014/main" xmlns="" id="{2F7D082F-068C-A73A-D4E7-75D14519AD75}"/>
              </a:ext>
            </a:extLst>
          </p:cNvPr>
          <p:cNvPicPr>
            <a:picLocks noChangeAspect="1"/>
          </p:cNvPicPr>
          <p:nvPr/>
        </p:nvPicPr>
        <p:blipFill>
          <a:blip r:embed="rId6" cstate="print">
            <a:extLst>
              <a:ext uri="{28A0092B-C50C-407E-A947-70E740481C1C}">
                <a14:useLocalDpi xmlns:a14="http://schemas.microsoft.com/office/drawing/2010/main" val="0"/>
              </a:ext>
            </a:extLst>
          </a:blip>
          <a:srcRect l="13697" r="13697"/>
          <a:stretch/>
        </p:blipFill>
        <p:spPr>
          <a:xfrm>
            <a:off x="5477979" y="5144840"/>
            <a:ext cx="2067856" cy="1602007"/>
          </a:xfrm>
          <a:prstGeom prst="ellipse">
            <a:avLst/>
          </a:prstGeom>
          <a:ln w="28575">
            <a:solidFill>
              <a:srgbClr val="CFE09B"/>
            </a:solidFill>
          </a:ln>
        </p:spPr>
      </p:pic>
      <p:sp>
        <p:nvSpPr>
          <p:cNvPr id="33" name="Rectangle: Rounded Corners 32">
            <a:extLst>
              <a:ext uri="{FF2B5EF4-FFF2-40B4-BE49-F238E27FC236}">
                <a16:creationId xmlns:a16="http://schemas.microsoft.com/office/drawing/2014/main" xmlns="" id="{0A2ECD55-8970-92A9-F19B-EE807BA8CBAA}"/>
              </a:ext>
            </a:extLst>
          </p:cNvPr>
          <p:cNvSpPr/>
          <p:nvPr/>
        </p:nvSpPr>
        <p:spPr>
          <a:xfrm>
            <a:off x="764620" y="5210731"/>
            <a:ext cx="3752886" cy="882094"/>
          </a:xfrm>
          <a:prstGeom prst="roundRect">
            <a:avLst>
              <a:gd name="adj" fmla="val 2241"/>
            </a:avLst>
          </a:prstGeom>
          <a:solidFill>
            <a:srgbClr val="689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What else can you think of that you can find on Earth?</a:t>
            </a:r>
          </a:p>
        </p:txBody>
      </p:sp>
      <p:sp>
        <p:nvSpPr>
          <p:cNvPr id="2" name="Rectangle: Top Corners Rounded 1">
            <a:extLst>
              <a:ext uri="{FF2B5EF4-FFF2-40B4-BE49-F238E27FC236}">
                <a16:creationId xmlns:a16="http://schemas.microsoft.com/office/drawing/2014/main" xmlns="" id="{A33419E3-EFFC-E42E-9F58-3CB166E7181C}"/>
              </a:ext>
            </a:extLst>
          </p:cNvPr>
          <p:cNvSpPr/>
          <p:nvPr/>
        </p:nvSpPr>
        <p:spPr>
          <a:xfrm rot="10800000">
            <a:off x="780813" y="421644"/>
            <a:ext cx="3724072" cy="539538"/>
          </a:xfrm>
          <a:prstGeom prst="round2SameRect">
            <a:avLst>
              <a:gd name="adj1" fmla="val 50000"/>
              <a:gd name="adj2" fmla="val 0"/>
            </a:avLst>
          </a:prstGeom>
          <a:solidFill>
            <a:srgbClr val="201D3C"/>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scene3d>
              <a:camera prst="orthographicFront">
                <a:rot lat="0" lon="0" rev="0"/>
              </a:camera>
              <a:lightRig rig="threePt" dir="t"/>
            </a:scene3d>
          </a:bodyPr>
          <a:lstStyle/>
          <a:p>
            <a:pPr algn="ctr"/>
            <a:endParaRPr lang="en-GB" sz="2800" b="1" dirty="0"/>
          </a:p>
        </p:txBody>
      </p:sp>
      <p:sp>
        <p:nvSpPr>
          <p:cNvPr id="5" name="TextBox 4">
            <a:extLst>
              <a:ext uri="{FF2B5EF4-FFF2-40B4-BE49-F238E27FC236}">
                <a16:creationId xmlns:a16="http://schemas.microsoft.com/office/drawing/2014/main" xmlns="" id="{72521344-E33C-5B2C-1BC4-B63A19EFC1B4}"/>
              </a:ext>
            </a:extLst>
          </p:cNvPr>
          <p:cNvSpPr txBox="1"/>
          <p:nvPr/>
        </p:nvSpPr>
        <p:spPr>
          <a:xfrm>
            <a:off x="780816" y="384962"/>
            <a:ext cx="3724071" cy="523220"/>
          </a:xfrm>
          <a:prstGeom prst="rect">
            <a:avLst/>
          </a:prstGeom>
          <a:noFill/>
        </p:spPr>
        <p:txBody>
          <a:bodyPr wrap="square">
            <a:spAutoFit/>
          </a:bodyPr>
          <a:lstStyle/>
          <a:p>
            <a:pPr algn="ctr"/>
            <a:r>
              <a:rPr lang="en-GB" sz="2800" b="1" dirty="0">
                <a:solidFill>
                  <a:schemeClr val="bg1"/>
                </a:solidFill>
              </a:rPr>
              <a:t>The Earth’s Surface</a:t>
            </a:r>
          </a:p>
        </p:txBody>
      </p:sp>
      <p:pic>
        <p:nvPicPr>
          <p:cNvPr id="19" name="Picture 4" descr="Happy Earth Cartoon Clipart Vector - FriendlySt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8213959" y="5972743"/>
            <a:ext cx="954930" cy="885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23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par>
                                <p:cTn id="40" presetID="10" presetClass="entr" presetSubtype="0"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31" grpId="0" animBg="1"/>
      <p:bldP spid="23" grpId="0"/>
      <p:bldP spid="25" grpId="0" animBg="1"/>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87C04415-895C-EE05-05F2-5CA122E13B3A}"/>
              </a:ext>
            </a:extLst>
          </p:cNvPr>
          <p:cNvSpPr/>
          <p:nvPr/>
        </p:nvSpPr>
        <p:spPr>
          <a:xfrm>
            <a:off x="755651" y="1094866"/>
            <a:ext cx="7632700" cy="3577802"/>
          </a:xfrm>
          <a:prstGeom prst="roundRect">
            <a:avLst>
              <a:gd name="adj" fmla="val 2241"/>
            </a:avLst>
          </a:prstGeom>
          <a:solidFill>
            <a:srgbClr val="00B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Rounded Corners 2">
            <a:extLst>
              <a:ext uri="{FF2B5EF4-FFF2-40B4-BE49-F238E27FC236}">
                <a16:creationId xmlns:a16="http://schemas.microsoft.com/office/drawing/2014/main" xmlns="" id="{BA890FDE-F83E-866F-9C58-0FE9C79D9F92}"/>
              </a:ext>
            </a:extLst>
          </p:cNvPr>
          <p:cNvSpPr/>
          <p:nvPr/>
        </p:nvSpPr>
        <p:spPr>
          <a:xfrm>
            <a:off x="897622" y="1158085"/>
            <a:ext cx="7445464" cy="736440"/>
          </a:xfrm>
          <a:prstGeom prst="roundRect">
            <a:avLst>
              <a:gd name="adj" fmla="val 50000"/>
            </a:avLst>
          </a:prstGeom>
          <a:solidFill>
            <a:schemeClr val="bg1"/>
          </a:solidFill>
          <a:ln>
            <a:solidFill>
              <a:srgbClr val="CFE0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Earth is the only planet in our Solar System that is known to have life on it.</a:t>
            </a:r>
          </a:p>
        </p:txBody>
      </p:sp>
      <p:sp>
        <p:nvSpPr>
          <p:cNvPr id="9" name="Rectangle: Top Corners Rounded 8">
            <a:extLst>
              <a:ext uri="{FF2B5EF4-FFF2-40B4-BE49-F238E27FC236}">
                <a16:creationId xmlns:a16="http://schemas.microsoft.com/office/drawing/2014/main" xmlns="" id="{1CA2679E-3E4A-D19A-2FAF-E7119C9110A9}"/>
              </a:ext>
            </a:extLst>
          </p:cNvPr>
          <p:cNvSpPr/>
          <p:nvPr/>
        </p:nvSpPr>
        <p:spPr>
          <a:xfrm rot="10800000">
            <a:off x="780813" y="421644"/>
            <a:ext cx="4244187" cy="539538"/>
          </a:xfrm>
          <a:prstGeom prst="round2SameRect">
            <a:avLst>
              <a:gd name="adj1" fmla="val 50000"/>
              <a:gd name="adj2" fmla="val 0"/>
            </a:avLst>
          </a:prstGeom>
          <a:solidFill>
            <a:srgbClr val="201D3C"/>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scene3d>
              <a:camera prst="orthographicFront">
                <a:rot lat="0" lon="0" rev="0"/>
              </a:camera>
              <a:lightRig rig="threePt" dir="t"/>
            </a:scene3d>
          </a:bodyPr>
          <a:lstStyle/>
          <a:p>
            <a:pPr algn="ctr"/>
            <a:endParaRPr lang="en-GB" sz="2800" b="1" dirty="0"/>
          </a:p>
        </p:txBody>
      </p:sp>
      <p:sp>
        <p:nvSpPr>
          <p:cNvPr id="13" name="TextBox 12">
            <a:extLst>
              <a:ext uri="{FF2B5EF4-FFF2-40B4-BE49-F238E27FC236}">
                <a16:creationId xmlns:a16="http://schemas.microsoft.com/office/drawing/2014/main" xmlns="" id="{E5B4DF43-9E5C-B5A4-4A71-DFBF72658AE7}"/>
              </a:ext>
            </a:extLst>
          </p:cNvPr>
          <p:cNvSpPr txBox="1"/>
          <p:nvPr/>
        </p:nvSpPr>
        <p:spPr>
          <a:xfrm>
            <a:off x="780816" y="384962"/>
            <a:ext cx="4244189" cy="523220"/>
          </a:xfrm>
          <a:prstGeom prst="rect">
            <a:avLst/>
          </a:prstGeom>
          <a:noFill/>
        </p:spPr>
        <p:txBody>
          <a:bodyPr wrap="square">
            <a:spAutoFit/>
          </a:bodyPr>
          <a:lstStyle/>
          <a:p>
            <a:pPr algn="ctr"/>
            <a:r>
              <a:rPr lang="en-GB" sz="2800" b="1" dirty="0">
                <a:solidFill>
                  <a:schemeClr val="bg1"/>
                </a:solidFill>
              </a:rPr>
              <a:t>Living Things on Earth</a:t>
            </a:r>
          </a:p>
        </p:txBody>
      </p:sp>
      <p:sp>
        <p:nvSpPr>
          <p:cNvPr id="8" name="Text">
            <a:extLst>
              <a:ext uri="{FF2B5EF4-FFF2-40B4-BE49-F238E27FC236}">
                <a16:creationId xmlns:a16="http://schemas.microsoft.com/office/drawing/2014/main" xmlns="" id="{60B227A3-FCA8-AED0-6F25-514C1CACD54B}"/>
              </a:ext>
            </a:extLst>
          </p:cNvPr>
          <p:cNvSpPr/>
          <p:nvPr/>
        </p:nvSpPr>
        <p:spPr>
          <a:xfrm>
            <a:off x="1117549" y="2028207"/>
            <a:ext cx="5375449" cy="276999"/>
          </a:xfrm>
          <a:prstGeom prst="rect">
            <a:avLst/>
          </a:prstGeom>
        </p:spPr>
        <p:txBody>
          <a:bodyPr wrap="square" lIns="0" tIns="0" rIns="0" bIns="0">
            <a:spAutoFit/>
          </a:bodyPr>
          <a:lstStyle/>
          <a:p>
            <a:r>
              <a:rPr lang="en-GB" dirty="0">
                <a:solidFill>
                  <a:schemeClr val="bg1"/>
                </a:solidFill>
              </a:rPr>
              <a:t>Many living things can survive on our planet if:</a:t>
            </a:r>
          </a:p>
        </p:txBody>
      </p:sp>
      <p:sp>
        <p:nvSpPr>
          <p:cNvPr id="10" name="Rectangle: Rounded Corners 9">
            <a:extLst>
              <a:ext uri="{FF2B5EF4-FFF2-40B4-BE49-F238E27FC236}">
                <a16:creationId xmlns:a16="http://schemas.microsoft.com/office/drawing/2014/main" xmlns="" id="{23BCAFD9-58D6-E88B-899B-2EEAB9647084}"/>
              </a:ext>
            </a:extLst>
          </p:cNvPr>
          <p:cNvSpPr/>
          <p:nvPr/>
        </p:nvSpPr>
        <p:spPr>
          <a:xfrm>
            <a:off x="1133651" y="2490491"/>
            <a:ext cx="71338" cy="470823"/>
          </a:xfrm>
          <a:prstGeom prst="roundRect">
            <a:avLst>
              <a:gd name="adj" fmla="val 50000"/>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a:extLst>
              <a:ext uri="{FF2B5EF4-FFF2-40B4-BE49-F238E27FC236}">
                <a16:creationId xmlns:a16="http://schemas.microsoft.com/office/drawing/2014/main" xmlns="" id="{E6D30E05-ADDD-58BA-401B-C611EB84E432}"/>
              </a:ext>
            </a:extLst>
          </p:cNvPr>
          <p:cNvSpPr/>
          <p:nvPr/>
        </p:nvSpPr>
        <p:spPr>
          <a:xfrm>
            <a:off x="1265524" y="2587402"/>
            <a:ext cx="5375449" cy="276999"/>
          </a:xfrm>
          <a:prstGeom prst="rect">
            <a:avLst/>
          </a:prstGeom>
        </p:spPr>
        <p:txBody>
          <a:bodyPr wrap="square" lIns="0" tIns="0" rIns="0" bIns="0">
            <a:spAutoFit/>
          </a:bodyPr>
          <a:lstStyle/>
          <a:p>
            <a:r>
              <a:rPr lang="en-GB" dirty="0">
                <a:solidFill>
                  <a:schemeClr val="bg1"/>
                </a:solidFill>
              </a:rPr>
              <a:t>it is the correct temperature;</a:t>
            </a:r>
          </a:p>
        </p:txBody>
      </p:sp>
      <p:sp>
        <p:nvSpPr>
          <p:cNvPr id="7" name="Rectangle: Rounded Corners 6">
            <a:extLst>
              <a:ext uri="{FF2B5EF4-FFF2-40B4-BE49-F238E27FC236}">
                <a16:creationId xmlns:a16="http://schemas.microsoft.com/office/drawing/2014/main" xmlns="" id="{E2BBEC46-7043-1C90-A230-B23C865ABB38}"/>
              </a:ext>
            </a:extLst>
          </p:cNvPr>
          <p:cNvSpPr/>
          <p:nvPr/>
        </p:nvSpPr>
        <p:spPr>
          <a:xfrm>
            <a:off x="1125600" y="3136161"/>
            <a:ext cx="71338" cy="470823"/>
          </a:xfrm>
          <a:prstGeom prst="roundRect">
            <a:avLst>
              <a:gd name="adj" fmla="val 50000"/>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a:extLst>
              <a:ext uri="{FF2B5EF4-FFF2-40B4-BE49-F238E27FC236}">
                <a16:creationId xmlns:a16="http://schemas.microsoft.com/office/drawing/2014/main" xmlns="" id="{E9820876-72E9-20BA-94A8-8F00C351B54E}"/>
              </a:ext>
            </a:extLst>
          </p:cNvPr>
          <p:cNvSpPr/>
          <p:nvPr/>
        </p:nvSpPr>
        <p:spPr>
          <a:xfrm>
            <a:off x="1257473" y="3094573"/>
            <a:ext cx="4132422" cy="553998"/>
          </a:xfrm>
          <a:prstGeom prst="rect">
            <a:avLst/>
          </a:prstGeom>
        </p:spPr>
        <p:txBody>
          <a:bodyPr wrap="square" lIns="0" tIns="0" rIns="0" bIns="0">
            <a:spAutoFit/>
          </a:bodyPr>
          <a:lstStyle/>
          <a:p>
            <a:r>
              <a:rPr lang="en-GB" dirty="0">
                <a:solidFill>
                  <a:schemeClr val="bg1"/>
                </a:solidFill>
              </a:rPr>
              <a:t>it has the right air that living things need to breathe;</a:t>
            </a:r>
          </a:p>
        </p:txBody>
      </p:sp>
      <p:sp>
        <p:nvSpPr>
          <p:cNvPr id="18" name="Rectangle: Rounded Corners 17">
            <a:extLst>
              <a:ext uri="{FF2B5EF4-FFF2-40B4-BE49-F238E27FC236}">
                <a16:creationId xmlns:a16="http://schemas.microsoft.com/office/drawing/2014/main" xmlns="" id="{48591040-17CC-34D7-F335-165414D9D915}"/>
              </a:ext>
            </a:extLst>
          </p:cNvPr>
          <p:cNvSpPr/>
          <p:nvPr/>
        </p:nvSpPr>
        <p:spPr>
          <a:xfrm>
            <a:off x="1117549" y="3781831"/>
            <a:ext cx="71338" cy="470823"/>
          </a:xfrm>
          <a:prstGeom prst="roundRect">
            <a:avLst>
              <a:gd name="adj" fmla="val 50000"/>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a:extLst>
              <a:ext uri="{FF2B5EF4-FFF2-40B4-BE49-F238E27FC236}">
                <a16:creationId xmlns:a16="http://schemas.microsoft.com/office/drawing/2014/main" xmlns="" id="{2004CFF7-907B-B082-9A86-DC659506BB79}"/>
              </a:ext>
            </a:extLst>
          </p:cNvPr>
          <p:cNvSpPr/>
          <p:nvPr/>
        </p:nvSpPr>
        <p:spPr>
          <a:xfrm>
            <a:off x="1249422" y="3878742"/>
            <a:ext cx="5375449" cy="276999"/>
          </a:xfrm>
          <a:prstGeom prst="rect">
            <a:avLst/>
          </a:prstGeom>
        </p:spPr>
        <p:txBody>
          <a:bodyPr wrap="square" lIns="0" tIns="0" rIns="0" bIns="0">
            <a:spAutoFit/>
          </a:bodyPr>
          <a:lstStyle/>
          <a:p>
            <a:r>
              <a:rPr lang="en-GB" dirty="0">
                <a:solidFill>
                  <a:schemeClr val="bg1"/>
                </a:solidFill>
              </a:rPr>
              <a:t>there are water and food sources.</a:t>
            </a:r>
          </a:p>
        </p:txBody>
      </p:sp>
      <p:sp>
        <p:nvSpPr>
          <p:cNvPr id="20" name="Rectangle: Rounded Corners 19">
            <a:extLst>
              <a:ext uri="{FF2B5EF4-FFF2-40B4-BE49-F238E27FC236}">
                <a16:creationId xmlns:a16="http://schemas.microsoft.com/office/drawing/2014/main" xmlns="" id="{49CFB099-EF12-F10E-6CE6-77CBA6988B28}"/>
              </a:ext>
            </a:extLst>
          </p:cNvPr>
          <p:cNvSpPr/>
          <p:nvPr/>
        </p:nvSpPr>
        <p:spPr>
          <a:xfrm>
            <a:off x="755650" y="4798581"/>
            <a:ext cx="2546598" cy="539538"/>
          </a:xfrm>
          <a:prstGeom prst="roundRect">
            <a:avLst>
              <a:gd name="adj" fmla="val 50000"/>
            </a:avLst>
          </a:prstGeom>
          <a:solidFill>
            <a:srgbClr val="689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Did You Know…?</a:t>
            </a:r>
          </a:p>
        </p:txBody>
      </p:sp>
      <p:sp>
        <p:nvSpPr>
          <p:cNvPr id="21" name="TextBox 20">
            <a:extLst>
              <a:ext uri="{FF2B5EF4-FFF2-40B4-BE49-F238E27FC236}">
                <a16:creationId xmlns:a16="http://schemas.microsoft.com/office/drawing/2014/main" xmlns="" id="{BE4B6CCA-9E8C-C47F-10B3-A5C140EC7ADC}"/>
              </a:ext>
            </a:extLst>
          </p:cNvPr>
          <p:cNvSpPr txBox="1"/>
          <p:nvPr/>
        </p:nvSpPr>
        <p:spPr>
          <a:xfrm>
            <a:off x="807426" y="5338119"/>
            <a:ext cx="6185967" cy="646331"/>
          </a:xfrm>
          <a:prstGeom prst="rect">
            <a:avLst/>
          </a:prstGeom>
          <a:noFill/>
        </p:spPr>
        <p:txBody>
          <a:bodyPr wrap="square">
            <a:spAutoFit/>
          </a:bodyPr>
          <a:lstStyle/>
          <a:p>
            <a:r>
              <a:rPr lang="en-GB" dirty="0"/>
              <a:t>Planet Earth is the only planet in the Solar System known to have water in liquid form on its surface.</a:t>
            </a:r>
            <a:endParaRPr lang="en-GB" dirty="0">
              <a:solidFill>
                <a:schemeClr val="tx1"/>
              </a:solidFill>
            </a:endParaRPr>
          </a:p>
        </p:txBody>
      </p:sp>
      <p:sp>
        <p:nvSpPr>
          <p:cNvPr id="22" name="Rectangle: Rounded Corners 21">
            <a:extLst>
              <a:ext uri="{FF2B5EF4-FFF2-40B4-BE49-F238E27FC236}">
                <a16:creationId xmlns:a16="http://schemas.microsoft.com/office/drawing/2014/main" xmlns="" id="{C3334D02-BCA2-EBCB-B991-C262E2D756BF}"/>
              </a:ext>
            </a:extLst>
          </p:cNvPr>
          <p:cNvSpPr/>
          <p:nvPr/>
        </p:nvSpPr>
        <p:spPr>
          <a:xfrm>
            <a:off x="773564" y="5391515"/>
            <a:ext cx="45719" cy="539539"/>
          </a:xfrm>
          <a:prstGeom prst="roundRect">
            <a:avLst>
              <a:gd name="adj" fmla="val 50000"/>
            </a:avLst>
          </a:prstGeom>
          <a:solidFill>
            <a:srgbClr val="689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a:extLst>
              <a:ext uri="{FF2B5EF4-FFF2-40B4-BE49-F238E27FC236}">
                <a16:creationId xmlns:a16="http://schemas.microsoft.com/office/drawing/2014/main" xmlns="" id="{ECBFB565-8A39-3773-FD12-C0EFB9AEE5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5221" y="2529604"/>
            <a:ext cx="2940369" cy="2100055"/>
          </a:xfrm>
          <a:prstGeom prst="rect">
            <a:avLst/>
          </a:prstGeom>
        </p:spPr>
      </p:pic>
      <p:pic>
        <p:nvPicPr>
          <p:cNvPr id="24" name="Picture 23">
            <a:extLst>
              <a:ext uri="{FF2B5EF4-FFF2-40B4-BE49-F238E27FC236}">
                <a16:creationId xmlns:a16="http://schemas.microsoft.com/office/drawing/2014/main" xmlns="" id="{2087E713-94F3-D71C-5C42-7154BEA17C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1945" y="3106738"/>
            <a:ext cx="2046914" cy="3751262"/>
          </a:xfrm>
          <a:prstGeom prst="rect">
            <a:avLst/>
          </a:prstGeom>
        </p:spPr>
      </p:pic>
      <p:pic>
        <p:nvPicPr>
          <p:cNvPr id="30" name="Picture 29">
            <a:extLst>
              <a:ext uri="{FF2B5EF4-FFF2-40B4-BE49-F238E27FC236}">
                <a16:creationId xmlns:a16="http://schemas.microsoft.com/office/drawing/2014/main" xmlns="" id="{41DDF834-9DD4-A6D5-3100-F1C1BE9324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6174" y="4859352"/>
            <a:ext cx="977624" cy="495603"/>
          </a:xfrm>
          <a:prstGeom prst="rect">
            <a:avLst/>
          </a:prstGeom>
        </p:spPr>
      </p:pic>
    </p:spTree>
    <p:extLst>
      <p:ext uri="{BB962C8B-B14F-4D97-AF65-F5344CB8AC3E}">
        <p14:creationId xmlns:p14="http://schemas.microsoft.com/office/powerpoint/2010/main" val="276796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par>
                                <p:cTn id="43" presetID="10" presetClass="entr" presetSubtype="0"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5" grpId="0"/>
      <p:bldP spid="7" grpId="0" animBg="1"/>
      <p:bldP spid="15" grpId="0"/>
      <p:bldP spid="18" grpId="0" animBg="1"/>
      <p:bldP spid="19" grpId="0"/>
      <p:bldP spid="20" grpId="0" animBg="1"/>
      <p:bldP spid="21" grpId="0"/>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Top Corners Rounded 8">
            <a:extLst>
              <a:ext uri="{FF2B5EF4-FFF2-40B4-BE49-F238E27FC236}">
                <a16:creationId xmlns:a16="http://schemas.microsoft.com/office/drawing/2014/main" xmlns="" id="{1CA2679E-3E4A-D19A-2FAF-E7119C9110A9}"/>
              </a:ext>
            </a:extLst>
          </p:cNvPr>
          <p:cNvSpPr/>
          <p:nvPr/>
        </p:nvSpPr>
        <p:spPr>
          <a:xfrm rot="10800000">
            <a:off x="780809" y="421644"/>
            <a:ext cx="5158596" cy="539538"/>
          </a:xfrm>
          <a:prstGeom prst="round2SameRect">
            <a:avLst>
              <a:gd name="adj1" fmla="val 50000"/>
              <a:gd name="adj2" fmla="val 0"/>
            </a:avLst>
          </a:prstGeom>
          <a:solidFill>
            <a:srgbClr val="201D3C"/>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scene3d>
              <a:camera prst="orthographicFront">
                <a:rot lat="0" lon="0" rev="0"/>
              </a:camera>
              <a:lightRig rig="threePt" dir="t"/>
            </a:scene3d>
          </a:bodyPr>
          <a:lstStyle/>
          <a:p>
            <a:pPr algn="ctr"/>
            <a:endParaRPr lang="en-GB" sz="2800" b="1" dirty="0"/>
          </a:p>
        </p:txBody>
      </p:sp>
      <p:sp>
        <p:nvSpPr>
          <p:cNvPr id="13" name="TextBox 12">
            <a:extLst>
              <a:ext uri="{FF2B5EF4-FFF2-40B4-BE49-F238E27FC236}">
                <a16:creationId xmlns:a16="http://schemas.microsoft.com/office/drawing/2014/main" xmlns="" id="{E5B4DF43-9E5C-B5A4-4A71-DFBF72658AE7}"/>
              </a:ext>
            </a:extLst>
          </p:cNvPr>
          <p:cNvSpPr txBox="1"/>
          <p:nvPr/>
        </p:nvSpPr>
        <p:spPr>
          <a:xfrm>
            <a:off x="780817" y="384962"/>
            <a:ext cx="5158596" cy="523220"/>
          </a:xfrm>
          <a:prstGeom prst="rect">
            <a:avLst/>
          </a:prstGeom>
          <a:noFill/>
        </p:spPr>
        <p:txBody>
          <a:bodyPr wrap="square">
            <a:spAutoFit/>
          </a:bodyPr>
          <a:lstStyle/>
          <a:p>
            <a:pPr algn="ctr"/>
            <a:r>
              <a:rPr lang="en-GB" sz="2800" b="1" dirty="0">
                <a:solidFill>
                  <a:schemeClr val="bg1"/>
                </a:solidFill>
              </a:rPr>
              <a:t>International Space Station</a:t>
            </a:r>
          </a:p>
        </p:txBody>
      </p:sp>
      <p:pic>
        <p:nvPicPr>
          <p:cNvPr id="4" name="Picture 3">
            <a:extLst>
              <a:ext uri="{FF2B5EF4-FFF2-40B4-BE49-F238E27FC236}">
                <a16:creationId xmlns:a16="http://schemas.microsoft.com/office/drawing/2014/main" xmlns="" id="{05CBCB44-05C6-9A7D-35E0-82C3BDE9591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584" b="7752"/>
          <a:stretch/>
        </p:blipFill>
        <p:spPr>
          <a:xfrm>
            <a:off x="755651" y="1902927"/>
            <a:ext cx="7632700" cy="4189898"/>
          </a:xfrm>
          <a:prstGeom prst="rect">
            <a:avLst/>
          </a:prstGeom>
        </p:spPr>
      </p:pic>
      <p:sp>
        <p:nvSpPr>
          <p:cNvPr id="6" name="Rectangle: Rounded Corners 5">
            <a:extLst>
              <a:ext uri="{FF2B5EF4-FFF2-40B4-BE49-F238E27FC236}">
                <a16:creationId xmlns:a16="http://schemas.microsoft.com/office/drawing/2014/main" xmlns="" id="{9EFA01EA-BDC9-6612-465C-6B65B8E55331}"/>
              </a:ext>
            </a:extLst>
          </p:cNvPr>
          <p:cNvSpPr/>
          <p:nvPr/>
        </p:nvSpPr>
        <p:spPr>
          <a:xfrm>
            <a:off x="849268" y="1125587"/>
            <a:ext cx="7445464" cy="539540"/>
          </a:xfrm>
          <a:prstGeom prst="roundRect">
            <a:avLst>
              <a:gd name="adj" fmla="val 50000"/>
            </a:avLst>
          </a:prstGeom>
          <a:solidFill>
            <a:schemeClr val="bg1"/>
          </a:solidFill>
          <a:ln>
            <a:solidFill>
              <a:srgbClr val="CFE0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This is the amazing view of Earth from the ISS.</a:t>
            </a:r>
          </a:p>
        </p:txBody>
      </p:sp>
      <p:sp>
        <p:nvSpPr>
          <p:cNvPr id="7" name="Rectangle: Rounded Corners 6">
            <a:extLst>
              <a:ext uri="{FF2B5EF4-FFF2-40B4-BE49-F238E27FC236}">
                <a16:creationId xmlns:a16="http://schemas.microsoft.com/office/drawing/2014/main" xmlns="" id="{CDD4EA95-88A6-9441-0563-403CA97CC98A}"/>
              </a:ext>
            </a:extLst>
          </p:cNvPr>
          <p:cNvSpPr/>
          <p:nvPr/>
        </p:nvSpPr>
        <p:spPr>
          <a:xfrm>
            <a:off x="1082496" y="2250042"/>
            <a:ext cx="3279779" cy="1667617"/>
          </a:xfrm>
          <a:prstGeom prst="roundRect">
            <a:avLst>
              <a:gd name="adj" fmla="val 7684"/>
            </a:avLst>
          </a:prstGeom>
          <a:solidFill>
            <a:schemeClr val="bg1"/>
          </a:solidFill>
          <a:ln>
            <a:solidFill>
              <a:srgbClr val="CFE0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en-GB" dirty="0">
                <a:solidFill>
                  <a:schemeClr val="tx1"/>
                </a:solidFill>
              </a:rPr>
              <a:t>Photos of Earth are taken from the ISS, including photos of city growth and volcanoes. We use them to learn more about Earth.</a:t>
            </a:r>
          </a:p>
        </p:txBody>
      </p:sp>
      <p:sp>
        <p:nvSpPr>
          <p:cNvPr id="8" name="Rectangle: Rounded Corners 7">
            <a:extLst>
              <a:ext uri="{FF2B5EF4-FFF2-40B4-BE49-F238E27FC236}">
                <a16:creationId xmlns:a16="http://schemas.microsoft.com/office/drawing/2014/main" xmlns="" id="{F5F77689-79B9-6DF4-D701-56FB61148AAE}"/>
              </a:ext>
            </a:extLst>
          </p:cNvPr>
          <p:cNvSpPr/>
          <p:nvPr/>
        </p:nvSpPr>
        <p:spPr>
          <a:xfrm>
            <a:off x="4572000" y="4447018"/>
            <a:ext cx="3471062" cy="1165218"/>
          </a:xfrm>
          <a:prstGeom prst="roundRect">
            <a:avLst>
              <a:gd name="adj" fmla="val 7684"/>
            </a:avLst>
          </a:prstGeom>
          <a:solidFill>
            <a:schemeClr val="bg1"/>
          </a:solidFill>
          <a:ln>
            <a:solidFill>
              <a:srgbClr val="CFE0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en-GB" dirty="0">
                <a:solidFill>
                  <a:schemeClr val="tx1"/>
                </a:solidFill>
              </a:rPr>
              <a:t>This is an astronaut called Tracy Caldwell Dyson admiring the view of the Earth.</a:t>
            </a:r>
          </a:p>
        </p:txBody>
      </p:sp>
      <p:pic>
        <p:nvPicPr>
          <p:cNvPr id="11" name="Picture 4" descr="Happy Earth Cartoon Clipart Vector - FriendlySto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189070" y="5972743"/>
            <a:ext cx="954930" cy="885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53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theme/theme1.xml><?xml version="1.0" encoding="utf-8"?>
<a:theme xmlns:a="http://schemas.openxmlformats.org/drawingml/2006/main" name="Slide Layouts">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Bold"/>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t-sc-1669406029-ks1-all-about-planet-earth-powerpoint" id="{03D4D0DD-C1F9-416E-B699-2071E6BEA44C}" vid="{66632ABD-E9A6-4570-90F4-BE90C2F3DF75}"/>
    </a:ext>
  </a:extLst>
</a:theme>
</file>

<file path=ppt/theme/theme2.xml><?xml version="1.0" encoding="utf-8"?>
<a:theme xmlns:a="http://schemas.openxmlformats.org/drawingml/2006/main" name="Disclaimers/Guidan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sc-1669406029-ks1-all-about-planet-earth-powerpoint" id="{03D4D0DD-C1F9-416E-B699-2071E6BEA44C}" vid="{CFF3C44D-013A-4FA5-97EE-4C0AC95C86C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769</TotalTime>
  <Words>574</Words>
  <Application>Microsoft Office PowerPoint</Application>
  <PresentationFormat>On-screen Show (4:3)</PresentationFormat>
  <Paragraphs>50</Paragraphs>
  <Slides>11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Twinkl</vt:lpstr>
      <vt:lpstr>Roboto</vt:lpstr>
      <vt:lpstr>Calibri</vt:lpstr>
      <vt:lpstr>Slide Layouts</vt:lpstr>
      <vt:lpstr>Disclaimers/Guidance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Matthew Ridsdale</dc:creator>
  <cp:lastModifiedBy>Aya</cp:lastModifiedBy>
  <cp:revision>63</cp:revision>
  <dcterms:created xsi:type="dcterms:W3CDTF">2019-06-05T08:15:39Z</dcterms:created>
  <dcterms:modified xsi:type="dcterms:W3CDTF">2024-05-21T10:09:08Z</dcterms:modified>
</cp:coreProperties>
</file>