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79" r:id="rId4"/>
    <p:sldId id="296" r:id="rId5"/>
    <p:sldId id="295" r:id="rId6"/>
    <p:sldId id="297" r:id="rId8"/>
    <p:sldId id="298" r:id="rId9"/>
    <p:sldId id="299" r:id="rId10"/>
    <p:sldId id="300" r:id="rId11"/>
    <p:sldId id="301" r:id="rId12"/>
    <p:sldId id="320" r:id="rId13"/>
    <p:sldId id="257" r:id="rId14"/>
    <p:sldId id="258" r:id="rId15"/>
    <p:sldId id="259" r:id="rId16"/>
    <p:sldId id="260" r:id="rId17"/>
    <p:sldId id="284" r:id="rId18"/>
    <p:sldId id="261" r:id="rId19"/>
    <p:sldId id="262" r:id="rId20"/>
    <p:sldId id="263" r:id="rId21"/>
    <p:sldId id="264" r:id="rId22"/>
    <p:sldId id="265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</a:t>
            </a:r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4645" y="286385"/>
            <a:ext cx="5242560" cy="43948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980" y="286385"/>
            <a:ext cx="518160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r>
              <a:rPr lang="en-US" b="1"/>
              <a:t>Words with /ow/ sound</a:t>
            </a:r>
            <a:br>
              <a:rPr lang="en-US" b="1"/>
            </a:b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5100" y="1825625"/>
            <a:ext cx="11551920" cy="3313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ow</a:t>
            </a:r>
            <a:r>
              <a:rPr lang="en-US" sz="4000"/>
              <a:t>l</a:t>
            </a:r>
            <a:endParaRPr lang="en-US" sz="4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An </a:t>
            </a:r>
            <a:r>
              <a:rPr lang="en-US" sz="3200">
                <a:solidFill>
                  <a:srgbClr val="FF0000"/>
                </a:solidFill>
              </a:rPr>
              <a:t>owl</a:t>
            </a:r>
            <a:r>
              <a:rPr lang="en-US" sz="3200"/>
              <a:t> is a bird with a flat face, large eyes, and a small sharp beak. Most owls obtain their food by hunting small animals at night.. 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The </a:t>
            </a:r>
            <a:r>
              <a:rPr lang="en-US" sz="3200">
                <a:solidFill>
                  <a:srgbClr val="FF0000"/>
                </a:solidFill>
              </a:rPr>
              <a:t>owl</a:t>
            </a:r>
            <a:r>
              <a:rPr lang="en-US" sz="3200"/>
              <a:t> is one of the smartest birds.</a:t>
            </a:r>
            <a:endParaRPr lang="en-US" sz="3200"/>
          </a:p>
        </p:txBody>
      </p:sp>
      <p:pic>
        <p:nvPicPr>
          <p:cNvPr id="9" name="Picture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502140" y="4396105"/>
            <a:ext cx="2338705" cy="22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ow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200025" y="1407160"/>
            <a:ext cx="7279640" cy="4351655"/>
          </a:xfrm>
        </p:spPr>
        <p:txBody>
          <a:bodyPr>
            <a:normAutofit/>
          </a:bodyPr>
          <a:p>
            <a:endParaRPr lang="en-US"/>
          </a:p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cow</a:t>
            </a:r>
            <a:r>
              <a:rPr lang="en-US"/>
              <a:t> is a large female animal that is kept on farms for its milk. People sometimes refer to male and female animals of this species as cows.</a:t>
            </a:r>
            <a:endParaRPr lang="en-US"/>
          </a:p>
          <a:p>
            <a:endParaRPr lang="en-US"/>
          </a:p>
          <a:p>
            <a:r>
              <a:rPr lang="en-US"/>
              <a:t>Dad went out to milk the </a:t>
            </a:r>
            <a:r>
              <a:rPr lang="en-US">
                <a:solidFill>
                  <a:srgbClr val="FF0000"/>
                </a:solidFill>
              </a:rPr>
              <a:t>cow.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14665" y="3751580"/>
            <a:ext cx="3114040" cy="242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cr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/>
              <a:t>n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64515" y="2075815"/>
            <a:ext cx="103581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A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crown</a:t>
            </a:r>
            <a:r>
              <a:rPr lang="en-US" sz="3200">
                <a:sym typeface="+mn-ea"/>
              </a:rPr>
              <a:t> is a circular ornament, usually made of gold and jewels, which a king or queen wears on their head at official ceremonies</a:t>
            </a:r>
            <a:endParaRPr lang="en-US" sz="3200">
              <a:sym typeface="+mn-ea"/>
            </a:endParaRPr>
          </a:p>
          <a:p>
            <a:endParaRPr lang="en-US" sz="3200"/>
          </a:p>
          <a:p>
            <a:r>
              <a:rPr lang="en-US" sz="3200"/>
              <a:t>The queen wears a gold </a:t>
            </a:r>
            <a:r>
              <a:rPr lang="en-US" sz="3200">
                <a:solidFill>
                  <a:srgbClr val="FF0000"/>
                </a:solidFill>
              </a:rPr>
              <a:t>crown</a:t>
            </a:r>
            <a:r>
              <a:rPr lang="en-US" sz="3200"/>
              <a:t> on her head.</a:t>
            </a:r>
            <a:endParaRPr lang="en-US" sz="3200"/>
          </a:p>
        </p:txBody>
      </p:sp>
      <p:pic>
        <p:nvPicPr>
          <p:cNvPr id="11" name="Picture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159240" y="3799205"/>
            <a:ext cx="2374900" cy="262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br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5320" y="1449705"/>
            <a:ext cx="97078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Something that is </a:t>
            </a:r>
            <a:r>
              <a:rPr lang="en-US" sz="3200">
                <a:solidFill>
                  <a:srgbClr val="FF0000"/>
                </a:solidFill>
              </a:rPr>
              <a:t>brown </a:t>
            </a:r>
            <a:r>
              <a:rPr lang="en-US" sz="3200"/>
              <a:t>is the colour of earth or of wood.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Brown</a:t>
            </a:r>
            <a:r>
              <a:rPr lang="en-US" sz="3200"/>
              <a:t> is my favorite colour.</a:t>
            </a:r>
            <a:endParaRPr lang="en-US" sz="3200"/>
          </a:p>
        </p:txBody>
      </p:sp>
      <p:pic>
        <p:nvPicPr>
          <p:cNvPr id="14" name="Picture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07095" y="3340735"/>
            <a:ext cx="3018790" cy="313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625" y="1691005"/>
            <a:ext cx="1133411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</a:t>
            </a:r>
            <a:r>
              <a:rPr lang="en-US" sz="3200">
                <a:solidFill>
                  <a:srgbClr val="FF0000"/>
                </a:solidFill>
              </a:rPr>
              <a:t> town</a:t>
            </a:r>
            <a:r>
              <a:rPr lang="en-US" sz="3200"/>
              <a:t> is a place with many streets and buildings, where people live and work. Towns are larger than villages and smaller than cities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I walked around </a:t>
            </a:r>
            <a:r>
              <a:rPr lang="en-US" sz="3200">
                <a:solidFill>
                  <a:srgbClr val="FF0000"/>
                </a:solidFill>
              </a:rPr>
              <a:t>town</a:t>
            </a:r>
            <a:r>
              <a:rPr lang="en-US" sz="3200"/>
              <a:t>.</a:t>
            </a:r>
            <a:endParaRPr lang="en-US" sz="3200"/>
          </a:p>
        </p:txBody>
      </p:sp>
      <p:pic>
        <p:nvPicPr>
          <p:cNvPr id="22" name="Picture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24265" y="3590290"/>
            <a:ext cx="262953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cl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7649845" cy="4351655"/>
          </a:xfrm>
        </p:spPr>
        <p:txBody>
          <a:bodyPr/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clown</a:t>
            </a:r>
            <a:r>
              <a:rPr lang="en-US"/>
              <a:t> is a performer in a circus who wears funny clothes and bright make-up, and does silly things in order to make people laugh.</a:t>
            </a:r>
            <a:endParaRPr lang="en-US"/>
          </a:p>
          <a:p>
            <a:endParaRPr lang="en-US"/>
          </a:p>
          <a:p>
            <a:r>
              <a:rPr lang="en-US"/>
              <a:t>I saw a </a:t>
            </a:r>
            <a:r>
              <a:rPr lang="en-US">
                <a:solidFill>
                  <a:srgbClr val="FF0000"/>
                </a:solidFill>
              </a:rPr>
              <a:t>clown</a:t>
            </a:r>
            <a:r>
              <a:rPr lang="en-US"/>
              <a:t> at the circus.</a:t>
            </a:r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577580" y="2503805"/>
            <a:ext cx="1777365" cy="38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6158230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towel</a:t>
            </a:r>
            <a:r>
              <a:rPr lang="en-US" sz="3200"/>
              <a:t> is a piece of thick soft cloth that you use to dry yourself.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My beach </a:t>
            </a:r>
            <a:r>
              <a:rPr lang="en-US" sz="3200">
                <a:solidFill>
                  <a:srgbClr val="FF0000"/>
                </a:solidFill>
              </a:rPr>
              <a:t>towel</a:t>
            </a:r>
            <a:r>
              <a:rPr lang="en-US" sz="3200"/>
              <a:t> is soft and fluffy</a:t>
            </a:r>
            <a:endParaRPr lang="en-US" sz="3200"/>
          </a:p>
          <a:p>
            <a:endParaRPr lang="en-US" sz="3200"/>
          </a:p>
        </p:txBody>
      </p:sp>
      <p:pic>
        <p:nvPicPr>
          <p:cNvPr id="17" name="Picture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96555" y="3498215"/>
            <a:ext cx="3411220" cy="224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g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0235" y="1482090"/>
            <a:ext cx="74472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gown</a:t>
            </a:r>
            <a:r>
              <a:rPr lang="en-US" sz="3200"/>
              <a:t> is a dress, usually a long dress, which women wear on formal occasions.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She wore a red </a:t>
            </a:r>
            <a:r>
              <a:rPr lang="en-US" sz="3200">
                <a:solidFill>
                  <a:srgbClr val="FF0000"/>
                </a:solidFill>
              </a:rPr>
              <a:t>gown</a:t>
            </a:r>
            <a:r>
              <a:rPr lang="en-US" sz="3200"/>
              <a:t> for her birthday party.</a:t>
            </a:r>
            <a:endParaRPr lang="en-US" sz="3200"/>
          </a:p>
        </p:txBody>
      </p:sp>
      <p:pic>
        <p:nvPicPr>
          <p:cNvPr id="18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rcRect l="19438"/>
          <a:stretch>
            <a:fillRect/>
          </a:stretch>
        </p:blipFill>
        <p:spPr>
          <a:xfrm>
            <a:off x="8764905" y="2948940"/>
            <a:ext cx="1888490" cy="2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fr</a:t>
            </a:r>
            <a:r>
              <a:rPr lang="en-US">
                <a:solidFill>
                  <a:srgbClr val="FF0000"/>
                </a:solidFill>
              </a:rPr>
              <a:t>ow</a:t>
            </a:r>
            <a:r>
              <a:rPr lang="en-US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/>
          <p:nvPr>
            <p:ph sz="half" idx="1"/>
          </p:nvPr>
        </p:nvSpPr>
        <p:spPr>
          <a:xfrm>
            <a:off x="838200" y="1825625"/>
            <a:ext cx="7779385" cy="4351655"/>
          </a:xfrm>
        </p:spPr>
        <p:txBody>
          <a:bodyPr/>
          <a:p>
            <a:r>
              <a:rPr lang="en-US"/>
              <a:t>When someone </a:t>
            </a:r>
            <a:r>
              <a:rPr lang="en-US">
                <a:solidFill>
                  <a:srgbClr val="FF0000"/>
                </a:solidFill>
              </a:rPr>
              <a:t>frowns</a:t>
            </a:r>
            <a:r>
              <a:rPr lang="en-US"/>
              <a:t>, their eyebrows become drawn together, because they are annoyed, worried, or puzzled, or because they are concentrating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Adam </a:t>
            </a:r>
            <a:r>
              <a:rPr lang="en-US">
                <a:solidFill>
                  <a:srgbClr val="FF0000"/>
                </a:solidFill>
              </a:rPr>
              <a:t>frowned</a:t>
            </a:r>
            <a:r>
              <a:rPr lang="en-US"/>
              <a:t> at his silly dog.</a:t>
            </a:r>
            <a:endParaRPr lang="en-US"/>
          </a:p>
        </p:txBody>
      </p:sp>
      <p:pic>
        <p:nvPicPr>
          <p:cNvPr id="20" name="Picture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617585" y="3569335"/>
            <a:ext cx="1837690" cy="201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27000"/>
            <a:ext cx="10515600" cy="1325563"/>
          </a:xfrm>
        </p:spPr>
        <p:txBody>
          <a:bodyPr/>
          <a:p>
            <a:pPr algn="ctr"/>
            <a:r>
              <a:rPr lang="en-US" b="1"/>
              <a:t>Words with the /ou/ sound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3827145" y="4195445"/>
            <a:ext cx="698309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1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56000" y="410432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83260" y="1452880"/>
            <a:ext cx="9118600" cy="3384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Spelling Group Work: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Activity Groups 1, 2  Prepare word cards with spelling sounds /ou/ and /ow/Have students read the words and sort them under the correct sound /ou/ and /ow/</a:t>
            </a:r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 b="1">
              <a:latin typeface="Times New Roman" panose="02020603050405020304" charset="0"/>
              <a:cs typeface="Calibri" panose="020F050202020403020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5377180" y="4371975"/>
          <a:ext cx="0" cy="0"/>
        </p:xfrm>
        <a:graphic>
          <a:graphicData uri="http://schemas.openxmlformats.org/drawingml/2006/table">
            <a:tbl>
              <a:tblPr/>
              <a:tblGrid>
                <a:gridCol w="604838"/>
                <a:gridCol w="606425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ou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ow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333240" y="438785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 b="1"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0" indent="0">
              <a:buFont typeface="Arial" panose="020B0604020202020204" pitchFamily="34" charset="0"/>
            </a:pPr>
            <a:r>
              <a:rPr lang="en-US">
                <a:solidFill>
                  <a:schemeClr val="tx1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ow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31140" y="5191125"/>
            <a:ext cx="808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He </a:t>
            </a:r>
            <a:r>
              <a:rPr lang="en-US" sz="3200">
                <a:solidFill>
                  <a:srgbClr val="FF0000"/>
                </a:solidFill>
              </a:rPr>
              <a:t>bowed</a:t>
            </a:r>
            <a:r>
              <a:rPr lang="en-US" sz="3200"/>
              <a:t> slightly to greet the queen.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97155" y="1383665"/>
            <a:ext cx="11050905" cy="1360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When you </a:t>
            </a:r>
            <a:r>
              <a:rPr lang="en-US" sz="3200">
                <a:solidFill>
                  <a:srgbClr val="FF0000"/>
                </a:solidFill>
              </a:rPr>
              <a:t>bow</a:t>
            </a:r>
            <a:r>
              <a:rPr lang="en-US" sz="3200"/>
              <a:t> to someone, you briefly bend your body towards them as a formal way of greeting them or showing respect.</a:t>
            </a:r>
            <a:endParaRPr lang="en-US" sz="3200"/>
          </a:p>
        </p:txBody>
      </p:sp>
      <p:pic>
        <p:nvPicPr>
          <p:cNvPr id="21" name="Picture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46085" y="3254375"/>
            <a:ext cx="2636520" cy="274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Read the words and sort them into /ow/ and /ou/ sounds.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6560" y="998220"/>
            <a:ext cx="582168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365760"/>
            <a:ext cx="5677535" cy="5435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9860" y="215900"/>
            <a:ext cx="533209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/>
          <p:nvPr>
            <p:ph sz="half" idx="1"/>
          </p:nvPr>
        </p:nvSpPr>
        <p:spPr>
          <a:xfrm>
            <a:off x="838200" y="601345"/>
            <a:ext cx="9841865" cy="4351655"/>
          </a:xfrm>
        </p:spPr>
        <p:txBody>
          <a:bodyPr>
            <a:noAutofit/>
          </a:bodyPr>
          <a:p>
            <a:r>
              <a:rPr lang="en-US" sz="3600"/>
              <a:t>Activity Groups 2 and 4</a:t>
            </a:r>
            <a:endParaRPr lang="en-US" sz="3600"/>
          </a:p>
          <a:p>
            <a:r>
              <a:rPr lang="en-US" sz="3600"/>
              <a:t>Write words related to the /ow/ sound on white boards</a:t>
            </a:r>
            <a:endParaRPr lang="en-US" sz="3600"/>
          </a:p>
          <a:p>
            <a:endParaRPr lang="en-US" sz="3600"/>
          </a:p>
          <a:p>
            <a:r>
              <a:rPr lang="en-US" sz="3600"/>
              <a:t>On the board put a 1-minute timer or transition song so student's transition</a:t>
            </a:r>
            <a:endParaRPr lang="en-US" sz="3600"/>
          </a:p>
          <a:p>
            <a:endParaRPr lang="en-US" sz="3600"/>
          </a:p>
          <a:p>
            <a:r>
              <a:rPr lang="en-US" sz="3600"/>
              <a:t>Activity Groups 1, 3, and 5</a:t>
            </a:r>
            <a:endParaRPr lang="en-US" sz="3600"/>
          </a:p>
          <a:p>
            <a:r>
              <a:rPr lang="en-US" sz="3600"/>
              <a:t>Write words related to the /ow/ sound on white boards.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4150" y="452120"/>
            <a:ext cx="3935730" cy="54622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1485" y="452120"/>
            <a:ext cx="3853815" cy="538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521335"/>
            <a:ext cx="3895090" cy="3058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Groups 2 , 4 Match the picture t</a:t>
            </a:r>
            <a:endParaRPr lang="en-US"/>
          </a:p>
        </p:txBody>
      </p:sp>
      <p:sp>
        <p:nvSpPr>
          <p:cNvPr id="2" name="Content Placeholder 1"/>
          <p:cNvSpPr/>
          <p:nvPr>
            <p:ph sz="half" idx="1"/>
          </p:nvPr>
        </p:nvSpPr>
        <p:spPr>
          <a:xfrm>
            <a:off x="756285" y="1691005"/>
            <a:ext cx="9791065" cy="4351655"/>
          </a:xfrm>
        </p:spPr>
        <p:txBody>
          <a:bodyPr/>
          <a:p>
            <a:r>
              <a:rPr lang="en-US"/>
              <a:t>Have students look at the words read them and match them to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the correct pictures.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</a:t>
            </a:r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4645" y="286385"/>
            <a:ext cx="5242560" cy="43948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980" y="286385"/>
            <a:ext cx="518160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/>
              <a:t>Groups 1, 3, 5</a:t>
            </a:r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838200" y="1825625"/>
            <a:ext cx="10180955" cy="4351655"/>
          </a:xfrm>
        </p:spPr>
        <p:txBody>
          <a:bodyPr/>
          <a:p>
            <a:r>
              <a:rPr lang="en-US"/>
              <a:t>Dominoes Game with Spelling Words</a:t>
            </a:r>
            <a:endParaRPr lang="en-US"/>
          </a:p>
          <a:p>
            <a:r>
              <a:rPr lang="en-US"/>
              <a:t>Make 3 copies of the dominoes game.</a:t>
            </a:r>
            <a:endParaRPr lang="en-US"/>
          </a:p>
          <a:p>
            <a:r>
              <a:rPr lang="en-US"/>
              <a:t>Give each student domino cards.</a:t>
            </a:r>
            <a:endParaRPr lang="en-US"/>
          </a:p>
          <a:p>
            <a:r>
              <a:rPr lang="en-US"/>
              <a:t>Toss a coin to see who would be the first to put their card on the table.</a:t>
            </a:r>
            <a:endParaRPr lang="en-US"/>
          </a:p>
          <a:p>
            <a:r>
              <a:rPr lang="en-US"/>
              <a:t>Heads puts the first card.</a:t>
            </a:r>
            <a:endParaRPr lang="en-US"/>
          </a:p>
          <a:p>
            <a:r>
              <a:rPr lang="en-US"/>
              <a:t>Give turns by going clock wise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2410</Words>
  <Application>WPS Presentation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Words with the /ow/ sound</vt:lpstr>
      <vt:lpstr>High light the /ow/ sound</vt:lpstr>
      <vt:lpstr>PowerPoint 演示文稿</vt:lpstr>
      <vt:lpstr>PowerPoint 演示文稿</vt:lpstr>
      <vt:lpstr>PowerPoint 演示文稿</vt:lpstr>
      <vt:lpstr>Groups 2 , 4 Match the picture t</vt:lpstr>
      <vt:lpstr>cl</vt:lpstr>
      <vt:lpstr>Groups 1, 3, 5</vt:lpstr>
      <vt:lpstr>cl</vt:lpstr>
      <vt:lpstr>   Spelling Words Words with /ow/ sound  </vt:lpstr>
      <vt:lpstr>cow</vt:lpstr>
      <vt:lpstr>crown</vt:lpstr>
      <vt:lpstr>brown</vt:lpstr>
      <vt:lpstr>town</vt:lpstr>
      <vt:lpstr>clown</vt:lpstr>
      <vt:lpstr>towel</vt:lpstr>
      <vt:lpstr>gown</vt:lpstr>
      <vt:lpstr>frown</vt:lpstr>
      <vt:lpstr>bow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11</cp:revision>
  <dcterms:created xsi:type="dcterms:W3CDTF">2023-11-12T01:17:00Z</dcterms:created>
  <dcterms:modified xsi:type="dcterms:W3CDTF">2024-02-17T18:35:07Z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6C35A30BCFE0463AB58D22DDD343816F_13</vt:lpwstr>
  </property>
  <property fmtid="{D5CDD505-2E9C-101B-9397-08002B2CF9AE}" pid="3" name="KSOProductBuildVer">
    <vt:lpwstr>1033-12.2.0.13431</vt:lpwstr>
  </property>
</Properties>
</file>