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4" r:id="rId1"/>
  </p:sldMasterIdLst>
  <p:notesMasterIdLst>
    <p:notesMasterId r:id="rId8"/>
  </p:notesMasterIdLst>
  <p:sldIdLst>
    <p:sldId id="256" r:id="rId2"/>
    <p:sldId id="289" r:id="rId3"/>
    <p:sldId id="259" r:id="rId4"/>
    <p:sldId id="260" r:id="rId5"/>
    <p:sldId id="294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94B49-CFC9-43CA-9C9E-1F652C2449AD}" type="datetimeFigureOut">
              <a:rPr lang="de-DE" smtClean="0"/>
              <a:t>16.11.2023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057AA-A5E0-4400-8BA0-368D0E1A64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1859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5574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19650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5271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AD427E4-3B83-9204-E30B-F0FB1A51157C}"/>
              </a:ext>
            </a:extLst>
          </p:cNvPr>
          <p:cNvSpPr/>
          <p:nvPr userDrawn="1"/>
        </p:nvSpPr>
        <p:spPr>
          <a:xfrm>
            <a:off x="0" y="1221317"/>
            <a:ext cx="9144000" cy="5636683"/>
          </a:xfrm>
          <a:prstGeom prst="rect">
            <a:avLst/>
          </a:prstGeom>
          <a:solidFill>
            <a:schemeClr val="bg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9pPr>
          </a:lstStyle>
          <a:p>
            <a:pPr algn="ctr" eaLnBrk="1" latinLnBrk="1" hangingPunct="1">
              <a:defRPr/>
            </a:pPr>
            <a:endParaRPr lang="ko-KR" altLang="en-US" sz="1800">
              <a:solidFill>
                <a:srgbClr val="FFFFFF"/>
              </a:solidFill>
              <a:latin typeface="Malgun Gothic" panose="020B0503020000020004" pitchFamily="34" charset="-12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79288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altLang="ko-KR" dirty="0"/>
              <a:t>Haga clic para modificar el estilo de título del patrón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508787"/>
            <a:ext cx="8496944" cy="61419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2411015"/>
            <a:ext cx="8496944" cy="3994316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5622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8508D3D-EF2A-0FC5-D085-561DF6B963A0}"/>
              </a:ext>
            </a:extLst>
          </p:cNvPr>
          <p:cNvSpPr/>
          <p:nvPr userDrawn="1"/>
        </p:nvSpPr>
        <p:spPr>
          <a:xfrm>
            <a:off x="0" y="1221317"/>
            <a:ext cx="9144000" cy="5636683"/>
          </a:xfrm>
          <a:prstGeom prst="rect">
            <a:avLst/>
          </a:prstGeom>
          <a:solidFill>
            <a:schemeClr val="bg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9pPr>
          </a:lstStyle>
          <a:p>
            <a:pPr algn="ctr" eaLnBrk="1" latinLnBrk="1" hangingPunct="1">
              <a:defRPr/>
            </a:pPr>
            <a:endParaRPr lang="ko-KR" altLang="en-US" sz="1800">
              <a:solidFill>
                <a:srgbClr val="FFFFFF"/>
              </a:solidFill>
              <a:latin typeface="Malgun Gothic" panose="020B0503020000020004" pitchFamily="34" charset="-12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79288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altLang="ko-KR" dirty="0"/>
              <a:t>Haga clic para modificar el estilo de título del patrón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508787"/>
            <a:ext cx="8496944" cy="61419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2411015"/>
            <a:ext cx="8496944" cy="3994316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5255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0987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140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53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90517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10808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4866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2288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6161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59524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  <p:sldLayoutId id="2147483865" r:id="rId12"/>
    <p:sldLayoutId id="2147483956" r:id="rId13"/>
  </p:sldLayoutIdLst>
  <p:transition>
    <p:randomBar dir="vert"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04864"/>
            <a:ext cx="7772400" cy="609600"/>
          </a:xfrm>
        </p:spPr>
        <p:txBody>
          <a:bodyPr>
            <a:noAutofit/>
          </a:bodyPr>
          <a:lstStyle/>
          <a:p>
            <a:r>
              <a:rPr lang="de-DE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Adjektivdeklenation ( Nominativ )</a:t>
            </a:r>
            <a:endParaRPr lang="sl-SI" sz="28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98E3B2DA-C939-3B91-BF77-7B7B56B0A8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2892"/>
            <a:ext cx="3097212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F875FA-1F1E-1D33-D229-A720EC951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923569"/>
            <a:ext cx="699928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lgerian" panose="04020705040A02060702" pitchFamily="82" charset="0"/>
              </a:rPr>
              <a:t>8. </a:t>
            </a:r>
            <a:r>
              <a:rPr lang="en-US" altLang="en-US" sz="2800" dirty="0" err="1">
                <a:latin typeface="Algerian" panose="04020705040A02060702" pitchFamily="82" charset="0"/>
              </a:rPr>
              <a:t>Klasse</a:t>
            </a:r>
            <a:r>
              <a:rPr lang="en-US" altLang="en-US" sz="2800" dirty="0">
                <a:latin typeface="Algerian" panose="04020705040A02060702" pitchFamily="82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latin typeface="Algerian" panose="04020705040A02060702" pitchFamily="82" charset="0"/>
              </a:rPr>
              <a:t>Lektion</a:t>
            </a:r>
            <a:r>
              <a:rPr lang="en-US" altLang="en-US" sz="2800" dirty="0">
                <a:latin typeface="Algerian" panose="04020705040A02060702" pitchFamily="82" charset="0"/>
              </a:rPr>
              <a:t> 39 : </a:t>
            </a:r>
            <a:r>
              <a:rPr lang="en-US" altLang="en-US" sz="2800" dirty="0" err="1">
                <a:latin typeface="Algerian" panose="04020705040A02060702" pitchFamily="82" charset="0"/>
              </a:rPr>
              <a:t>Samstag</a:t>
            </a:r>
            <a:r>
              <a:rPr lang="en-US" altLang="en-US" sz="2800" dirty="0">
                <a:latin typeface="Algerian" panose="04020705040A02060702" pitchFamily="82" charset="0"/>
              </a:rPr>
              <a:t>- </a:t>
            </a:r>
            <a:r>
              <a:rPr lang="en-US" altLang="en-US" sz="2800" dirty="0" err="1">
                <a:latin typeface="Algerian" panose="04020705040A02060702" pitchFamily="82" charset="0"/>
              </a:rPr>
              <a:t>Geburtstag</a:t>
            </a:r>
            <a:endParaRPr lang="de-DE" altLang="en-US" sz="2800" dirty="0">
              <a:latin typeface="Algerian" panose="04020705040A02060702" pitchFamily="8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48F981-C281-29E4-F863-70F79874804C}"/>
              </a:ext>
            </a:extLst>
          </p:cNvPr>
          <p:cNvSpPr txBox="1"/>
          <p:nvPr/>
        </p:nvSpPr>
        <p:spPr>
          <a:xfrm>
            <a:off x="685800" y="4010374"/>
            <a:ext cx="86764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https://www.youtube.com/watch?v=xxQf741CH-k&amp;ab_channel=LearnGerman</a:t>
            </a:r>
          </a:p>
        </p:txBody>
      </p:sp>
    </p:spTree>
  </p:cSld>
  <p:clrMapOvr>
    <a:masterClrMapping/>
  </p:clrMapOvr>
  <p:transition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9">
            <a:extLst>
              <a:ext uri="{FF2B5EF4-FFF2-40B4-BE49-F238E27FC236}">
                <a16:creationId xmlns:a16="http://schemas.microsoft.com/office/drawing/2014/main" id="{2C91C9C2-7E46-3D5B-0B1A-5DEC95637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911" y="620688"/>
            <a:ext cx="814017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en-US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Adjektivdeklination bei Nomen mit bestimmtem Artikel</a:t>
            </a:r>
            <a:endParaRPr lang="en-US" altLang="en-US" sz="2400" b="1" dirty="0">
              <a:solidFill>
                <a:srgbClr val="FF0000"/>
              </a:solidFill>
            </a:endParaRPr>
          </a:p>
          <a:p>
            <a:endParaRPr lang="en-US" alt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4" name="Group 44">
            <a:extLst>
              <a:ext uri="{FF2B5EF4-FFF2-40B4-BE49-F238E27FC236}">
                <a16:creationId xmlns:a16="http://schemas.microsoft.com/office/drawing/2014/main" id="{AA9EF24E-0D81-7F9D-5658-2C0B0E11FF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6588707"/>
              </p:ext>
            </p:extLst>
          </p:nvPr>
        </p:nvGraphicFramePr>
        <p:xfrm>
          <a:off x="457200" y="1628801"/>
          <a:ext cx="7211144" cy="3384378"/>
        </p:xfrm>
        <a:graphic>
          <a:graphicData uri="http://schemas.openxmlformats.org/drawingml/2006/table">
            <a:tbl>
              <a:tblPr/>
              <a:tblGrid>
                <a:gridCol w="3605573">
                  <a:extLst>
                    <a:ext uri="{9D8B030D-6E8A-4147-A177-3AD203B41FA5}">
                      <a16:colId xmlns:a16="http://schemas.microsoft.com/office/drawing/2014/main" val="3051204097"/>
                    </a:ext>
                  </a:extLst>
                </a:gridCol>
                <a:gridCol w="3605571">
                  <a:extLst>
                    <a:ext uri="{9D8B030D-6E8A-4147-A177-3AD203B41FA5}">
                      <a16:colId xmlns:a16="http://schemas.microsoft.com/office/drawing/2014/main" val="2379973042"/>
                    </a:ext>
                  </a:extLst>
                </a:gridCol>
              </a:tblGrid>
              <a:tr h="6766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Nominativ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1823243"/>
                  </a:ext>
                </a:extLst>
              </a:tr>
              <a:tr h="6766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Maskulin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der ----e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585750"/>
                  </a:ext>
                </a:extLst>
              </a:tr>
              <a:tr h="6776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Feiminin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 ---e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5296483"/>
                  </a:ext>
                </a:extLst>
              </a:tr>
              <a:tr h="6766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Neutral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das ---e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5614969"/>
                  </a:ext>
                </a:extLst>
              </a:tr>
              <a:tr h="6766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Plural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 ---en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818563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043608" y="516314"/>
            <a:ext cx="287931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der</a:t>
            </a:r>
            <a:r>
              <a:rPr lang="de-DE" altLang="en-US" sz="24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grün</a:t>
            </a:r>
            <a:r>
              <a:rPr lang="de-DE" alt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de-DE" altLang="en-US" sz="24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Pullover</a:t>
            </a:r>
          </a:p>
          <a:p>
            <a:pPr algn="ctr" eaLnBrk="1" hangingPunct="1"/>
            <a:r>
              <a:rPr lang="de-DE" alt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die</a:t>
            </a:r>
            <a:r>
              <a:rPr lang="de-DE" altLang="en-US" sz="24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rot</a:t>
            </a:r>
            <a:r>
              <a:rPr lang="de-DE" alt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de-DE" altLang="en-US" sz="24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Bluse </a:t>
            </a:r>
          </a:p>
          <a:p>
            <a:pPr algn="ctr" eaLnBrk="1" hangingPunct="1"/>
            <a:r>
              <a:rPr lang="de-DE" alt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das</a:t>
            </a:r>
            <a:r>
              <a:rPr lang="de-DE" altLang="en-US" sz="24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gelb</a:t>
            </a:r>
            <a:r>
              <a:rPr lang="de-DE" alt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de-DE" altLang="en-US" sz="24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Kleid</a:t>
            </a:r>
            <a:endParaRPr lang="en-US" altLang="en-US" sz="2400" b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6627" name="AutoShape 3"/>
          <p:cNvSpPr>
            <a:spLocks/>
          </p:cNvSpPr>
          <p:nvPr/>
        </p:nvSpPr>
        <p:spPr bwMode="auto">
          <a:xfrm>
            <a:off x="4000500" y="515422"/>
            <a:ext cx="685800" cy="1257300"/>
          </a:xfrm>
          <a:prstGeom prst="rightBrace">
            <a:avLst>
              <a:gd name="adj1" fmla="val 1527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sz="2700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4933993" y="885645"/>
            <a:ext cx="2400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en-US" sz="2400" b="1">
                <a:solidFill>
                  <a:schemeClr val="accent2"/>
                </a:solidFill>
                <a:latin typeface="Comic Sans MS" panose="030F0702030302020204" pitchFamily="66" charset="0"/>
              </a:rPr>
              <a:t>-e im Singualr</a:t>
            </a:r>
            <a:endParaRPr lang="en-US" altLang="en-US" sz="2400" b="1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019622" y="2367795"/>
            <a:ext cx="32575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die </a:t>
            </a:r>
            <a:r>
              <a:rPr lang="de-DE" altLang="en-US" sz="24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braun</a:t>
            </a:r>
            <a:r>
              <a:rPr lang="de-DE" alt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en </a:t>
            </a:r>
            <a:r>
              <a:rPr lang="de-DE" altLang="en-US" sz="24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Schuhe</a:t>
            </a:r>
            <a:endParaRPr lang="en-US" altLang="en-US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630" name="AutoShape 6"/>
          <p:cNvSpPr>
            <a:spLocks/>
          </p:cNvSpPr>
          <p:nvPr/>
        </p:nvSpPr>
        <p:spPr bwMode="auto">
          <a:xfrm>
            <a:off x="4169569" y="2271980"/>
            <a:ext cx="628650" cy="742950"/>
          </a:xfrm>
          <a:prstGeom prst="rightBrace">
            <a:avLst>
              <a:gd name="adj1" fmla="val 884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sz="2700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933993" y="2385922"/>
            <a:ext cx="21098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US" sz="24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-en im Plural</a:t>
            </a:r>
            <a:endParaRPr lang="en-US" altLang="en-US" sz="2400" b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12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animBg="1"/>
      <p:bldP spid="26628" grpId="0"/>
      <p:bldP spid="26629" grpId="0"/>
      <p:bldP spid="26630" grpId="0" animBg="1"/>
      <p:bldP spid="266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dresscode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701" y="3086100"/>
            <a:ext cx="2218135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1143000" y="1200150"/>
            <a:ext cx="3028950" cy="1600200"/>
          </a:xfrm>
          <a:prstGeom prst="wedgeRoundRectCallout">
            <a:avLst>
              <a:gd name="adj1" fmla="val 36755"/>
              <a:gd name="adj2" fmla="val 80208"/>
              <a:gd name="adj3" fmla="val 16667"/>
            </a:avLst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US" sz="2400" b="1">
                <a:solidFill>
                  <a:srgbClr val="0000FF"/>
                </a:solidFill>
                <a:latin typeface="Comic Sans MS" panose="030F0702030302020204" pitchFamily="66" charset="0"/>
              </a:rPr>
              <a:t>D___ weiß___ Hemd passt nicht zu mir. </a:t>
            </a:r>
            <a:endParaRPr lang="en-US" altLang="en-US" sz="2400" b="1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4800600" y="1143000"/>
            <a:ext cx="3028950" cy="1600200"/>
          </a:xfrm>
          <a:prstGeom prst="wedgeRoundRectCallout">
            <a:avLst>
              <a:gd name="adj1" fmla="val -36440"/>
              <a:gd name="adj2" fmla="val 85269"/>
              <a:gd name="adj3" fmla="val 16667"/>
            </a:avLst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Ich </a:t>
            </a:r>
            <a:r>
              <a:rPr lang="en-US" altLang="en-US" sz="2400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finde</a:t>
            </a:r>
            <a:r>
              <a:rPr lang="en-US" altLang="en-US" sz="24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es </a:t>
            </a:r>
            <a:r>
              <a:rPr lang="en-US" altLang="en-US" sz="2400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schön</a:t>
            </a:r>
            <a:r>
              <a:rPr lang="en-US" altLang="en-US" sz="24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___, </a:t>
            </a:r>
            <a:r>
              <a:rPr lang="en-US" altLang="en-US" sz="2400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aber</a:t>
            </a:r>
            <a:r>
              <a:rPr lang="en-US" altLang="en-US" sz="24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es </a:t>
            </a:r>
            <a:r>
              <a:rPr lang="en-US" altLang="en-US" sz="2400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ist</a:t>
            </a:r>
            <a:r>
              <a:rPr lang="en-US" altLang="en-US" sz="24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 sz="2400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etwas</a:t>
            </a:r>
            <a:r>
              <a:rPr lang="en-US" altLang="en-US" sz="24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 sz="2400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zu</a:t>
            </a:r>
            <a:r>
              <a:rPr lang="en-US" altLang="en-US" sz="24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 sz="2400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groß</a:t>
            </a:r>
            <a:r>
              <a:rPr lang="en-US" altLang="en-US" sz="24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___.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3143250" y="1200150"/>
            <a:ext cx="28084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1350" b="1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1828800" y="1200150"/>
            <a:ext cx="34977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1350" b="1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6229350" y="2286000"/>
            <a:ext cx="24237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1350" b="1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5943600" y="1485900"/>
            <a:ext cx="24237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1350" b="1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3932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animBg="1"/>
      <p:bldP spid="29700" grpId="0" animBg="1"/>
      <p:bldP spid="29701" grpId="0"/>
      <p:bldP spid="29702" grpId="0"/>
      <p:bldP spid="29703" grpId="0"/>
      <p:bldP spid="2970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D00B3-C30D-7F1A-4F0A-B0FBF1D3DC89}"/>
              </a:ext>
            </a:extLst>
          </p:cNvPr>
          <p:cNvSpPr txBox="1">
            <a:spLocks noChangeArrowheads="1"/>
          </p:cNvSpPr>
          <p:nvPr/>
        </p:nvSpPr>
        <p:spPr>
          <a:xfrm>
            <a:off x="323528" y="404664"/>
            <a:ext cx="8229600" cy="112871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e-DE" altLang="de-DE" dirty="0"/>
              <a:t>Extra Linke</a:t>
            </a:r>
            <a:endParaRPr lang="en-US" altLang="de-DE" dirty="0"/>
          </a:p>
        </p:txBody>
      </p:sp>
      <p:pic>
        <p:nvPicPr>
          <p:cNvPr id="3" name="Picture 4" descr="Why going the extra mile at work could be a backward step">
            <a:extLst>
              <a:ext uri="{FF2B5EF4-FFF2-40B4-BE49-F238E27FC236}">
                <a16:creationId xmlns:a16="http://schemas.microsoft.com/office/drawing/2014/main" id="{8ACD6A65-4979-C5BF-0FE8-CEFD1F6511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475" y="146695"/>
            <a:ext cx="3422650" cy="164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788EE8F-E4EF-1D39-BAA9-404DEA08DF54}"/>
              </a:ext>
            </a:extLst>
          </p:cNvPr>
          <p:cNvSpPr txBox="1"/>
          <p:nvPr/>
        </p:nvSpPr>
        <p:spPr>
          <a:xfrm>
            <a:off x="583228" y="1985415"/>
            <a:ext cx="75171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https://wordwall.net/de/resource/13575369/adjektivdeklination-nominativ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524A7B-7EF2-17BE-C1C9-A80344ED5C3B}"/>
              </a:ext>
            </a:extLst>
          </p:cNvPr>
          <p:cNvSpPr txBox="1"/>
          <p:nvPr/>
        </p:nvSpPr>
        <p:spPr>
          <a:xfrm>
            <a:off x="549345" y="2565585"/>
            <a:ext cx="74357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https://wordwall.net/hu/resource/15993694/adjektivdeklination-im-nominativ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B4E208-D7BB-CF35-CFD2-329EF2CD7E84}"/>
              </a:ext>
            </a:extLst>
          </p:cNvPr>
          <p:cNvSpPr txBox="1"/>
          <p:nvPr/>
        </p:nvSpPr>
        <p:spPr>
          <a:xfrm>
            <a:off x="549345" y="3110597"/>
            <a:ext cx="631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https://wordwall.net/hu/resource/936264/adjektivdeklination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93CEFC-96C3-9E4F-7DBE-BEDC248ED700}"/>
              </a:ext>
            </a:extLst>
          </p:cNvPr>
          <p:cNvSpPr txBox="1"/>
          <p:nvPr/>
        </p:nvSpPr>
        <p:spPr>
          <a:xfrm>
            <a:off x="583278" y="3670581"/>
            <a:ext cx="72290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https://wordwall.net/de/resource/34873055/adjektivdeklination-nominativ</a:t>
            </a:r>
          </a:p>
        </p:txBody>
      </p:sp>
    </p:spTree>
    <p:extLst>
      <p:ext uri="{BB962C8B-B14F-4D97-AF65-F5344CB8AC3E}">
        <p14:creationId xmlns:p14="http://schemas.microsoft.com/office/powerpoint/2010/main" val="3535449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1568A-8944-8879-C3CF-D0DFC8801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Hausaufgabe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C1EC24-346E-925A-12B6-6A5C7CB1389A}"/>
              </a:ext>
            </a:extLst>
          </p:cNvPr>
          <p:cNvSpPr txBox="1"/>
          <p:nvPr/>
        </p:nvSpPr>
        <p:spPr>
          <a:xfrm>
            <a:off x="827584" y="2492896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Arbeitsblätter</a:t>
            </a:r>
          </a:p>
        </p:txBody>
      </p:sp>
    </p:spTree>
    <p:extLst>
      <p:ext uri="{BB962C8B-B14F-4D97-AF65-F5344CB8AC3E}">
        <p14:creationId xmlns:p14="http://schemas.microsoft.com/office/powerpoint/2010/main" val="336219827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156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Malgun Gothic</vt:lpstr>
      <vt:lpstr>Algerian</vt:lpstr>
      <vt:lpstr>Arial</vt:lpstr>
      <vt:lpstr>Calibri</vt:lpstr>
      <vt:lpstr>Comic Sans MS</vt:lpstr>
      <vt:lpstr>Gill Sans MT</vt:lpstr>
      <vt:lpstr>Gallery</vt:lpstr>
      <vt:lpstr>Adjektivdeklenation ( Nominativ )</vt:lpstr>
      <vt:lpstr>PowerPoint Presentation</vt:lpstr>
      <vt:lpstr>PowerPoint Presentation</vt:lpstr>
      <vt:lpstr>PowerPoint Presentation</vt:lpstr>
      <vt:lpstr>PowerPoint Presentation</vt:lpstr>
      <vt:lpstr>Hausaufgabe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STEIGERUNG DES ADJEKTIVS</dc:title>
  <dc:creator>Saksida</dc:creator>
  <cp:lastModifiedBy>Mona Ahmed Osman</cp:lastModifiedBy>
  <cp:revision>47</cp:revision>
  <dcterms:created xsi:type="dcterms:W3CDTF">2008-03-31T06:23:02Z</dcterms:created>
  <dcterms:modified xsi:type="dcterms:W3CDTF">2023-11-16T08:56:21Z</dcterms:modified>
</cp:coreProperties>
</file>