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</p:sldIdLst>
  <p:sldSz cx="12192000" cy="6858000"/>
  <p:notesSz cx="6858000" cy="9144000"/>
  <p:defaultTextStyle>
    <a:defPPr>
      <a:defRPr lang="ar-E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9" autoAdjust="0"/>
    <p:restoredTop sz="94660"/>
  </p:normalViewPr>
  <p:slideViewPr>
    <p:cSldViewPr snapToGrid="0">
      <p:cViewPr varScale="1">
        <p:scale>
          <a:sx n="91" d="100"/>
          <a:sy n="91" d="100"/>
        </p:scale>
        <p:origin x="3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17279F00-5F52-47A8-851C-61C7B4EC8F1D}" type="datetimeFigureOut">
              <a:rPr lang="ar-EG" smtClean="0"/>
              <a:t>20/05/1445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95DD1AD5-56C3-4AF1-B361-C67819C5788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20271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20/05/1445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87439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20/05/1445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99396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20/05/1445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46077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20/05/1445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46185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20/05/1445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40799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20/05/1445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23873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20/05/1445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85214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20/05/1445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60458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20/05/1445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3592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20/05/1445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76261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20/05/1445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645294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CD4CB-9E23-4D41-B81A-E63BD63A40BB}" type="datetimeFigureOut">
              <a:rPr lang="ar-EG" smtClean="0"/>
              <a:t>20/05/1445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76832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12CB42C-EBF2-4181-9E4D-E144FCE4B0A8}"/>
              </a:ext>
            </a:extLst>
          </p:cNvPr>
          <p:cNvSpPr txBox="1"/>
          <p:nvPr/>
        </p:nvSpPr>
        <p:spPr>
          <a:xfrm>
            <a:off x="520305" y="1811499"/>
            <a:ext cx="11143985" cy="1323439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EG" sz="8000" b="1" dirty="0" smtClean="0">
                <a:solidFill>
                  <a:sysClr val="windowText" lastClr="000000"/>
                </a:solidFill>
                <a:latin typeface="Tw Cen MT" panose="020B0602020104020603" pitchFamily="34" charset="0"/>
              </a:rPr>
              <a:t>حل وسط </a:t>
            </a:r>
            <a:endParaRPr lang="ar-EG" sz="8000" b="1" dirty="0">
              <a:solidFill>
                <a:sysClr val="windowText" lastClr="000000"/>
              </a:solidFill>
              <a:latin typeface="Tw Cen MT" panose="020B0602020104020603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A0A8C2D-26D1-4C13-A880-31D658D53FA7}"/>
              </a:ext>
            </a:extLst>
          </p:cNvPr>
          <p:cNvGrpSpPr/>
          <p:nvPr/>
        </p:nvGrpSpPr>
        <p:grpSpPr>
          <a:xfrm>
            <a:off x="4025721" y="5653877"/>
            <a:ext cx="4140553" cy="451824"/>
            <a:chOff x="4679586" y="878988"/>
            <a:chExt cx="1745757" cy="19050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37E6D5B-B3E9-4894-9C23-739E88C5A89A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B90FCDAE-5079-4E52-863A-39643F6DC0EB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52CB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776E6B2E-83AE-4416-8164-F0DEDAA55877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FEC6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FA8D9CF-D909-4A56-8F1E-312A551CCD85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5D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B8DBF80-0EB8-4A2F-87B4-F60E3FE36C88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65715B7-2980-4477-BB5D-F90055F958FD}"/>
                </a:ext>
              </a:extLst>
            </p:cNvPr>
            <p:cNvSpPr/>
            <p:nvPr/>
          </p:nvSpPr>
          <p:spPr>
            <a:xfrm>
              <a:off x="6234843" y="878988"/>
              <a:ext cx="190500" cy="190500"/>
            </a:xfrm>
            <a:prstGeom prst="ellipse">
              <a:avLst/>
            </a:prstGeom>
            <a:solidFill>
              <a:srgbClr val="00A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Subtitle 2"/>
          <p:cNvSpPr txBox="1">
            <a:spLocks/>
          </p:cNvSpPr>
          <p:nvPr/>
        </p:nvSpPr>
        <p:spPr>
          <a:xfrm>
            <a:off x="9322676" y="375963"/>
            <a:ext cx="2375945" cy="7742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قسم اللغة العربية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الصف </a:t>
            </a:r>
            <a:r>
              <a:rPr kumimoji="0" lang="ar-EG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الرابع</a:t>
            </a:r>
            <a:r>
              <a:rPr kumimoji="0" lang="ar-EG" sz="20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 الابتدائي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" name="TextBox 12">
            <a:extLst>
              <a:ext uri="{FF2B5EF4-FFF2-40B4-BE49-F238E27FC236}">
                <a16:creationId xmlns:a16="http://schemas.microsoft.com/office/drawing/2014/main" id="{3E2F88F7-964F-4846-B825-2B643081D49B}"/>
              </a:ext>
            </a:extLst>
          </p:cNvPr>
          <p:cNvSpPr txBox="1"/>
          <p:nvPr/>
        </p:nvSpPr>
        <p:spPr>
          <a:xfrm>
            <a:off x="4477545" y="4580532"/>
            <a:ext cx="3395667" cy="858857"/>
          </a:xfrm>
          <a:prstGeom prst="horizontalScroll">
            <a:avLst/>
          </a:prstGeom>
          <a:ln>
            <a:solidFill>
              <a:schemeClr val="bg1"/>
            </a:solidFill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EG" sz="3600" b="1" dirty="0" smtClean="0">
                <a:solidFill>
                  <a:schemeClr val="bg1"/>
                </a:solidFill>
                <a:latin typeface="Tw Cen MT" panose="020B0602020104020603" pitchFamily="34" charset="0"/>
              </a:rPr>
              <a:t>نص </a:t>
            </a:r>
            <a:r>
              <a:rPr lang="ar-EG" sz="3600" b="1" dirty="0" smtClean="0">
                <a:solidFill>
                  <a:schemeClr val="bg1"/>
                </a:solidFill>
                <a:latin typeface="Tw Cen MT" panose="020B0602020104020603" pitchFamily="34" charset="0"/>
              </a:rPr>
              <a:t>استماع</a:t>
            </a:r>
            <a:endParaRPr lang="en-US" sz="3600" b="1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pic>
        <p:nvPicPr>
          <p:cNvPr id="1026" name="Picture 2" descr="Aspire International School | Odoo">
            <a:extLst>
              <a:ext uri="{FF2B5EF4-FFF2-40B4-BE49-F238E27FC236}">
                <a16:creationId xmlns:a16="http://schemas.microsoft.com/office/drawing/2014/main" id="{7A1B0A94-0292-BC35-01D1-5B4000DAB1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833" y="229455"/>
            <a:ext cx="1281112" cy="1267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3897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392142" y="228991"/>
            <a:ext cx="5816016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2800" b="1" u="sng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نــــــص</a:t>
            </a:r>
            <a:r>
              <a:rPr lang="ar-EG" sz="2800" b="1" u="sng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ُّ الاستماع ( الفصل الثالث ) " حَلُّ وَسَطٌ </a:t>
            </a:r>
            <a:r>
              <a:rPr lang="en-US" sz="2800" b="1" u="sng" dirty="0">
                <a:solidFill>
                  <a:srgbClr val="C00000"/>
                </a:solidFill>
                <a:latin typeface="Simplified Arabic" panose="02020603050405020304" pitchFamily="18" charset="-78"/>
                <a:ea typeface="Times New Roman" panose="02020603050405020304" pitchFamily="18" charset="0"/>
              </a:rPr>
              <a:t>" </a:t>
            </a:r>
            <a:endParaRPr lang="ar-EG" sz="2800" dirty="0"/>
          </a:p>
        </p:txBody>
      </p:sp>
      <p:grpSp>
        <p:nvGrpSpPr>
          <p:cNvPr id="4" name="Group 13655"/>
          <p:cNvGrpSpPr/>
          <p:nvPr/>
        </p:nvGrpSpPr>
        <p:grpSpPr>
          <a:xfrm>
            <a:off x="119334" y="812445"/>
            <a:ext cx="11914991" cy="4271184"/>
            <a:chOff x="0" y="0"/>
            <a:chExt cx="6734175" cy="2419350"/>
          </a:xfrm>
          <a:solidFill>
            <a:schemeClr val="bg1"/>
          </a:solidFill>
        </p:grpSpPr>
        <p:sp>
          <p:nvSpPr>
            <p:cNvPr id="5" name="Rectangle: Rounded Corners 13025"/>
            <p:cNvSpPr>
              <a:spLocks noChangeArrowheads="1"/>
            </p:cNvSpPr>
            <p:nvPr/>
          </p:nvSpPr>
          <p:spPr bwMode="auto">
            <a:xfrm>
              <a:off x="0" y="0"/>
              <a:ext cx="6734175" cy="241935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rgbClr val="000000"/>
              </a:solidFill>
              <a:rou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>
              <a:defPPr>
                <a:defRPr lang="ar-EG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اسْتَيْقَظْنَا هَــــــــــذَا الــــــــصـــــــَّبَاحَ عَــــــــلَـــــــــى صَــــــــــوْتِ شِــــــجَــــــارٍ بِالْخَيْمَةِ الْمُجَاوِرَةِ لَنَا ، 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r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فَـــــــــــصَــــــــــاحَ أَحَــــــــــــدُهُــــــــــمْ : أَغْــــــلِــــــقْ هَـــــــذَا الْـــــمْــــــذَيَــــــــــاعَ ؛ فَــــــــأَنَــــــــا لَا أَزَالُ نَائِمًا ،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r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وَرَدَّ آخَـــــــــــرُ : لـــــــمَــــــــنْ هَـــــــــــذَا الْــــــمُــــنَــــــبِّــــــــــهُ ، لَـــــقَـــــــدْ قَــــــــــــامَ بِضِبْطِهِ وَتَرَكَهُ يَرِنُّ ؟ 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r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جَـــــــــاءَ الْـــقَـــائِدُ مُتَدَخِّلًا بِصَوْتٍ جَهْوَرِيٍّ : "مَاذَا يَحْدُثُ هُنَا ؟ فَلْيَسْتَيْقِظْ الْجَمِيعُ ،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r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وَلْــــــــــــــــنَــــــــــجْــــــــتَـــــــمِــــــــعْ سَـــــــــرِيـــــــــعًـــــــــا أَخَــــــــــذَ الْـــــــــقَـــــــــائِـــــــــدُ يَـــــــسْـــــتَــــــمِــــــــعُ للـــشَّــــكْـــوَى ،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r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وَوَجَدَ أَنَّ كُلَّ تِلمِيذٍ يُرِيدُ فَقَطْ أَنْ تُلَبَّي رَغَبَاتُهُ مِنْ دُونِ مُرَاعَاةِ احْتِيَاجَاتِ غَيْرِهِ ،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r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فَـــــــسَــــــــكَــــــــــتَ قَـــــــــلـــــــِيــــــــلًا ، ثُــــــــــــــــــــــمَّ قَــــــــــــــــــــالَ: سَــــــــــــــــنَــــــــــــــلْــــــــــــــعَــــــــــــبُ لُــــــــــــعْــــــــــبَـــــةً .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pic>
          <p:nvPicPr>
            <p:cNvPr id="6" name="Picture 13586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EDEDED"/>
                </a:clrFrom>
                <a:clrTo>
                  <a:srgbClr val="EDEDED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42875" y="238125"/>
              <a:ext cx="1352550" cy="2047875"/>
            </a:xfrm>
            <a:prstGeom prst="rect">
              <a:avLst/>
            </a:prstGeom>
            <a:grpFill/>
            <a:ln>
              <a:noFill/>
            </a:ln>
          </p:spPr>
        </p:pic>
      </p:grpSp>
      <p:pic>
        <p:nvPicPr>
          <p:cNvPr id="3" name="Picture 13576"/>
          <p:cNvPicPr/>
          <p:nvPr/>
        </p:nvPicPr>
        <p:blipFill>
          <a:blip r:embed="rId3">
            <a:clrChange>
              <a:clrFrom>
                <a:srgbClr val="E6E6E6"/>
              </a:clrFrom>
              <a:clrTo>
                <a:srgbClr val="E6E6E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51534" y="3995058"/>
            <a:ext cx="5379552" cy="2656376"/>
          </a:xfrm>
          <a:prstGeom prst="rect">
            <a:avLst/>
          </a:prstGeom>
          <a:noFill/>
        </p:spPr>
      </p:pic>
      <p:sp>
        <p:nvSpPr>
          <p:cNvPr id="7" name="زر الإجراء: الانتقال للصفحة الرئيسية 6">
            <a:hlinkClick r:id="" action="ppaction://hlinkshowjump?jump=firstslide" highlightClick="1">
              <a:snd r:embed="rId4" name="click.wav"/>
            </a:hlinkClick>
            <a:extLst>
              <a:ext uri="{FF2B5EF4-FFF2-40B4-BE49-F238E27FC236}">
                <a16:creationId xmlns:a16="http://schemas.microsoft.com/office/drawing/2014/main" id="{1A8B2414-BC6E-F434-570F-E8E9E5BF15B9}"/>
              </a:ext>
            </a:extLst>
          </p:cNvPr>
          <p:cNvSpPr/>
          <p:nvPr/>
        </p:nvSpPr>
        <p:spPr>
          <a:xfrm>
            <a:off x="5514975" y="6400800"/>
            <a:ext cx="1114425" cy="457200"/>
          </a:xfrm>
          <a:prstGeom prst="actionButtonHome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" name="زر الإجراء: &quot;الانتقال للأمام&quot; أو &quot;التالي&quot; 7">
            <a:hlinkClick r:id="" action="ppaction://hlinkshowjump?jump=nextslide" highlightClick="1">
              <a:snd r:embed="rId4" name="click.wav"/>
            </a:hlinkClick>
            <a:extLst>
              <a:ext uri="{FF2B5EF4-FFF2-40B4-BE49-F238E27FC236}">
                <a16:creationId xmlns:a16="http://schemas.microsoft.com/office/drawing/2014/main" id="{72B96111-503A-218D-5E94-ED6C5AF691E9}"/>
              </a:ext>
            </a:extLst>
          </p:cNvPr>
          <p:cNvSpPr/>
          <p:nvPr/>
        </p:nvSpPr>
        <p:spPr>
          <a:xfrm>
            <a:off x="6924675" y="6400800"/>
            <a:ext cx="914400" cy="457200"/>
          </a:xfrm>
          <a:prstGeom prst="actionButtonForwardNex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زر الإجراء: &quot;الانتقال للخلف&quot; أو &quot;السابق&quot; 8">
            <a:hlinkClick r:id="" action="ppaction://hlinkshowjump?jump=previousslide" highlightClick="1">
              <a:snd r:embed="rId4" name="click.wav"/>
            </a:hlinkClick>
            <a:extLst>
              <a:ext uri="{FF2B5EF4-FFF2-40B4-BE49-F238E27FC236}">
                <a16:creationId xmlns:a16="http://schemas.microsoft.com/office/drawing/2014/main" id="{52D1E982-AB26-9564-5FFB-4479A20F3358}"/>
              </a:ext>
            </a:extLst>
          </p:cNvPr>
          <p:cNvSpPr/>
          <p:nvPr/>
        </p:nvSpPr>
        <p:spPr>
          <a:xfrm>
            <a:off x="4286250" y="6394450"/>
            <a:ext cx="914400" cy="457200"/>
          </a:xfrm>
          <a:prstGeom prst="actionButtonBackPrevious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845317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659"/>
          <p:cNvGrpSpPr/>
          <p:nvPr/>
        </p:nvGrpSpPr>
        <p:grpSpPr>
          <a:xfrm>
            <a:off x="170089" y="148318"/>
            <a:ext cx="11782426" cy="4880881"/>
            <a:chOff x="-12566" y="-14063"/>
            <a:chExt cx="6800850" cy="3152775"/>
          </a:xfrm>
        </p:grpSpPr>
        <p:sp>
          <p:nvSpPr>
            <p:cNvPr id="3" name="Rectangle: Rounded Corners 13024"/>
            <p:cNvSpPr>
              <a:spLocks noChangeArrowheads="1"/>
            </p:cNvSpPr>
            <p:nvPr/>
          </p:nvSpPr>
          <p:spPr bwMode="auto">
            <a:xfrm>
              <a:off x="-12566" y="-14063"/>
              <a:ext cx="6800850" cy="315277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>
              <a:defPPr>
                <a:defRPr lang="ar-EG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 rtl="1">
                <a:lnSpc>
                  <a:spcPct val="115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قَـــــــــــسَّــــــــــــمَ الْـــــقَـــــــائِــــــــــدُ الــــتَّـــلَامـــِيـــــــذَ إلَى ثُنَائِيَّاتٍ ، وَقَامَ بِرَبْطِ كُلِّ ثُنَائِيًّ مَعًا مِنَ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l" rtl="1">
                <a:lnSpc>
                  <a:spcPct val="115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الــــــــــظَّـــــــهْــــــــــــرِ وَجَــــــعَــــــلَــــــهُــــــــمَا يَــــــقِـــــــفَــــــــــانِ فَـــــي وَسَــــــطِ الْمَكَانِ ، وَأَعْطَى الْأَوَّلّ 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l" rtl="1">
                <a:lnSpc>
                  <a:spcPct val="115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مِــــــنْـــــــهُـــــمَـــــــــا رَقْـــــــــمَ (1) وَالـــثَّـــــانِيَ رَقْمَ (2) ، مُوَضِّحًا لَهُمَا أنَّ هُنَاكَ كُرَةً عَلَى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l" rtl="1">
                <a:lnSpc>
                  <a:spcPct val="115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الْـــــــيَــــــمِـــــــيـــــــــــــنِ وَأُخْــــــــرَى عَــــــلَـــــــى الْــــيَــــسَــــــــارِ ، وَالمَطْلُوبُ مِنَ التِّلْمِيذِ رَقْمِ (1) 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l" rtl="1">
                <a:lnSpc>
                  <a:spcPct val="115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أَن يُـــــــــحْـــــــضِــــــــــرَ الْــــــكُـــــــــرَةَ الَّــــتِـــــــي عَــــــلَــــــــى الْيــَمــــيــــــنِ، وَمِـــــنَ التلِّمِيذِ رَقْمِ (2) 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l" rtl="1">
                <a:lnSpc>
                  <a:spcPct val="115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الْــــــــكُــــــــرَةَ الَّــــــــتِــــــــي عَــــلَــــى الْيـَــسَـارِ، وَالْفَائِزُ هُوَ مَنْ يُحْضِرُ الْكُرِةَ الْخَاصَّةَ بِهِ. 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l" rtl="1">
                <a:lnSpc>
                  <a:spcPct val="115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وَقَعَ شِجَارٌ بَيْنَ الثُّنَائِيَّاتِ ؛ فَهَذَا يُرِيدُ التَّحَرُّكَ يَمِينًا وَالْآخَرُ يُرِيدُ جِهَةَ الْيَسَارِ 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l" rtl="1">
                <a:lnSpc>
                  <a:spcPct val="115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وَلَـــــــــــمْ يَــــــسْـــــــتَـــــــطِــــــــــــعْ أَحَــــــــــــــدٌ أَنْ يَــــــــصِــــــــلَ لِلْـــــــــكُــــــــــــرَةِ فِـــــــي أَوَّلِ عَشْرِ دَقَائِقَ.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4" name="Group 12607"/>
            <p:cNvGrpSpPr/>
            <p:nvPr/>
          </p:nvGrpSpPr>
          <p:grpSpPr>
            <a:xfrm>
              <a:off x="5086350" y="276225"/>
              <a:ext cx="1524000" cy="2034540"/>
              <a:chOff x="0" y="0"/>
              <a:chExt cx="1524000" cy="2034540"/>
            </a:xfrm>
          </p:grpSpPr>
          <p:pic>
            <p:nvPicPr>
              <p:cNvPr id="6" name="Picture 12605"/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104775"/>
                <a:ext cx="856615" cy="1929765"/>
              </a:xfrm>
              <a:prstGeom prst="rect">
                <a:avLst/>
              </a:prstGeom>
            </p:spPr>
          </p:pic>
          <p:pic>
            <p:nvPicPr>
              <p:cNvPr id="7" name="Picture 12606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895350" y="0"/>
                <a:ext cx="628650" cy="203454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id="5" name="Picture 13658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E6E6E6"/>
                </a:clrFrom>
                <a:clrTo>
                  <a:srgbClr val="E6E6E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514975" y="2314575"/>
              <a:ext cx="962025" cy="685165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711442569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dur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20"/>
          <p:cNvGrpSpPr/>
          <p:nvPr/>
        </p:nvGrpSpPr>
        <p:grpSpPr>
          <a:xfrm>
            <a:off x="97971" y="0"/>
            <a:ext cx="11995377" cy="6302829"/>
            <a:chOff x="0" y="0"/>
            <a:chExt cx="6486525" cy="4314825"/>
          </a:xfrm>
        </p:grpSpPr>
        <p:sp>
          <p:nvSpPr>
            <p:cNvPr id="3" name="Rectangle: Rounded Corners 13010"/>
            <p:cNvSpPr>
              <a:spLocks noChangeArrowheads="1"/>
            </p:cNvSpPr>
            <p:nvPr/>
          </p:nvSpPr>
          <p:spPr bwMode="auto">
            <a:xfrm>
              <a:off x="0" y="0"/>
              <a:ext cx="6486525" cy="431482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>
              <a:defPPr>
                <a:defRPr lang="ar-EG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1">
                <a:lnSpc>
                  <a:spcPct val="115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وَبَعْدَ مُعَانَاةٍ قَرَّرَا أَنْ يَــــــقِـــــــفَـــــــا وَيُــــــفَـــــــكِّـــــــــرَا فِـــــــــــي حَلَّ  قَالَ مَالِكٌ لِخَالِدٍ : 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rtl="1">
                <a:lnSpc>
                  <a:spcPct val="115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مَــــا رَأْيُـــــــــــــــكَ فِــــــــــي أَنْ نَـــــــــتَــــحـــــــَرَّكَ مَــــعًـــــا إِلَى الْيَمِينِ أَوَّلًا فَنَأْخُذَ كُرَتَكَ ، 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rtl="1">
                <a:lnSpc>
                  <a:spcPct val="115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ثُـــــــــــــــــــــــمَّ نَــــــــــــــتَــــــــــــــــحَـــــــــــــــــــرَّكَ لِلْــــــــــــــــيَـــــــــــــسَــــــــــــارِ لِلْـــــحُــــــصُـــــــــــــــولِ عَــــــــــلَــــــــــــى 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rtl="1">
                <a:lnSpc>
                  <a:spcPct val="115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كُرَتِي ؟  أُعْــــــجِبَ خَالِدٌ بِالْفِكْرَةِ وَتَحَرَّكَا مَعًا حَـــــتَّــــى اسْـــــــتَــــــــــطَــــــــــــاعَـــــــــــــــــــا 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rtl="1">
                <a:lnSpc>
                  <a:spcPct val="115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أَنْ يَـــــــجْـــــمَـــــــعَـــــــــا الْــــــــكُــــــــــرَتَـــــــيْـــــــنِ شَــــــــكَـــــــرَ الْــــــــقَـــــــــائِدُ كُـــــــــلَّ الْـــــفِــــــــــــــرَقِ ، 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rtl="1">
                <a:lnSpc>
                  <a:spcPct val="115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وَجَلَسَ يَتَحَدَّثُ مَعَهُمْ قَائِلًا :" لِلسَّفَرِ مَعَ الْأَصْدِقَاءِ فـــــــــــَوَائِــــــــــدُ عَـــــدِيدَةٌ ، 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rtl="1">
                <a:lnSpc>
                  <a:spcPct val="115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مِنْهَا :التَّسْلِيَةُ ، وَعَدَمُ الشُّعُورِ بالْمَلَلِ ، وَمَعْرِفَةُ ثَقَافَاتٍ مُخْتَلِفَةٍ أَيْضًا ، 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rtl="1">
                <a:lnSpc>
                  <a:spcPct val="115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وَلَــــــــــكِـــــــــنَّــــــــنَــــــــا نُـــــوَاجِـهُ الْعَدِيدَ مِنَ التَّحَدِّيَاتِ ؛ فَلِكُلٍّ مِنَّا أُسْلُوبُهُ وَعَادَاتُهُ 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rtl="1">
                <a:lnSpc>
                  <a:spcPct val="115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ولِــــــــكَــــــــي نَـــــتَـــــــعَــــــــايَـشَ مَعًا نَحْتَاجُ إِلَى التَّفَاوُضِ والتَّوَصُّلِ لِحَلٍّ يُرْضِي 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rtl="1">
                <a:lnSpc>
                  <a:spcPct val="115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جَــــــــــــــــمِـــــــيـــــــــــــــعَ الْأَطْــــــــــــــــرَافِ كَــــــــــــمَـــــــــــــــا فَـــــــــــــعَـــــــــــــلَ الْـــــــــفَــــــــرِيــــــقُ الْفَائِزُ" .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pic>
          <p:nvPicPr>
            <p:cNvPr id="4" name="Picture 22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701"/>
            <a:stretch>
              <a:fillRect/>
            </a:stretch>
          </p:blipFill>
          <p:spPr bwMode="auto">
            <a:xfrm>
              <a:off x="190500" y="476250"/>
              <a:ext cx="1533525" cy="1876425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5" name="Picture 13155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4777" y="2828924"/>
              <a:ext cx="1664970" cy="13620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55085495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dur="1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21"/>
          <p:cNvGrpSpPr/>
          <p:nvPr/>
        </p:nvGrpSpPr>
        <p:grpSpPr>
          <a:xfrm>
            <a:off x="239487" y="138113"/>
            <a:ext cx="11845698" cy="4205287"/>
            <a:chOff x="0" y="0"/>
            <a:chExt cx="6296025" cy="3838575"/>
          </a:xfrm>
        </p:grpSpPr>
        <p:sp>
          <p:nvSpPr>
            <p:cNvPr id="3" name="Rectangle: Rounded Corners 13011"/>
            <p:cNvSpPr>
              <a:spLocks noChangeArrowheads="1"/>
            </p:cNvSpPr>
            <p:nvPr/>
          </p:nvSpPr>
          <p:spPr bwMode="auto">
            <a:xfrm>
              <a:off x="0" y="0"/>
              <a:ext cx="6296025" cy="383857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>
              <a:defPPr>
                <a:defRPr lang="ar-EG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rtl="1">
                <a:lnSpc>
                  <a:spcPct val="115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الْآنَ وَبِالرُّجُوعِ لِلْمُشْكِلَةِ ،عَــــــــــــــلَــــــــــى الـــــــــــتَّــــــــــــلَامِــــــيــــــــــذِ أَنْ يَــــــجْـــــــلِــــــسُــــــــــوا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r" rtl="1">
                <a:lnSpc>
                  <a:spcPct val="115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ويُفَكِرُوا فِي حَلٍّ وَسَطٍ لِكُلِّ مُشْكِلَاتِهِمْ ، أَحْـــــــضَــــــــرَ التَّلَامِيذُ وَرَقَةً كَبِيرَةً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r" rtl="1">
                <a:lnSpc>
                  <a:spcPct val="115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وَأَقْلَامًا ، وَبَدَءُوا فِي تَدوِينِ كُلِّ مُشْكِلَةٍ وَالـــــتَّـــــــفْـــــــكِــــــيـــــــــــرَ فِــــــــي حَـــــــــــــــلٍّ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r" rtl="1">
                <a:lnSpc>
                  <a:spcPct val="115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 مُرْضٍ لِلْجَمِيعِ ، ثُمَّ عَادُوا إلَى الْقائِدِ قَائِلِين :تَـــــــــوصَّــــــلْـــــــنَــــــــــا لِـــــــحَــــلٍّ ،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l" rtl="1">
                <a:lnSpc>
                  <a:spcPct val="115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 فَــــــــقَـــــدْ قُـــــمْـــــنَـــــا بِــــتَـغْيِيرِ أمَاكِنِنَا بِالْخَيْمَةِ ؛ فَمِنْ يُحِبُّ الِاسْتِيقَاظَ مُبَكِّرًا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l" rtl="1">
                <a:lnSpc>
                  <a:spcPct val="115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 سّــــيَـــــجْــــلِــــــسُ بِــــــالْقُربِ مِنْ بَابِ الْخَيْمَةِ لِلنُّهُوضِ أَوَّلًا، وَوَضَعْنَا بَعْضَ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l" rtl="1">
                <a:lnSpc>
                  <a:spcPct val="115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 الْــــــقَــــــــوَاعِــــــــــدِ مَــــــعًـــــــــا ؛ كَــــــوَقْـــــتِ الــــــنَّــوْمِ ، فَسَيَكُونُ وَسَطًا لَيْسَ بَاكِرًا 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l" rtl="1">
                <a:lnSpc>
                  <a:spcPct val="115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جِدًّا وَلَا مُتَأخِّرًا ، وَأَخِيرًا الِاهْتِمَامُ بِنِظَامِ وَتَرْتِيبِ الْمَكَانِ قَبْلَ مُغَادَرَتِهِ ".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pic>
          <p:nvPicPr>
            <p:cNvPr id="4" name="Picture 22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4667250" y="1771650"/>
              <a:ext cx="1503045" cy="16478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" name="Picture 12603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9327"/>
            <a:stretch>
              <a:fillRect/>
            </a:stretch>
          </p:blipFill>
          <p:spPr bwMode="auto">
            <a:xfrm>
              <a:off x="85725" y="57150"/>
              <a:ext cx="1635125" cy="129476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57373960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560103" y="0"/>
            <a:ext cx="5429050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5193665" algn="l"/>
              </a:tabLst>
            </a:pPr>
            <a:r>
              <a:rPr lang="ar-EG" b="1" u="sng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2- اللغويات :</a:t>
            </a:r>
            <a:r>
              <a:rPr lang="ar-SA" b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	</a:t>
            </a:r>
            <a:endParaRPr lang="en-US" sz="1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جدول 2"/>
          <p:cNvGraphicFramePr>
            <a:graphicFrameLocks noGrp="1"/>
          </p:cNvGraphicFramePr>
          <p:nvPr>
            <p:extLst/>
          </p:nvPr>
        </p:nvGraphicFramePr>
        <p:xfrm>
          <a:off x="576944" y="508455"/>
          <a:ext cx="11412209" cy="5486400"/>
        </p:xfrm>
        <a:graphic>
          <a:graphicData uri="http://schemas.openxmlformats.org/drawingml/2006/table">
            <a:tbl>
              <a:tblPr rtl="1" firstRow="1" firstCol="1" bandRow="1"/>
              <a:tblGrid>
                <a:gridCol w="1317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18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88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20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4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104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2095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الكلمة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معناها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الكلمة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مضادها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المفرد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الجمع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>
                      <a:noFill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095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شجار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اشتباك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استيقظنا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نمنا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الخيمة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الخيم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618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صاح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رفع صوته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صاح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همس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احتياج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احتياجات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095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المجاورة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القريبة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أغلق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شغل –أدِر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التلميذ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التلاميذ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2095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جَهْوَرِي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مرتفع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جهوري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منحفض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الفريق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الفرق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546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تُلبي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تجاب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نجتمع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نفترق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ثنائي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ثنائيات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546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مُراعاة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اعتبار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تلبي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ترفض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حل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حلول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546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المذياع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الراديو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قَسَّم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وحَّد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الشكوى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الشكاوي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3546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رغبات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طلبات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أعطى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أخذ – أمسك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لعبة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ألعاب- لُعب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3546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قَسَّمَ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فرَّق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الفائز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الخاسر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المكان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ct val="0"/>
                        </a:spcAf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الأماكن ،الأمكنة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3546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احتياجات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مُتطلبات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فوائد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أضرار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باب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أبواب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3546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الثنائيات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الثنائي من الأشياء: ما كان ذا شقين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المشكلة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الحل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فائدة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فوائد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3546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مُعاناة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مشقة وتعب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يُرضي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يُغضب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ثقافة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ثقافات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3546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أعجب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فرح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نواجه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نستسلم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التحدي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التحديات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3546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نتعايش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نعيش على المودة والمحبة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تغير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إبقاء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قلم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أقلام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3546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التفاوض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تبادل الآراء للوصول إلى حل و اتفاق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باكرًا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متأخرًا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القاعدة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القواعد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3546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تدوين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كتابة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03546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مُرْضٍ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يُرْضي كل الأطراف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38650" marR="38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4273661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dur="1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19743" y="266756"/>
            <a:ext cx="11789229" cy="203132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tabLst>
                <a:tab pos="4105275" algn="l"/>
                <a:tab pos="5193665" algn="l"/>
              </a:tabLst>
            </a:pPr>
            <a:r>
              <a:rPr lang="ar-EG" sz="2800" b="1" u="sng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أهم النقاط  : </a:t>
            </a:r>
            <a:endParaRPr lang="en-US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90000"/>
              </a:lnSpc>
              <a:buFont typeface="+mj-lt"/>
              <a:buAutoNum type="arabicPeriod"/>
              <a:tabLst>
                <a:tab pos="4105275" algn="l"/>
                <a:tab pos="5193665" algn="l"/>
              </a:tabLst>
            </a:pP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استيقظ الطلاب على صوت شجار بين الطلاب في الخيمة المجاورة .</a:t>
            </a:r>
            <a:endParaRPr lang="en-US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90000"/>
              </a:lnSpc>
              <a:buFont typeface="+mj-lt"/>
              <a:buAutoNum type="arabicPeriod"/>
              <a:tabLst>
                <a:tab pos="4105275" algn="l"/>
                <a:tab pos="5193665" algn="l"/>
              </a:tabLst>
            </a:pP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قسم القائد التلاميذ إلى ثنائيات .</a:t>
            </a:r>
            <a:endParaRPr lang="en-US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90000"/>
              </a:lnSpc>
              <a:buFont typeface="+mj-lt"/>
              <a:buAutoNum type="arabicPeriod"/>
              <a:tabLst>
                <a:tab pos="4105275" algn="l"/>
                <a:tab pos="5193665" algn="l"/>
              </a:tabLst>
            </a:pP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قرر خالد ومالك التحرك معًا لأخذ الكرتين من اليمين أولًا ثم إلى اليسار .</a:t>
            </a:r>
            <a:endParaRPr lang="en-US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90000"/>
              </a:lnSpc>
              <a:buFont typeface="+mj-lt"/>
              <a:buAutoNum type="arabicPeriod"/>
              <a:tabLst>
                <a:tab pos="4105275" algn="l"/>
                <a:tab pos="5193665" algn="l"/>
              </a:tabLst>
            </a:pP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جلس التلاميذ سويًا؛ ليتناقشوا في مشاكلهم للوصول إلى حل وسط . 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Picture 676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897"/>
          <a:stretch>
            <a:fillRect/>
          </a:stretch>
        </p:blipFill>
        <p:spPr bwMode="auto">
          <a:xfrm>
            <a:off x="195943" y="606198"/>
            <a:ext cx="3372485" cy="188663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48738401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98714" y="202516"/>
            <a:ext cx="11440886" cy="241912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tabLst>
                <a:tab pos="4105275" algn="l"/>
                <a:tab pos="5193665" algn="l"/>
              </a:tabLst>
            </a:pPr>
            <a:r>
              <a:rPr lang="ar-EG" sz="2800" b="1" u="sng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سؤال: أ : أجب عما يأتي :</a:t>
            </a:r>
            <a:r>
              <a:rPr lang="ar-EG" sz="2800" b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EG" sz="280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		</a:t>
            </a:r>
            <a:endParaRPr lang="en-US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ar-EG" sz="2800" b="1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1</a:t>
            </a: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بــــــــــــــــــــــــم أمـــــــــــــــــــــــــــــــر الـــــــــــــــــــــقــــــــــــــــــائـــــــــــــــــد الـــتلامـــــــــــــيــــــذ ؟</a:t>
            </a:r>
            <a:r>
              <a:rPr lang="ar-EG" sz="2800" b="1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...................................................................................................</a:t>
            </a:r>
          </a:p>
          <a:p>
            <a:pPr>
              <a:lnSpc>
                <a:spcPct val="90000"/>
              </a:lnSpc>
            </a:pPr>
            <a:endParaRPr lang="ar-EG" sz="2800" b="1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>
              <a:lnSpc>
                <a:spcPct val="90000"/>
              </a:lnSpc>
            </a:pPr>
            <a:r>
              <a:rPr lang="ar-EG" sz="2800" b="1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2- ما هو الحل الذي وصل إليه ( مالك ) و ( خالد ) ؟</a:t>
            </a:r>
            <a:endParaRPr lang="en-US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...................................................................................................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881743" y="2948420"/>
            <a:ext cx="11070772" cy="134190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ar-EG" sz="2800" b="1" u="sng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ب: اذكر شخصيات القصة : </a:t>
            </a:r>
            <a:endParaRPr lang="en-US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1- ................. .            2- ............... .       	       3- ................ .	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511628" y="4617107"/>
            <a:ext cx="11342915" cy="169277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sz="2800" b="1" u="sng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ج: من قائل العبارات الآتية :</a:t>
            </a:r>
            <a:endParaRPr lang="en-US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1- ماذا يحدث هنا ؟ فليستيقظ الجميع ؛ ولنجتمع سريعًا . 	 (......................)</a:t>
            </a:r>
          </a:p>
          <a:p>
            <a:endParaRPr lang="en-US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800" b="1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2- </a:t>
            </a:r>
            <a:r>
              <a:rPr lang="ar-EG" sz="2800" err="1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مـــــــــــــــارأيـــــــــــك فــــــــــــــــي أن نــــــــــتــــــــــحــــــــــــــــــــرك مــــــــــعًــــــــــــــــــا ؟</a:t>
            </a:r>
            <a:r>
              <a:rPr lang="ar-EG" sz="2800" b="1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           </a:t>
            </a: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(......................)</a:t>
            </a:r>
            <a:r>
              <a:rPr lang="ar-EG" sz="2800" b="1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endParaRPr lang="ar-EG" sz="2800"/>
          </a:p>
        </p:txBody>
      </p:sp>
    </p:spTree>
    <p:extLst>
      <p:ext uri="{BB962C8B-B14F-4D97-AF65-F5344CB8AC3E}">
        <p14:creationId xmlns:p14="http://schemas.microsoft.com/office/powerpoint/2010/main" val="580943878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dur="5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dur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dur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dur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589314" y="382918"/>
            <a:ext cx="10417629" cy="89255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sz="2400" b="1" u="sng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د: هات المطلوب مما يلي :</a:t>
            </a:r>
            <a:r>
              <a:rPr lang="ar-EG" sz="2800" b="1" u="sng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400" b="1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 معنى</a:t>
            </a:r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(شجار) :................. </a:t>
            </a:r>
            <a:r>
              <a:rPr lang="ar-EG" sz="2400" b="1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 مضاد </a:t>
            </a:r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(الفائز):................</a:t>
            </a:r>
            <a:r>
              <a:rPr lang="ar-EG" sz="2400" b="1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*مفرد</a:t>
            </a:r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(القواعد):................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1284514" y="1976735"/>
            <a:ext cx="10559144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sz="2400" b="1" u="sng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ه: حلل الكلمات الآتية صوتيًا : </a:t>
            </a:r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</a:t>
            </a:r>
            <a:r>
              <a:rPr lang="ar-EG" sz="2400" b="1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لُعْبَةً: .................................... .    </a:t>
            </a:r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</a:t>
            </a:r>
            <a:r>
              <a:rPr lang="ar-EG" sz="2400" b="1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الْأَطْرَافٌ: ....................................... .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1284514" y="3120909"/>
            <a:ext cx="10559144" cy="212365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sz="2400" b="1" u="sng">
                <a:solidFill>
                  <a:srgbClr val="C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Simplified Arabic" panose="02020603050405020304" pitchFamily="18" charset="-78"/>
              </a:rPr>
              <a:t>و: ضع علامة( </a:t>
            </a:r>
            <a:r>
              <a:rPr lang="ar-EG" sz="2400" b="1" u="sng">
                <a:solidFill>
                  <a:srgbClr val="C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√</a:t>
            </a:r>
            <a:r>
              <a:rPr lang="ar-EG" sz="2400" b="1" u="sng">
                <a:solidFill>
                  <a:srgbClr val="C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Simplified Arabic" panose="02020603050405020304" pitchFamily="18" charset="-78"/>
              </a:rPr>
              <a:t> ) أمام العبارة الصحيحة ، وعلامة (×) أمام العبارة الخاطئة:</a:t>
            </a:r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1- استيقظ التلاميذ على صوت شجار بالخيمة الخاصة بهم .			 (    )</a:t>
            </a:r>
          </a:p>
          <a:p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2- قـــــــــــــســـــــــــــــــــم الــــــــــــــقـــــــــــائــــــــــــــــــد الــــــــــــــتــــــــلامـــــــيـــــــذ إلــى فريقين .	                    (    )</a:t>
            </a:r>
          </a:p>
          <a:p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3- يـــــــجــــــب الاهــــتــمـــــام بـــنـــظـام وترتيب المكان قبل مغادرته .          	           (    )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2169410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dur="5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dur="5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750</Words>
  <Application>Microsoft Office PowerPoint</Application>
  <PresentationFormat>Widescreen</PresentationFormat>
  <Paragraphs>173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MS Mincho</vt:lpstr>
      <vt:lpstr>Arial</vt:lpstr>
      <vt:lpstr>Calibri</vt:lpstr>
      <vt:lpstr>Calibri Light</vt:lpstr>
      <vt:lpstr>Simplified Arabic</vt:lpstr>
      <vt:lpstr>Times New Roman</vt:lpstr>
      <vt:lpstr>Tw Cen 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Hamdy</dc:creator>
  <cp:lastModifiedBy>Hamdy</cp:lastModifiedBy>
  <cp:revision>33</cp:revision>
  <dcterms:created xsi:type="dcterms:W3CDTF">2023-09-27T06:33:31Z</dcterms:created>
  <dcterms:modified xsi:type="dcterms:W3CDTF">2023-12-02T21:09:55Z</dcterms:modified>
</cp:coreProperties>
</file>