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6" r:id="rId2"/>
    <p:sldId id="297" r:id="rId3"/>
    <p:sldId id="258" r:id="rId4"/>
    <p:sldId id="263" r:id="rId5"/>
    <p:sldId id="264" r:id="rId6"/>
    <p:sldId id="284" r:id="rId7"/>
    <p:sldId id="285" r:id="rId8"/>
    <p:sldId id="286" r:id="rId9"/>
    <p:sldId id="287" r:id="rId10"/>
    <p:sldId id="290" r:id="rId11"/>
    <p:sldId id="288" r:id="rId12"/>
    <p:sldId id="289" r:id="rId13"/>
    <p:sldId id="291" r:id="rId14"/>
    <p:sldId id="293" r:id="rId15"/>
    <p:sldId id="295" r:id="rId16"/>
    <p:sldId id="296" r:id="rId17"/>
    <p:sldId id="283" r:id="rId18"/>
  </p:sldIdLst>
  <p:sldSz cx="9144000" cy="6858000" type="screen4x3"/>
  <p:notesSz cx="6858000" cy="9144000"/>
  <p:embeddedFontLst>
    <p:embeddedFont>
      <p:font typeface="Roboto" charset="0"/>
      <p:regular r:id="rId21"/>
      <p:bold r:id="rId22"/>
      <p:italic r:id="rId23"/>
      <p:boldItalic r:id="rId24"/>
    </p:embeddedFont>
    <p:embeddedFont>
      <p:font typeface="Twinkl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Kalam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B3A2"/>
    <a:srgbClr val="18A0DB"/>
    <a:srgbClr val="E6236A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06" y="-90"/>
      </p:cViewPr>
      <p:guideLst>
        <p:guide orient="horz" pos="2228"/>
        <p:guide orient="horz" pos="3974"/>
        <p:guide orient="horz" pos="346"/>
        <p:guide orient="horz" pos="459"/>
        <p:guide orient="horz" pos="3861"/>
        <p:guide pos="2880"/>
        <p:guide pos="363"/>
        <p:guide pos="5397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--addition-and-subtraction-recognise-and-use-the-inverse-relationship-between-addition-and-subtraction-and-use-this-to-check-calculations-and-solve-missing-number-problems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--addition-and-subtraction-recognise-and-use-the-inverse-relationship-between-addition-and-subtraction-and-use-this-to-check-calculations-and-solve-missing-number-problems" TargetMode="Externa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B90933-64E9-415A-906A-FC4D5DC21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xmlns="" id="{FD93985C-60B3-4C5D-A8DC-D48ED41510C8}"/>
              </a:ext>
            </a:extLst>
          </p:cNvPr>
          <p:cNvSpPr/>
          <p:nvPr userDrawn="1"/>
        </p:nvSpPr>
        <p:spPr>
          <a:xfrm>
            <a:off x="4037308" y="5501898"/>
            <a:ext cx="1061634" cy="69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198" y="2930434"/>
            <a:ext cx="8220076" cy="346560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457200" y="438151"/>
            <a:ext cx="8220074" cy="2267631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A1A340-3FEE-42CB-8633-CF3CCA3E1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xmlns="" id="{D860889D-4587-4FBD-BC0E-975DAFAC99E5}"/>
              </a:ext>
            </a:extLst>
          </p:cNvPr>
          <p:cNvSpPr/>
          <p:nvPr userDrawn="1"/>
        </p:nvSpPr>
        <p:spPr>
          <a:xfrm>
            <a:off x="4041183" y="3081886"/>
            <a:ext cx="1061634" cy="69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11F2C0-687C-4545-9FF4-326DACE7A5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70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winkl.co.uk/resource/t-n-2546453-y2-addition-and-subtraction-planit-maths-steps-to-progression-overview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2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C5BE354-4CA0-4F94-AC9A-D5B6BE4E6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18055" y="6496432"/>
            <a:ext cx="4325246" cy="12198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Maths | Addition and Subtraction | Inverse Relationships | Lesson 1 of 3: Introducing the Inverse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Addition and Subtraction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1372C4-2EDF-46DD-B4E5-C2FA458CD544}"/>
              </a:ext>
            </a:extLst>
          </p:cNvPr>
          <p:cNvSpPr/>
          <p:nvPr/>
        </p:nvSpPr>
        <p:spPr>
          <a:xfrm>
            <a:off x="755650" y="1964318"/>
            <a:ext cx="7632700" cy="43809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130CDB1A-6B54-4CDF-B182-065399FA271F}"/>
              </a:ext>
            </a:extLst>
          </p:cNvPr>
          <p:cNvSpPr/>
          <p:nvPr/>
        </p:nvSpPr>
        <p:spPr>
          <a:xfrm>
            <a:off x="755650" y="1374379"/>
            <a:ext cx="7632700" cy="4968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What is an inverse operation?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232F5D-3AE8-4A1F-B058-C6849271E48E}"/>
              </a:ext>
            </a:extLst>
          </p:cNvPr>
          <p:cNvSpPr txBox="1"/>
          <p:nvPr/>
        </p:nvSpPr>
        <p:spPr>
          <a:xfrm>
            <a:off x="2251192" y="30670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Addition is the inverse of subtraction.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5CD5D-B8B3-4439-909E-AA6EEFCC2B2C}"/>
              </a:ext>
            </a:extLst>
          </p:cNvPr>
          <p:cNvSpPr txBox="1"/>
          <p:nvPr/>
        </p:nvSpPr>
        <p:spPr>
          <a:xfrm>
            <a:off x="2193721" y="552703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inverse operation can be used to help us check our calculations are correct.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E98E18-7C09-4FE6-AC5B-433B98A74AC0}"/>
              </a:ext>
            </a:extLst>
          </p:cNvPr>
          <p:cNvSpPr txBox="1"/>
          <p:nvPr/>
        </p:nvSpPr>
        <p:spPr>
          <a:xfrm>
            <a:off x="2678623" y="3224569"/>
            <a:ext cx="1189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B82408-4B4D-4798-82D5-1B3474BEB856}"/>
              </a:ext>
            </a:extLst>
          </p:cNvPr>
          <p:cNvSpPr txBox="1"/>
          <p:nvPr/>
        </p:nvSpPr>
        <p:spPr>
          <a:xfrm>
            <a:off x="5473003" y="3179979"/>
            <a:ext cx="1189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4CF767-EB62-45EB-931B-F13FD55399E0}"/>
              </a:ext>
            </a:extLst>
          </p:cNvPr>
          <p:cNvSpPr txBox="1"/>
          <p:nvPr/>
        </p:nvSpPr>
        <p:spPr>
          <a:xfrm>
            <a:off x="2251192" y="48625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Subtraction is the inverse of addition.</a:t>
            </a:r>
          </a:p>
        </p:txBody>
      </p:sp>
      <p:pic>
        <p:nvPicPr>
          <p:cNvPr id="10" name="Whole Class">
            <a:extLst>
              <a:ext uri="{FF2B5EF4-FFF2-40B4-BE49-F238E27FC236}">
                <a16:creationId xmlns:a16="http://schemas.microsoft.com/office/drawing/2014/main" xmlns="" id="{56945275-3D3D-4786-B343-0108D312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6DE2BA1-8D7D-49B3-9073-D3F652E37A89}"/>
              </a:ext>
            </a:extLst>
          </p:cNvPr>
          <p:cNvSpPr/>
          <p:nvPr/>
        </p:nvSpPr>
        <p:spPr>
          <a:xfrm>
            <a:off x="755650" y="604219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Meet Ingrid Inverse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xmlns="" id="{1B032C80-6800-452A-B4B1-463399BA433D}"/>
              </a:ext>
            </a:extLst>
          </p:cNvPr>
          <p:cNvSpPr/>
          <p:nvPr/>
        </p:nvSpPr>
        <p:spPr>
          <a:xfrm>
            <a:off x="3901726" y="3974528"/>
            <a:ext cx="1396091" cy="462061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9BECF8-7815-4919-B11B-24ECBA60332B}"/>
              </a:ext>
            </a:extLst>
          </p:cNvPr>
          <p:cNvSpPr txBox="1"/>
          <p:nvPr/>
        </p:nvSpPr>
        <p:spPr>
          <a:xfrm>
            <a:off x="1186897" y="2140911"/>
            <a:ext cx="6912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Inverse operations are opposite operations that reverse each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other and cancel each other out.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39A1A1-B720-4348-A5D1-47EA4AFE0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217" y="2140911"/>
            <a:ext cx="3079594" cy="43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939043-E10A-4779-90C3-8FFAF7E3E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/>
        </p:blipFill>
        <p:spPr>
          <a:xfrm>
            <a:off x="578839" y="1476375"/>
            <a:ext cx="7952765" cy="4493104"/>
          </a:xfrm>
          <a:prstGeom prst="rect">
            <a:avLst/>
          </a:prstGeom>
        </p:spPr>
      </p:pic>
      <p:sp>
        <p:nvSpPr>
          <p:cNvPr id="3" name="Rounded Rectangular Callout 18">
            <a:extLst>
              <a:ext uri="{FF2B5EF4-FFF2-40B4-BE49-F238E27FC236}">
                <a16:creationId xmlns:a16="http://schemas.microsoft.com/office/drawing/2014/main" xmlns="" id="{2343BA8A-D579-471D-BCD0-8F798AFAB1B7}"/>
              </a:ext>
            </a:extLst>
          </p:cNvPr>
          <p:cNvSpPr/>
          <p:nvPr/>
        </p:nvSpPr>
        <p:spPr>
          <a:xfrm>
            <a:off x="1257627" y="1768578"/>
            <a:ext cx="2609850" cy="1042988"/>
          </a:xfrm>
          <a:prstGeom prst="wedgeRoundRectCallout">
            <a:avLst>
              <a:gd name="adj1" fmla="val -34959"/>
              <a:gd name="adj2" fmla="val 851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Ingrid, will you check my homework please?</a:t>
            </a:r>
          </a:p>
        </p:txBody>
      </p:sp>
      <p:pic>
        <p:nvPicPr>
          <p:cNvPr id="4" name="Whole Class">
            <a:extLst>
              <a:ext uri="{FF2B5EF4-FFF2-40B4-BE49-F238E27FC236}">
                <a16:creationId xmlns:a16="http://schemas.microsoft.com/office/drawing/2014/main" xmlns="" id="{27B4FCE4-381F-482E-9C17-0BE94BFB5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17">
            <a:extLst>
              <a:ext uri="{FF2B5EF4-FFF2-40B4-BE49-F238E27FC236}">
                <a16:creationId xmlns:a16="http://schemas.microsoft.com/office/drawing/2014/main" xmlns="" id="{FB4E97BA-A5F2-4C1E-8D88-C4061E439D32}"/>
              </a:ext>
            </a:extLst>
          </p:cNvPr>
          <p:cNvSpPr/>
          <p:nvPr/>
        </p:nvSpPr>
        <p:spPr>
          <a:xfrm>
            <a:off x="4268696" y="1530224"/>
            <a:ext cx="3451225" cy="1069975"/>
          </a:xfrm>
          <a:prstGeom prst="wedgeRoundRectCallout">
            <a:avLst>
              <a:gd name="adj1" fmla="val 36366"/>
              <a:gd name="adj2" fmla="val 7066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Well done! I know it’s right because I did the inverse and I got back to where you started.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95A430-8407-4CD4-9F05-679884FFE1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402"/>
          <a:stretch/>
        </p:blipFill>
        <p:spPr>
          <a:xfrm>
            <a:off x="679785" y="2916516"/>
            <a:ext cx="1050008" cy="305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EDD78B-A13E-41DB-9983-A0C1580D8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150" y="2228724"/>
            <a:ext cx="2609849" cy="3690839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xmlns="" id="{E32072D6-320D-4FF6-BA04-20D7120FE51E}"/>
              </a:ext>
            </a:extLst>
          </p:cNvPr>
          <p:cNvSpPr/>
          <p:nvPr/>
        </p:nvSpPr>
        <p:spPr>
          <a:xfrm>
            <a:off x="578839" y="5630475"/>
            <a:ext cx="7952765" cy="7143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did Ingrid do?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did she know Ben’s calculation was right?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11DD1F8-FC72-4831-A590-9DB64999C2ED}"/>
              </a:ext>
            </a:extLst>
          </p:cNvPr>
          <p:cNvGrpSpPr/>
          <p:nvPr/>
        </p:nvGrpSpPr>
        <p:grpSpPr>
          <a:xfrm>
            <a:off x="2172238" y="2721872"/>
            <a:ext cx="4598185" cy="2970843"/>
            <a:chOff x="2172238" y="2721872"/>
            <a:chExt cx="4598185" cy="29708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A42DB6D-4219-4E59-9F27-4E949853DFE6}"/>
                </a:ext>
              </a:extLst>
            </p:cNvPr>
            <p:cNvGrpSpPr/>
            <p:nvPr/>
          </p:nvGrpSpPr>
          <p:grpSpPr>
            <a:xfrm>
              <a:off x="2172238" y="2721872"/>
              <a:ext cx="4598185" cy="2970843"/>
              <a:chOff x="1413931" y="2590724"/>
              <a:chExt cx="5214876" cy="309083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BCAE0409-F0FB-4115-9D7E-F4F4493373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181"/>
              <a:stretch/>
            </p:blipFill>
            <p:spPr>
              <a:xfrm>
                <a:off x="1413931" y="2590724"/>
                <a:ext cx="5214876" cy="309083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1BCA0078-F53C-403E-B12E-94F9B0F40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624" y="3234220"/>
                <a:ext cx="2732163" cy="1803837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2EF686A-90CC-48B8-9755-603464C9F3EF}"/>
                </a:ext>
              </a:extLst>
            </p:cNvPr>
            <p:cNvGrpSpPr/>
            <p:nvPr/>
          </p:nvGrpSpPr>
          <p:grpSpPr>
            <a:xfrm>
              <a:off x="3531252" y="3574324"/>
              <a:ext cx="2047937" cy="562507"/>
              <a:chOff x="3373732" y="3496767"/>
              <a:chExt cx="2047937" cy="56250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ED0FA961-6B19-4380-A477-83F0D1E7C193}"/>
                  </a:ext>
                </a:extLst>
              </p:cNvPr>
              <p:cNvSpPr/>
              <p:nvPr/>
            </p:nvSpPr>
            <p:spPr>
              <a:xfrm>
                <a:off x="3434563" y="3496767"/>
                <a:ext cx="1948120" cy="53618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xmlns="" id="{6344D601-6729-45BD-A54A-4B5F4BD9D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3732" y="3597609"/>
                <a:ext cx="20479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000" b="1" dirty="0">
                    <a:solidFill>
                      <a:schemeClr val="bg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8 + 5 = 13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47334D-EC2D-44D5-B754-8F5B47778914}"/>
              </a:ext>
            </a:extLst>
          </p:cNvPr>
          <p:cNvGrpSpPr/>
          <p:nvPr/>
        </p:nvGrpSpPr>
        <p:grpSpPr>
          <a:xfrm>
            <a:off x="3542174" y="4307181"/>
            <a:ext cx="2047937" cy="549345"/>
            <a:chOff x="3384654" y="3496767"/>
            <a:chExt cx="2047937" cy="5493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82773638-C2C8-4351-A491-FC318AC9197B}"/>
                </a:ext>
              </a:extLst>
            </p:cNvPr>
            <p:cNvSpPr/>
            <p:nvPr/>
          </p:nvSpPr>
          <p:spPr>
            <a:xfrm>
              <a:off x="3434563" y="3496767"/>
              <a:ext cx="1948120" cy="53618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xmlns="" id="{5AFFCE22-2511-48AD-9C0E-B4A524152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654" y="3584447"/>
              <a:ext cx="2047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000" b="1" dirty="0">
                  <a:solidFill>
                    <a:schemeClr val="bg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13 – 5 = 8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CB7377D-4CE7-4918-A50F-44432719A10E}"/>
              </a:ext>
            </a:extLst>
          </p:cNvPr>
          <p:cNvSpPr/>
          <p:nvPr/>
        </p:nvSpPr>
        <p:spPr>
          <a:xfrm>
            <a:off x="755650" y="604219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Meet Ingrid Inverse</a:t>
            </a:r>
          </a:p>
        </p:txBody>
      </p:sp>
    </p:spTree>
    <p:extLst>
      <p:ext uri="{BB962C8B-B14F-4D97-AF65-F5344CB8AC3E}">
        <p14:creationId xmlns:p14="http://schemas.microsoft.com/office/powerpoint/2010/main" val="16594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xmlns="" id="{E28DD5DD-9D48-4D59-AF00-9C349615FF93}"/>
              </a:ext>
            </a:extLst>
          </p:cNvPr>
          <p:cNvSpPr/>
          <p:nvPr/>
        </p:nvSpPr>
        <p:spPr>
          <a:xfrm>
            <a:off x="755650" y="1365607"/>
            <a:ext cx="7632700" cy="61515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Ingrid is great at using the inverse! She has made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some models to help you.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xmlns="" id="{ED7B1D0D-7CDD-4684-8C1D-37BF598CA5AE}"/>
              </a:ext>
            </a:extLst>
          </p:cNvPr>
          <p:cNvSpPr/>
          <p:nvPr/>
        </p:nvSpPr>
        <p:spPr>
          <a:xfrm>
            <a:off x="755650" y="2089151"/>
            <a:ext cx="7632700" cy="7143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Discuss what you see. Which do you find the most helpful?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think of any other models that might help?</a:t>
            </a:r>
          </a:p>
        </p:txBody>
      </p:sp>
      <p:pic>
        <p:nvPicPr>
          <p:cNvPr id="4" name="Whole Class">
            <a:extLst>
              <a:ext uri="{FF2B5EF4-FFF2-40B4-BE49-F238E27FC236}">
                <a16:creationId xmlns:a16="http://schemas.microsoft.com/office/drawing/2014/main" xmlns="" id="{BDE5CC47-936F-4A6C-BC8F-53E34B2CE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part whole">
            <a:extLst>
              <a:ext uri="{FF2B5EF4-FFF2-40B4-BE49-F238E27FC236}">
                <a16:creationId xmlns:a16="http://schemas.microsoft.com/office/drawing/2014/main" xmlns="" id="{F7216A5F-7312-49B2-807E-B33BC37D25A7}"/>
              </a:ext>
            </a:extLst>
          </p:cNvPr>
          <p:cNvGrpSpPr>
            <a:grpSpLocks/>
          </p:cNvGrpSpPr>
          <p:nvPr/>
        </p:nvGrpSpPr>
        <p:grpSpPr bwMode="auto">
          <a:xfrm>
            <a:off x="6007701" y="2907584"/>
            <a:ext cx="2224087" cy="1658937"/>
            <a:chOff x="5725297" y="3039762"/>
            <a:chExt cx="2224218" cy="165992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5F61F86-4444-4BBF-846C-CF2A681C0BB7}"/>
                </a:ext>
              </a:extLst>
            </p:cNvPr>
            <p:cNvCxnSpPr/>
            <p:nvPr/>
          </p:nvCxnSpPr>
          <p:spPr>
            <a:xfrm flipH="1">
              <a:off x="6187286" y="3409869"/>
              <a:ext cx="568358" cy="80851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F71A348-D023-4CED-B2A2-11BC72252576}"/>
                </a:ext>
              </a:extLst>
            </p:cNvPr>
            <p:cNvCxnSpPr/>
            <p:nvPr/>
          </p:nvCxnSpPr>
          <p:spPr>
            <a:xfrm>
              <a:off x="6981083" y="3521060"/>
              <a:ext cx="515968" cy="80851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D87D71C-41FE-4D7A-BFD7-4C8CFB90838A}"/>
                </a:ext>
              </a:extLst>
            </p:cNvPr>
            <p:cNvSpPr/>
            <p:nvPr/>
          </p:nvSpPr>
          <p:spPr>
            <a:xfrm>
              <a:off x="6466703" y="3039762"/>
              <a:ext cx="741407" cy="7418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5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C57D24E8-2AB9-4CA7-A6B0-2E1BF1C23A48}"/>
                </a:ext>
              </a:extLst>
            </p:cNvPr>
            <p:cNvSpPr/>
            <p:nvPr/>
          </p:nvSpPr>
          <p:spPr>
            <a:xfrm>
              <a:off x="5725297" y="3957883"/>
              <a:ext cx="741406" cy="7418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5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3B4AF09-C1FC-4698-BE44-C9A9A3308C69}"/>
                </a:ext>
              </a:extLst>
            </p:cNvPr>
            <p:cNvSpPr/>
            <p:nvPr/>
          </p:nvSpPr>
          <p:spPr>
            <a:xfrm>
              <a:off x="7208109" y="3957883"/>
              <a:ext cx="741406" cy="7418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5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1" name="bar model">
            <a:extLst>
              <a:ext uri="{FF2B5EF4-FFF2-40B4-BE49-F238E27FC236}">
                <a16:creationId xmlns:a16="http://schemas.microsoft.com/office/drawing/2014/main" xmlns="" id="{FD763723-D073-4DF7-A17E-200649FDCF3D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2990850"/>
            <a:ext cx="4510088" cy="885825"/>
            <a:chOff x="1285103" y="3031524"/>
            <a:chExt cx="3188043" cy="6260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CF63305-FBAF-4DAD-AD72-BBC6CEC13A20}"/>
                </a:ext>
              </a:extLst>
            </p:cNvPr>
            <p:cNvSpPr/>
            <p:nvPr/>
          </p:nvSpPr>
          <p:spPr>
            <a:xfrm>
              <a:off x="1285103" y="3031524"/>
              <a:ext cx="3188043" cy="31303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5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9DDFEE3-B8B2-48FE-A015-61AD0FED422F}"/>
                </a:ext>
              </a:extLst>
            </p:cNvPr>
            <p:cNvSpPr/>
            <p:nvPr/>
          </p:nvSpPr>
          <p:spPr>
            <a:xfrm>
              <a:off x="1285103" y="3344562"/>
              <a:ext cx="1869510" cy="313038"/>
            </a:xfrm>
            <a:prstGeom prst="rect">
              <a:avLst/>
            </a:prstGeom>
            <a:solidFill>
              <a:srgbClr val="A973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5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5D38261-FD71-4247-A537-17AF196C7BE6}"/>
                </a:ext>
              </a:extLst>
            </p:cNvPr>
            <p:cNvSpPr/>
            <p:nvPr/>
          </p:nvSpPr>
          <p:spPr>
            <a:xfrm>
              <a:off x="3072696" y="3344562"/>
              <a:ext cx="1400450" cy="313038"/>
            </a:xfrm>
            <a:prstGeom prst="rect">
              <a:avLst/>
            </a:prstGeom>
            <a:solidFill>
              <a:srgbClr val="CDB5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5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15" name="ten frame">
            <a:extLst>
              <a:ext uri="{FF2B5EF4-FFF2-40B4-BE49-F238E27FC236}">
                <a16:creationId xmlns:a16="http://schemas.microsoft.com/office/drawing/2014/main" xmlns="" id="{D453A8DD-91B1-4B56-AF73-04411F3A4D3E}"/>
              </a:ext>
            </a:extLst>
          </p:cNvPr>
          <p:cNvGrpSpPr>
            <a:grpSpLocks/>
          </p:cNvGrpSpPr>
          <p:nvPr/>
        </p:nvGrpSpPr>
        <p:grpSpPr bwMode="auto">
          <a:xfrm>
            <a:off x="1402844" y="4142524"/>
            <a:ext cx="3332163" cy="655637"/>
            <a:chOff x="1285103" y="4040661"/>
            <a:chExt cx="3332201" cy="654907"/>
          </a:xfrm>
        </p:grpSpPr>
        <p:grpSp>
          <p:nvGrpSpPr>
            <p:cNvPr id="16" name="Group 42">
              <a:extLst>
                <a:ext uri="{FF2B5EF4-FFF2-40B4-BE49-F238E27FC236}">
                  <a16:creationId xmlns:a16="http://schemas.microsoft.com/office/drawing/2014/main" xmlns="" id="{E72E6290-BC0F-47C3-A65A-3E2A2D559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5103" y="4040661"/>
              <a:ext cx="1614613" cy="650788"/>
              <a:chOff x="2240692" y="4127157"/>
              <a:chExt cx="1614613" cy="65078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9C62FC8-AEA3-4BF3-9CE2-46403A0CE865}"/>
                  </a:ext>
                </a:extLst>
              </p:cNvPr>
              <p:cNvSpPr/>
              <p:nvPr/>
            </p:nvSpPr>
            <p:spPr>
              <a:xfrm>
                <a:off x="2240692" y="4127157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73B407BB-C1B0-4765-A46F-6E33C7E143FD}"/>
                  </a:ext>
                </a:extLst>
              </p:cNvPr>
              <p:cNvSpPr/>
              <p:nvPr/>
            </p:nvSpPr>
            <p:spPr>
              <a:xfrm>
                <a:off x="2561371" y="4127157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AB9E164A-980F-4C0F-9BB0-96D2EE391BD3}"/>
                  </a:ext>
                </a:extLst>
              </p:cNvPr>
              <p:cNvSpPr/>
              <p:nvPr/>
            </p:nvSpPr>
            <p:spPr>
              <a:xfrm>
                <a:off x="2883637" y="4127157"/>
                <a:ext cx="328616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9703A10-3FE9-4CB9-A3A4-E0C06E86CB8D}"/>
                  </a:ext>
                </a:extLst>
              </p:cNvPr>
              <p:cNvSpPr/>
              <p:nvPr/>
            </p:nvSpPr>
            <p:spPr>
              <a:xfrm>
                <a:off x="3204316" y="4127157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15CBB71-8A7C-407C-9BB4-1B79CA8F97A0}"/>
                  </a:ext>
                </a:extLst>
              </p:cNvPr>
              <p:cNvSpPr/>
              <p:nvPr/>
            </p:nvSpPr>
            <p:spPr>
              <a:xfrm>
                <a:off x="3524994" y="4127157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6B81C2FB-7928-47EC-8C14-38C2C101AA04}"/>
                  </a:ext>
                </a:extLst>
              </p:cNvPr>
              <p:cNvSpPr/>
              <p:nvPr/>
            </p:nvSpPr>
            <p:spPr>
              <a:xfrm>
                <a:off x="2240692" y="4447475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7AC778B-ACE0-4815-A9E1-3A3666857367}"/>
                  </a:ext>
                </a:extLst>
              </p:cNvPr>
              <p:cNvSpPr/>
              <p:nvPr/>
            </p:nvSpPr>
            <p:spPr>
              <a:xfrm>
                <a:off x="2561371" y="4447475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3C158F5-B686-45A2-88C0-EEF7E88EABE9}"/>
                  </a:ext>
                </a:extLst>
              </p:cNvPr>
              <p:cNvSpPr/>
              <p:nvPr/>
            </p:nvSpPr>
            <p:spPr>
              <a:xfrm>
                <a:off x="2883637" y="4447475"/>
                <a:ext cx="328616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AEB40A0B-F4CE-4CF7-84A6-903A47B8A1F1}"/>
                  </a:ext>
                </a:extLst>
              </p:cNvPr>
              <p:cNvSpPr/>
              <p:nvPr/>
            </p:nvSpPr>
            <p:spPr>
              <a:xfrm>
                <a:off x="3204316" y="4447475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A5AB8583-38C7-47DC-80F2-E444B9DB16E2}"/>
                  </a:ext>
                </a:extLst>
              </p:cNvPr>
              <p:cNvSpPr/>
              <p:nvPr/>
            </p:nvSpPr>
            <p:spPr>
              <a:xfrm>
                <a:off x="3524994" y="4447475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4A43DD3-EB44-4700-AA60-98CEF4477F83}"/>
                  </a:ext>
                </a:extLst>
              </p:cNvPr>
              <p:cNvSpPr/>
              <p:nvPr/>
            </p:nvSpPr>
            <p:spPr>
              <a:xfrm>
                <a:off x="2274030" y="4168386"/>
                <a:ext cx="238128" cy="237860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2325215D-D709-4FC4-9D0C-A0F75D4E601D}"/>
                  </a:ext>
                </a:extLst>
              </p:cNvPr>
              <p:cNvSpPr/>
              <p:nvPr/>
            </p:nvSpPr>
            <p:spPr>
              <a:xfrm>
                <a:off x="2594709" y="4168386"/>
                <a:ext cx="239715" cy="237860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E2F6A60F-0C9D-4C42-AB5C-C654CD182B64}"/>
                  </a:ext>
                </a:extLst>
              </p:cNvPr>
              <p:cNvSpPr/>
              <p:nvPr/>
            </p:nvSpPr>
            <p:spPr>
              <a:xfrm>
                <a:off x="2915388" y="4168386"/>
                <a:ext cx="239715" cy="237860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0546DBC3-2DB3-4F4A-8D06-86E61B41682E}"/>
                  </a:ext>
                </a:extLst>
              </p:cNvPr>
              <p:cNvSpPr/>
              <p:nvPr/>
            </p:nvSpPr>
            <p:spPr>
              <a:xfrm>
                <a:off x="3237653" y="4168386"/>
                <a:ext cx="238128" cy="237860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0FD3B3C9-0982-4AB9-B6B6-193B95D05FC4}"/>
                  </a:ext>
                </a:extLst>
              </p:cNvPr>
              <p:cNvSpPr/>
              <p:nvPr/>
            </p:nvSpPr>
            <p:spPr>
              <a:xfrm>
                <a:off x="3558332" y="4168386"/>
                <a:ext cx="239716" cy="237860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0DAE3DE2-9E9C-41FE-8487-9FDD94229066}"/>
                  </a:ext>
                </a:extLst>
              </p:cNvPr>
              <p:cNvSpPr/>
              <p:nvPr/>
            </p:nvSpPr>
            <p:spPr>
              <a:xfrm>
                <a:off x="2274030" y="4498219"/>
                <a:ext cx="238128" cy="237860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809169CA-2C04-4A3D-88E9-07BFCC358753}"/>
                  </a:ext>
                </a:extLst>
              </p:cNvPr>
              <p:cNvSpPr/>
              <p:nvPr/>
            </p:nvSpPr>
            <p:spPr>
              <a:xfrm>
                <a:off x="2594709" y="4498219"/>
                <a:ext cx="239715" cy="237860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55E605C6-44FF-46E5-8FF6-545DC7FA5EC9}"/>
                  </a:ext>
                </a:extLst>
              </p:cNvPr>
              <p:cNvSpPr/>
              <p:nvPr/>
            </p:nvSpPr>
            <p:spPr>
              <a:xfrm>
                <a:off x="2915388" y="4498219"/>
                <a:ext cx="239715" cy="237860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CE381400-914A-4EC4-9CDC-17655F499105}"/>
                  </a:ext>
                </a:extLst>
              </p:cNvPr>
              <p:cNvSpPr/>
              <p:nvPr/>
            </p:nvSpPr>
            <p:spPr>
              <a:xfrm>
                <a:off x="3237653" y="4498219"/>
                <a:ext cx="238128" cy="237860"/>
              </a:xfrm>
              <a:prstGeom prst="ellipse">
                <a:avLst/>
              </a:prstGeom>
              <a:solidFill>
                <a:srgbClr val="2D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F05EA117-053E-482F-BEA6-256306B304FD}"/>
                  </a:ext>
                </a:extLst>
              </p:cNvPr>
              <p:cNvSpPr/>
              <p:nvPr/>
            </p:nvSpPr>
            <p:spPr>
              <a:xfrm>
                <a:off x="3558332" y="4498219"/>
                <a:ext cx="239716" cy="237860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7" name="Group 43">
              <a:extLst>
                <a:ext uri="{FF2B5EF4-FFF2-40B4-BE49-F238E27FC236}">
                  <a16:creationId xmlns:a16="http://schemas.microsoft.com/office/drawing/2014/main" xmlns="" id="{75B0021E-1316-4501-B115-B82D33F5E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691" y="4044780"/>
              <a:ext cx="1614613" cy="650788"/>
              <a:chOff x="2240692" y="4127157"/>
              <a:chExt cx="1614613" cy="65078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244F166E-9135-49FC-82A4-9D4808047275}"/>
                  </a:ext>
                </a:extLst>
              </p:cNvPr>
              <p:cNvSpPr/>
              <p:nvPr/>
            </p:nvSpPr>
            <p:spPr>
              <a:xfrm>
                <a:off x="2240799" y="4127794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250C0CCC-8B52-4220-B975-F97B01232E28}"/>
                  </a:ext>
                </a:extLst>
              </p:cNvPr>
              <p:cNvSpPr/>
              <p:nvPr/>
            </p:nvSpPr>
            <p:spPr>
              <a:xfrm>
                <a:off x="2561478" y="4127794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0AF510E4-67F9-4B43-8D50-C51A10918E0E}"/>
                  </a:ext>
                </a:extLst>
              </p:cNvPr>
              <p:cNvSpPr/>
              <p:nvPr/>
            </p:nvSpPr>
            <p:spPr>
              <a:xfrm>
                <a:off x="2883744" y="4127794"/>
                <a:ext cx="328616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A3AECD4-6020-44C4-AF09-1A83DD2335E7}"/>
                  </a:ext>
                </a:extLst>
              </p:cNvPr>
              <p:cNvSpPr/>
              <p:nvPr/>
            </p:nvSpPr>
            <p:spPr>
              <a:xfrm>
                <a:off x="3204423" y="4127794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41B2F2E6-029F-43CC-947E-621E5C19FDC9}"/>
                  </a:ext>
                </a:extLst>
              </p:cNvPr>
              <p:cNvSpPr/>
              <p:nvPr/>
            </p:nvSpPr>
            <p:spPr>
              <a:xfrm>
                <a:off x="3525101" y="4127794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C71B4AD-E01A-49DC-B95E-D1E17322CBF4}"/>
                  </a:ext>
                </a:extLst>
              </p:cNvPr>
              <p:cNvSpPr/>
              <p:nvPr/>
            </p:nvSpPr>
            <p:spPr>
              <a:xfrm>
                <a:off x="2240799" y="4448112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5A6E6A1A-C2C4-472C-84A8-7AB6DCACA9DF}"/>
                  </a:ext>
                </a:extLst>
              </p:cNvPr>
              <p:cNvSpPr/>
              <p:nvPr/>
            </p:nvSpPr>
            <p:spPr>
              <a:xfrm>
                <a:off x="2561478" y="4448112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48E2E5E-A4E9-40FA-97DC-C59A7CEBC85A}"/>
                  </a:ext>
                </a:extLst>
              </p:cNvPr>
              <p:cNvSpPr/>
              <p:nvPr/>
            </p:nvSpPr>
            <p:spPr>
              <a:xfrm>
                <a:off x="2883744" y="4448112"/>
                <a:ext cx="328616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1A8C3470-4EE5-4B84-B2BE-4D94A846D477}"/>
                  </a:ext>
                </a:extLst>
              </p:cNvPr>
              <p:cNvSpPr/>
              <p:nvPr/>
            </p:nvSpPr>
            <p:spPr>
              <a:xfrm>
                <a:off x="3204423" y="4448112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23519340-5E76-4F52-A0BD-07D0C66EAC01}"/>
                  </a:ext>
                </a:extLst>
              </p:cNvPr>
              <p:cNvSpPr/>
              <p:nvPr/>
            </p:nvSpPr>
            <p:spPr>
              <a:xfrm>
                <a:off x="3525101" y="4448112"/>
                <a:ext cx="330204" cy="329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84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5342EC69-3D6A-40FA-ABDC-CAA1F00B29FE}"/>
                  </a:ext>
                </a:extLst>
              </p:cNvPr>
              <p:cNvSpPr/>
              <p:nvPr/>
            </p:nvSpPr>
            <p:spPr>
              <a:xfrm>
                <a:off x="2274137" y="4169023"/>
                <a:ext cx="238128" cy="237860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F5FA6886-3A8E-43B5-A5E8-5BE3B0EBF51A}"/>
                  </a:ext>
                </a:extLst>
              </p:cNvPr>
              <p:cNvSpPr/>
              <p:nvPr/>
            </p:nvSpPr>
            <p:spPr>
              <a:xfrm>
                <a:off x="2594816" y="4169023"/>
                <a:ext cx="239715" cy="237860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E05A6F56-06D7-4F33-AC9C-62F91EF04B23}"/>
                  </a:ext>
                </a:extLst>
              </p:cNvPr>
              <p:cNvSpPr/>
              <p:nvPr/>
            </p:nvSpPr>
            <p:spPr>
              <a:xfrm>
                <a:off x="2274137" y="4498856"/>
                <a:ext cx="238128" cy="237860"/>
              </a:xfrm>
              <a:prstGeom prst="ellipse">
                <a:avLst/>
              </a:prstGeom>
              <a:solidFill>
                <a:srgbClr val="A9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sp>
        <p:nvSpPr>
          <p:cNvPr id="68" name="show">
            <a:extLst>
              <a:ext uri="{FF2B5EF4-FFF2-40B4-BE49-F238E27FC236}">
                <a16:creationId xmlns:a16="http://schemas.microsoft.com/office/drawing/2014/main" xmlns="" id="{BE60DC76-4DA8-4ADA-B027-964BEBF4AC10}"/>
              </a:ext>
            </a:extLst>
          </p:cNvPr>
          <p:cNvSpPr/>
          <p:nvPr/>
        </p:nvSpPr>
        <p:spPr>
          <a:xfrm>
            <a:off x="593959" y="5042277"/>
            <a:ext cx="2479514" cy="1087061"/>
          </a:xfrm>
          <a:prstGeom prst="roundRect">
            <a:avLst/>
          </a:prstGeom>
          <a:solidFill>
            <a:srgbClr val="78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models to hide them. Click </a:t>
            </a:r>
            <a:r>
              <a:rPr lang="en-GB" u="sng" dirty="0"/>
              <a:t>here</a:t>
            </a:r>
            <a:r>
              <a:rPr lang="en-GB" dirty="0"/>
              <a:t> to show them all.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3D543593-313F-4F56-BEF4-F66140A3DB37}"/>
              </a:ext>
            </a:extLst>
          </p:cNvPr>
          <p:cNvSpPr/>
          <p:nvPr/>
        </p:nvSpPr>
        <p:spPr>
          <a:xfrm>
            <a:off x="755650" y="604219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Meet Ingrid Inverse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EB3D5F8-F15B-46FB-B949-6E2F991BC687}"/>
              </a:ext>
            </a:extLst>
          </p:cNvPr>
          <p:cNvSpPr txBox="1"/>
          <p:nvPr/>
        </p:nvSpPr>
        <p:spPr>
          <a:xfrm>
            <a:off x="5445069" y="4846152"/>
            <a:ext cx="4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+2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E7803944-A5AC-447B-946C-104E9C056E34}"/>
              </a:ext>
            </a:extLst>
          </p:cNvPr>
          <p:cNvSpPr txBox="1"/>
          <p:nvPr/>
        </p:nvSpPr>
        <p:spPr>
          <a:xfrm>
            <a:off x="6086419" y="4846152"/>
            <a:ext cx="4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+3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252C4E4-1A81-4E7F-AA8B-2CFF8E72ACD6}"/>
              </a:ext>
            </a:extLst>
          </p:cNvPr>
          <p:cNvGrpSpPr/>
          <p:nvPr/>
        </p:nvGrpSpPr>
        <p:grpSpPr>
          <a:xfrm>
            <a:off x="3305039" y="4934410"/>
            <a:ext cx="5405323" cy="1182965"/>
            <a:chOff x="3438527" y="4998552"/>
            <a:chExt cx="5405323" cy="1182965"/>
          </a:xfrm>
        </p:grpSpPr>
        <p:sp>
          <p:nvSpPr>
            <p:cNvPr id="104" name="Rectangle 79">
              <a:extLst>
                <a:ext uri="{FF2B5EF4-FFF2-40B4-BE49-F238E27FC236}">
                  <a16:creationId xmlns:a16="http://schemas.microsoft.com/office/drawing/2014/main" xmlns="" id="{8F6E8403-499F-4953-95DF-5B21D938C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527" y="5807308"/>
              <a:ext cx="328923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106" name="Rectangle 80">
              <a:extLst>
                <a:ext uri="{FF2B5EF4-FFF2-40B4-BE49-F238E27FC236}">
                  <a16:creationId xmlns:a16="http://schemas.microsoft.com/office/drawing/2014/main" xmlns="" id="{322DC8EF-E303-4EFA-BFB1-E2C681D37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944" y="5807308"/>
              <a:ext cx="389835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13</a:t>
              </a:r>
            </a:p>
          </p:txBody>
        </p:sp>
        <p:sp>
          <p:nvSpPr>
            <p:cNvPr id="108" name="Rectangle 81">
              <a:extLst>
                <a:ext uri="{FF2B5EF4-FFF2-40B4-BE49-F238E27FC236}">
                  <a16:creationId xmlns:a16="http://schemas.microsoft.com/office/drawing/2014/main" xmlns="" id="{712C8EFD-57C8-4867-965A-56E4F9637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58" y="5807308"/>
              <a:ext cx="272820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110" name="Rectangle 82">
              <a:extLst>
                <a:ext uri="{FF2B5EF4-FFF2-40B4-BE49-F238E27FC236}">
                  <a16:creationId xmlns:a16="http://schemas.microsoft.com/office/drawing/2014/main" xmlns="" id="{13D33594-F2B3-4D62-8A40-B5B80693F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566" y="5807308"/>
              <a:ext cx="306482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111" name="Rectangle 83">
              <a:extLst>
                <a:ext uri="{FF2B5EF4-FFF2-40B4-BE49-F238E27FC236}">
                  <a16:creationId xmlns:a16="http://schemas.microsoft.com/office/drawing/2014/main" xmlns="" id="{84B3B5CE-4D89-45F5-8058-F873A287D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918" y="5807308"/>
              <a:ext cx="301674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  <p:sp>
          <p:nvSpPr>
            <p:cNvPr id="112" name="Rectangle 84">
              <a:extLst>
                <a:ext uri="{FF2B5EF4-FFF2-40B4-BE49-F238E27FC236}">
                  <a16:creationId xmlns:a16="http://schemas.microsoft.com/office/drawing/2014/main" xmlns="" id="{D932AB8E-38A4-49F6-8D82-675F3F399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732" y="5807308"/>
              <a:ext cx="254348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114" name="Rectangle 85">
              <a:extLst>
                <a:ext uri="{FF2B5EF4-FFF2-40B4-BE49-F238E27FC236}">
                  <a16:creationId xmlns:a16="http://schemas.microsoft.com/office/drawing/2014/main" xmlns="" id="{BC15946A-5B4B-45BE-B70C-CE8CE933D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056" y="5807308"/>
              <a:ext cx="306482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5</a:t>
              </a:r>
            </a:p>
          </p:txBody>
        </p:sp>
        <p:sp>
          <p:nvSpPr>
            <p:cNvPr id="118" name="Rectangle 86">
              <a:extLst>
                <a:ext uri="{FF2B5EF4-FFF2-40B4-BE49-F238E27FC236}">
                  <a16:creationId xmlns:a16="http://schemas.microsoft.com/office/drawing/2014/main" xmlns="" id="{802748CD-C4C0-4B2A-A78B-1C6AC4690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889" y="5807308"/>
              <a:ext cx="309689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6</a:t>
              </a:r>
            </a:p>
          </p:txBody>
        </p:sp>
        <p:sp>
          <p:nvSpPr>
            <p:cNvPr id="120" name="Rectangle 87">
              <a:extLst>
                <a:ext uri="{FF2B5EF4-FFF2-40B4-BE49-F238E27FC236}">
                  <a16:creationId xmlns:a16="http://schemas.microsoft.com/office/drawing/2014/main" xmlns="" id="{1AA8F7A4-4F85-4331-A324-419207908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32" y="5807308"/>
              <a:ext cx="295262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7</a:t>
              </a:r>
            </a:p>
          </p:txBody>
        </p:sp>
        <p:sp>
          <p:nvSpPr>
            <p:cNvPr id="122" name="Rectangle 88">
              <a:extLst>
                <a:ext uri="{FF2B5EF4-FFF2-40B4-BE49-F238E27FC236}">
                  <a16:creationId xmlns:a16="http://schemas.microsoft.com/office/drawing/2014/main" xmlns="" id="{D70C1C09-FEE1-4374-B648-4BED9CAD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1" y="5807308"/>
              <a:ext cx="317704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8</a:t>
              </a:r>
            </a:p>
          </p:txBody>
        </p:sp>
        <p:sp>
          <p:nvSpPr>
            <p:cNvPr id="123" name="Rectangle 89">
              <a:extLst>
                <a:ext uri="{FF2B5EF4-FFF2-40B4-BE49-F238E27FC236}">
                  <a16:creationId xmlns:a16="http://schemas.microsoft.com/office/drawing/2014/main" xmlns="" id="{1D605E46-3D81-4858-9D56-17D9E679C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1912" y="5807308"/>
              <a:ext cx="309689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9</a:t>
              </a:r>
            </a:p>
          </p:txBody>
        </p:sp>
        <p:sp>
          <p:nvSpPr>
            <p:cNvPr id="124" name="Rectangle 90">
              <a:extLst>
                <a:ext uri="{FF2B5EF4-FFF2-40B4-BE49-F238E27FC236}">
                  <a16:creationId xmlns:a16="http://schemas.microsoft.com/office/drawing/2014/main" xmlns="" id="{D6D6D565-8F6D-42F0-B45D-5DC0E9215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3195" y="5807308"/>
              <a:ext cx="417086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10</a:t>
              </a:r>
            </a:p>
          </p:txBody>
        </p:sp>
        <p:sp>
          <p:nvSpPr>
            <p:cNvPr id="125" name="Rectangle 91">
              <a:extLst>
                <a:ext uri="{FF2B5EF4-FFF2-40B4-BE49-F238E27FC236}">
                  <a16:creationId xmlns:a16="http://schemas.microsoft.com/office/drawing/2014/main" xmlns="" id="{DA64D82C-3630-4E60-8F5B-824FC063C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297" y="5807308"/>
              <a:ext cx="360983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11</a:t>
              </a:r>
            </a:p>
          </p:txBody>
        </p:sp>
        <p:sp>
          <p:nvSpPr>
            <p:cNvPr id="126" name="Rectangle 92">
              <a:extLst>
                <a:ext uri="{FF2B5EF4-FFF2-40B4-BE49-F238E27FC236}">
                  <a16:creationId xmlns:a16="http://schemas.microsoft.com/office/drawing/2014/main" xmlns="" id="{24477025-790B-41AA-A030-8C8CEEC8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409" y="5807308"/>
              <a:ext cx="394645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12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1EFA1039-6ACE-444C-BD9C-8F82CBA147C1}"/>
                </a:ext>
              </a:extLst>
            </p:cNvPr>
            <p:cNvCxnSpPr>
              <a:cxnSpLocks/>
            </p:cNvCxnSpPr>
            <p:nvPr/>
          </p:nvCxnSpPr>
          <p:spPr>
            <a:xfrm>
              <a:off x="3598440" y="5704984"/>
              <a:ext cx="49975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A62CF732-AD43-41B4-B20D-3FB2BB7F742E}"/>
                </a:ext>
              </a:extLst>
            </p:cNvPr>
            <p:cNvCxnSpPr>
              <a:cxnSpLocks/>
            </p:cNvCxnSpPr>
            <p:nvPr/>
          </p:nvCxnSpPr>
          <p:spPr>
            <a:xfrm>
              <a:off x="3601529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81F70978-65B1-4678-8D98-E8AE470723BD}"/>
                </a:ext>
              </a:extLst>
            </p:cNvPr>
            <p:cNvCxnSpPr>
              <a:cxnSpLocks/>
            </p:cNvCxnSpPr>
            <p:nvPr/>
          </p:nvCxnSpPr>
          <p:spPr>
            <a:xfrm>
              <a:off x="3851640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BA51D793-0125-4C80-BABF-37076384154E}"/>
                </a:ext>
              </a:extLst>
            </p:cNvPr>
            <p:cNvCxnSpPr>
              <a:cxnSpLocks/>
            </p:cNvCxnSpPr>
            <p:nvPr/>
          </p:nvCxnSpPr>
          <p:spPr>
            <a:xfrm>
              <a:off x="4101751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D648DAF-CC66-4862-A629-EC661B504C11}"/>
                </a:ext>
              </a:extLst>
            </p:cNvPr>
            <p:cNvCxnSpPr>
              <a:cxnSpLocks/>
            </p:cNvCxnSpPr>
            <p:nvPr/>
          </p:nvCxnSpPr>
          <p:spPr>
            <a:xfrm>
              <a:off x="4351862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7EF7B3C0-046A-41DA-AF24-EE096F530117}"/>
                </a:ext>
              </a:extLst>
            </p:cNvPr>
            <p:cNvCxnSpPr>
              <a:cxnSpLocks/>
            </p:cNvCxnSpPr>
            <p:nvPr/>
          </p:nvCxnSpPr>
          <p:spPr>
            <a:xfrm>
              <a:off x="4601973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0A22486D-FA3E-42B2-A07A-55FFFB63522F}"/>
                </a:ext>
              </a:extLst>
            </p:cNvPr>
            <p:cNvCxnSpPr>
              <a:cxnSpLocks/>
            </p:cNvCxnSpPr>
            <p:nvPr/>
          </p:nvCxnSpPr>
          <p:spPr>
            <a:xfrm>
              <a:off x="4852084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28FD3E65-52A3-48FA-8E74-8B6ED2EC5837}"/>
                </a:ext>
              </a:extLst>
            </p:cNvPr>
            <p:cNvCxnSpPr>
              <a:cxnSpLocks/>
            </p:cNvCxnSpPr>
            <p:nvPr/>
          </p:nvCxnSpPr>
          <p:spPr>
            <a:xfrm>
              <a:off x="5102195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48FBD082-FF70-4126-A621-6DFE2AEEDB5E}"/>
                </a:ext>
              </a:extLst>
            </p:cNvPr>
            <p:cNvCxnSpPr>
              <a:cxnSpLocks/>
            </p:cNvCxnSpPr>
            <p:nvPr/>
          </p:nvCxnSpPr>
          <p:spPr>
            <a:xfrm>
              <a:off x="5352306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824B0B9B-B208-4737-A842-8CB24F16B434}"/>
                </a:ext>
              </a:extLst>
            </p:cNvPr>
            <p:cNvCxnSpPr>
              <a:cxnSpLocks/>
            </p:cNvCxnSpPr>
            <p:nvPr/>
          </p:nvCxnSpPr>
          <p:spPr>
            <a:xfrm>
              <a:off x="5602417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0B7E1834-DC7D-48FD-9FBB-D7B76898B509}"/>
                </a:ext>
              </a:extLst>
            </p:cNvPr>
            <p:cNvCxnSpPr>
              <a:cxnSpLocks/>
            </p:cNvCxnSpPr>
            <p:nvPr/>
          </p:nvCxnSpPr>
          <p:spPr>
            <a:xfrm>
              <a:off x="5852528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C9A6537-5AC2-4832-B014-92AD7EB7C0A2}"/>
                </a:ext>
              </a:extLst>
            </p:cNvPr>
            <p:cNvCxnSpPr>
              <a:cxnSpLocks/>
            </p:cNvCxnSpPr>
            <p:nvPr/>
          </p:nvCxnSpPr>
          <p:spPr>
            <a:xfrm>
              <a:off x="6102639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DFB2D45F-AFC6-44C9-BE03-7B0CD42E3413}"/>
                </a:ext>
              </a:extLst>
            </p:cNvPr>
            <p:cNvCxnSpPr>
              <a:cxnSpLocks/>
            </p:cNvCxnSpPr>
            <p:nvPr/>
          </p:nvCxnSpPr>
          <p:spPr>
            <a:xfrm>
              <a:off x="6352750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63DB0C95-8DD1-4303-81AC-50863AD8E248}"/>
                </a:ext>
              </a:extLst>
            </p:cNvPr>
            <p:cNvCxnSpPr>
              <a:cxnSpLocks/>
            </p:cNvCxnSpPr>
            <p:nvPr/>
          </p:nvCxnSpPr>
          <p:spPr>
            <a:xfrm>
              <a:off x="6602861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91B7E950-43CC-4DDD-AD26-76E3C2132AF3}"/>
                </a:ext>
              </a:extLst>
            </p:cNvPr>
            <p:cNvCxnSpPr>
              <a:cxnSpLocks/>
            </p:cNvCxnSpPr>
            <p:nvPr/>
          </p:nvCxnSpPr>
          <p:spPr>
            <a:xfrm>
              <a:off x="6852972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C27370A8-73F4-4BAD-9BD7-288AFC5C90EF}"/>
                </a:ext>
              </a:extLst>
            </p:cNvPr>
            <p:cNvCxnSpPr>
              <a:cxnSpLocks/>
            </p:cNvCxnSpPr>
            <p:nvPr/>
          </p:nvCxnSpPr>
          <p:spPr>
            <a:xfrm>
              <a:off x="7098059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10427E21-27EB-4108-BC0A-C9A1EDA19865}"/>
                </a:ext>
              </a:extLst>
            </p:cNvPr>
            <p:cNvCxnSpPr>
              <a:cxnSpLocks/>
            </p:cNvCxnSpPr>
            <p:nvPr/>
          </p:nvCxnSpPr>
          <p:spPr>
            <a:xfrm>
              <a:off x="7353194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CDD2AE1E-C713-4AA9-BA63-53F1B5DDF674}"/>
                </a:ext>
              </a:extLst>
            </p:cNvPr>
            <p:cNvCxnSpPr>
              <a:cxnSpLocks/>
            </p:cNvCxnSpPr>
            <p:nvPr/>
          </p:nvCxnSpPr>
          <p:spPr>
            <a:xfrm>
              <a:off x="7603305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F58597E0-8381-4D80-9035-C1FBEB2AF149}"/>
                </a:ext>
              </a:extLst>
            </p:cNvPr>
            <p:cNvCxnSpPr>
              <a:cxnSpLocks/>
            </p:cNvCxnSpPr>
            <p:nvPr/>
          </p:nvCxnSpPr>
          <p:spPr>
            <a:xfrm>
              <a:off x="7853416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0DA15E5B-B44C-4DA1-A0C3-A915A02EF000}"/>
                </a:ext>
              </a:extLst>
            </p:cNvPr>
            <p:cNvCxnSpPr>
              <a:cxnSpLocks/>
            </p:cNvCxnSpPr>
            <p:nvPr/>
          </p:nvCxnSpPr>
          <p:spPr>
            <a:xfrm>
              <a:off x="8103527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5650C1E-F3EE-4DC2-B364-3B718D7C3AB2}"/>
                </a:ext>
              </a:extLst>
            </p:cNvPr>
            <p:cNvCxnSpPr>
              <a:cxnSpLocks/>
            </p:cNvCxnSpPr>
            <p:nvPr/>
          </p:nvCxnSpPr>
          <p:spPr>
            <a:xfrm>
              <a:off x="8353638" y="5697168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3CCBC3D1-BCB2-4CD2-9FB0-3B93C086AAD5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8" y="5688779"/>
              <a:ext cx="0" cy="1918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Rectangle 80">
              <a:extLst>
                <a:ext uri="{FF2B5EF4-FFF2-40B4-BE49-F238E27FC236}">
                  <a16:creationId xmlns:a16="http://schemas.microsoft.com/office/drawing/2014/main" xmlns="" id="{FA4B520B-B30C-45A5-8485-6C8FDF5DE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002" y="5807403"/>
              <a:ext cx="487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14</a:t>
              </a:r>
            </a:p>
          </p:txBody>
        </p:sp>
        <p:sp>
          <p:nvSpPr>
            <p:cNvPr id="150" name="Rectangle 80">
              <a:extLst>
                <a:ext uri="{FF2B5EF4-FFF2-40B4-BE49-F238E27FC236}">
                  <a16:creationId xmlns:a16="http://schemas.microsoft.com/office/drawing/2014/main" xmlns="" id="{45BF70AB-6374-47F5-A9D4-1A7CE6ECC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806" y="5807403"/>
              <a:ext cx="494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15</a:t>
              </a:r>
            </a:p>
          </p:txBody>
        </p:sp>
        <p:sp>
          <p:nvSpPr>
            <p:cNvPr id="151" name="Rectangle 80">
              <a:extLst>
                <a:ext uri="{FF2B5EF4-FFF2-40B4-BE49-F238E27FC236}">
                  <a16:creationId xmlns:a16="http://schemas.microsoft.com/office/drawing/2014/main" xmlns="" id="{5DDFAC87-A96D-484C-B42E-96BD993FF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7408" y="5807403"/>
              <a:ext cx="461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16</a:t>
              </a:r>
            </a:p>
          </p:txBody>
        </p:sp>
        <p:sp>
          <p:nvSpPr>
            <p:cNvPr id="152" name="Rectangle 80">
              <a:extLst>
                <a:ext uri="{FF2B5EF4-FFF2-40B4-BE49-F238E27FC236}">
                  <a16:creationId xmlns:a16="http://schemas.microsoft.com/office/drawing/2014/main" xmlns="" id="{1E277680-10FB-424F-A2D6-E4FC599BF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6589" y="5807308"/>
              <a:ext cx="389835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17</a:t>
              </a:r>
            </a:p>
          </p:txBody>
        </p:sp>
        <p:sp>
          <p:nvSpPr>
            <p:cNvPr id="153" name="Rectangle 80">
              <a:extLst>
                <a:ext uri="{FF2B5EF4-FFF2-40B4-BE49-F238E27FC236}">
                  <a16:creationId xmlns:a16="http://schemas.microsoft.com/office/drawing/2014/main" xmlns="" id="{C2893CBD-78B9-46DE-BCFB-E14173F0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130" y="5807403"/>
              <a:ext cx="44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18</a:t>
              </a:r>
            </a:p>
          </p:txBody>
        </p:sp>
        <p:sp>
          <p:nvSpPr>
            <p:cNvPr id="154" name="Rectangle 80">
              <a:extLst>
                <a:ext uri="{FF2B5EF4-FFF2-40B4-BE49-F238E27FC236}">
                  <a16:creationId xmlns:a16="http://schemas.microsoft.com/office/drawing/2014/main" xmlns="" id="{AEC36D4D-37F5-4352-A443-965B19D7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162" y="5807403"/>
              <a:ext cx="466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19</a:t>
              </a:r>
            </a:p>
          </p:txBody>
        </p:sp>
        <p:sp>
          <p:nvSpPr>
            <p:cNvPr id="155" name="Rectangle 80">
              <a:extLst>
                <a:ext uri="{FF2B5EF4-FFF2-40B4-BE49-F238E27FC236}">
                  <a16:creationId xmlns:a16="http://schemas.microsoft.com/office/drawing/2014/main" xmlns="" id="{B94DACA7-5001-4DC8-A27D-C9FF1CED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2533" y="5812185"/>
              <a:ext cx="5113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20</a:t>
              </a:r>
            </a:p>
          </p:txBody>
        </p:sp>
        <p:sp>
          <p:nvSpPr>
            <p:cNvPr id="156" name="Arrow: Curved Down 155">
              <a:extLst>
                <a:ext uri="{FF2B5EF4-FFF2-40B4-BE49-F238E27FC236}">
                  <a16:creationId xmlns:a16="http://schemas.microsoft.com/office/drawing/2014/main" xmlns="" id="{6B344A5D-6392-42F1-A8C8-7AD4F02E06D0}"/>
                </a:ext>
              </a:extLst>
            </p:cNvPr>
            <p:cNvSpPr/>
            <p:nvPr/>
          </p:nvSpPr>
          <p:spPr>
            <a:xfrm>
              <a:off x="6064664" y="5378718"/>
              <a:ext cx="859358" cy="287816"/>
            </a:xfrm>
            <a:prstGeom prst="curved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xmlns="" id="{EAD76E63-B5D4-4FE4-8876-5C0CDB05B6FE}"/>
                </a:ext>
              </a:extLst>
            </p:cNvPr>
            <p:cNvSpPr/>
            <p:nvPr/>
          </p:nvSpPr>
          <p:spPr>
            <a:xfrm>
              <a:off x="5591010" y="5053634"/>
              <a:ext cx="495886" cy="28781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FD000C5B-2067-4277-B2AD-C90637F6571A}"/>
                </a:ext>
              </a:extLst>
            </p:cNvPr>
            <p:cNvSpPr txBox="1"/>
            <p:nvPr/>
          </p:nvSpPr>
          <p:spPr>
            <a:xfrm>
              <a:off x="5597469" y="4998552"/>
              <a:ext cx="495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+2</a:t>
              </a:r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xmlns="" id="{18093E11-DA62-47C4-84E2-767421E0361D}"/>
                </a:ext>
              </a:extLst>
            </p:cNvPr>
            <p:cNvSpPr/>
            <p:nvPr/>
          </p:nvSpPr>
          <p:spPr>
            <a:xfrm>
              <a:off x="6223419" y="5050709"/>
              <a:ext cx="488783" cy="28781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AB4860E7-39BB-401E-B361-3E4175C8FAC7}"/>
                </a:ext>
              </a:extLst>
            </p:cNvPr>
            <p:cNvSpPr txBox="1"/>
            <p:nvPr/>
          </p:nvSpPr>
          <p:spPr>
            <a:xfrm>
              <a:off x="6238819" y="4998552"/>
              <a:ext cx="495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+3</a:t>
              </a:r>
            </a:p>
          </p:txBody>
        </p:sp>
        <p:sp>
          <p:nvSpPr>
            <p:cNvPr id="161" name="Arrow: Curved Down 160">
              <a:extLst>
                <a:ext uri="{FF2B5EF4-FFF2-40B4-BE49-F238E27FC236}">
                  <a16:creationId xmlns:a16="http://schemas.microsoft.com/office/drawing/2014/main" xmlns="" id="{F7FEDB17-1163-48FC-BCD9-D5D6648622D1}"/>
                </a:ext>
              </a:extLst>
            </p:cNvPr>
            <p:cNvSpPr/>
            <p:nvPr/>
          </p:nvSpPr>
          <p:spPr>
            <a:xfrm>
              <a:off x="5568777" y="5381272"/>
              <a:ext cx="612859" cy="287816"/>
            </a:xfrm>
            <a:prstGeom prst="curved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2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17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26EB3A-0465-45D7-942E-3A3FB53F1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/>
        </p:blipFill>
        <p:spPr>
          <a:xfrm>
            <a:off x="578839" y="1476375"/>
            <a:ext cx="7952765" cy="4493104"/>
          </a:xfrm>
          <a:prstGeom prst="rect">
            <a:avLst/>
          </a:prstGeom>
        </p:spPr>
      </p:pic>
      <p:sp>
        <p:nvSpPr>
          <p:cNvPr id="3" name="Rounded Rectangular Callout 18">
            <a:extLst>
              <a:ext uri="{FF2B5EF4-FFF2-40B4-BE49-F238E27FC236}">
                <a16:creationId xmlns:a16="http://schemas.microsoft.com/office/drawing/2014/main" xmlns="" id="{DA42FD09-87F0-4B26-BA03-34C9BCB5A51B}"/>
              </a:ext>
            </a:extLst>
          </p:cNvPr>
          <p:cNvSpPr/>
          <p:nvPr/>
        </p:nvSpPr>
        <p:spPr>
          <a:xfrm>
            <a:off x="1257627" y="1768578"/>
            <a:ext cx="2609850" cy="1042988"/>
          </a:xfrm>
          <a:prstGeom prst="wedgeRoundRectCallout">
            <a:avLst>
              <a:gd name="adj1" fmla="val -34959"/>
              <a:gd name="adj2" fmla="val 851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Ingrid, will you check my homework please?</a:t>
            </a:r>
          </a:p>
        </p:txBody>
      </p:sp>
      <p:sp>
        <p:nvSpPr>
          <p:cNvPr id="5" name="Rounded Rectangular Callout 17">
            <a:extLst>
              <a:ext uri="{FF2B5EF4-FFF2-40B4-BE49-F238E27FC236}">
                <a16:creationId xmlns:a16="http://schemas.microsoft.com/office/drawing/2014/main" xmlns="" id="{20B68BFD-F680-4D06-AFE9-442FEDB554B2}"/>
              </a:ext>
            </a:extLst>
          </p:cNvPr>
          <p:cNvSpPr/>
          <p:nvPr/>
        </p:nvSpPr>
        <p:spPr>
          <a:xfrm>
            <a:off x="4268696" y="1530224"/>
            <a:ext cx="3451225" cy="1069975"/>
          </a:xfrm>
          <a:prstGeom prst="wedgeRoundRectCallout">
            <a:avLst>
              <a:gd name="adj1" fmla="val 36366"/>
              <a:gd name="adj2" fmla="val 7066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Well done! I know it’s right because I did the inverse and I got back to where you started.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A90F53-93FE-4035-ADEE-E6739437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402"/>
          <a:stretch/>
        </p:blipFill>
        <p:spPr>
          <a:xfrm>
            <a:off x="679785" y="2916516"/>
            <a:ext cx="1050008" cy="305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48401B-FB52-47D9-88B4-D6C1A79B6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761" y="2228724"/>
            <a:ext cx="2609849" cy="3690839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xmlns="" id="{DAEFF664-EBAF-4E7C-8C07-A2F3E4BBDEB4}"/>
              </a:ext>
            </a:extLst>
          </p:cNvPr>
          <p:cNvSpPr/>
          <p:nvPr/>
        </p:nvSpPr>
        <p:spPr>
          <a:xfrm>
            <a:off x="578839" y="5630475"/>
            <a:ext cx="7952765" cy="7143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did Ingrid do?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did she know Ben’s calculation was right?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23E0550-0B8C-4A9E-A4C4-69082358F35A}"/>
              </a:ext>
            </a:extLst>
          </p:cNvPr>
          <p:cNvGrpSpPr/>
          <p:nvPr/>
        </p:nvGrpSpPr>
        <p:grpSpPr>
          <a:xfrm>
            <a:off x="2172238" y="2721872"/>
            <a:ext cx="4598185" cy="2970843"/>
            <a:chOff x="2172238" y="2721872"/>
            <a:chExt cx="4598185" cy="29708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227E404-EC9E-4FB7-AB80-EA5F5F9DDC03}"/>
                </a:ext>
              </a:extLst>
            </p:cNvPr>
            <p:cNvGrpSpPr/>
            <p:nvPr/>
          </p:nvGrpSpPr>
          <p:grpSpPr>
            <a:xfrm>
              <a:off x="2172238" y="2721872"/>
              <a:ext cx="4598185" cy="2970843"/>
              <a:chOff x="1413931" y="2590724"/>
              <a:chExt cx="5214876" cy="309083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F997FCBE-9EC3-427D-8846-9013D1D892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181"/>
              <a:stretch/>
            </p:blipFill>
            <p:spPr>
              <a:xfrm>
                <a:off x="1413931" y="2590724"/>
                <a:ext cx="5214876" cy="309083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893DED33-8BDA-4922-AACC-AAC6101DE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624" y="3234220"/>
                <a:ext cx="2732163" cy="1803837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7453F2B-43EC-4EBC-BC89-A9C7EFAE7189}"/>
                </a:ext>
              </a:extLst>
            </p:cNvPr>
            <p:cNvGrpSpPr/>
            <p:nvPr/>
          </p:nvGrpSpPr>
          <p:grpSpPr>
            <a:xfrm>
              <a:off x="3492266" y="3574324"/>
              <a:ext cx="2058879" cy="555160"/>
              <a:chOff x="3334746" y="3496767"/>
              <a:chExt cx="2058879" cy="55516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33E6B137-B485-4C81-B707-CCC32D2741C6}"/>
                  </a:ext>
                </a:extLst>
              </p:cNvPr>
              <p:cNvSpPr/>
              <p:nvPr/>
            </p:nvSpPr>
            <p:spPr>
              <a:xfrm>
                <a:off x="3334746" y="3496767"/>
                <a:ext cx="2047937" cy="53618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:a16="http://schemas.microsoft.com/office/drawing/2014/main" xmlns="" id="{BB134B69-15BF-4834-9F4D-A4AB12DF4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5688" y="3590262"/>
                <a:ext cx="20479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3000" b="1" dirty="0">
                    <a:solidFill>
                      <a:schemeClr val="bg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19 - 6 = 13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F004A33-2790-4A8C-AF26-7632875E5076}"/>
              </a:ext>
            </a:extLst>
          </p:cNvPr>
          <p:cNvGrpSpPr/>
          <p:nvPr/>
        </p:nvGrpSpPr>
        <p:grpSpPr>
          <a:xfrm>
            <a:off x="3422708" y="4307181"/>
            <a:ext cx="2167403" cy="572612"/>
            <a:chOff x="3384654" y="3496767"/>
            <a:chExt cx="2047937" cy="5726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E71F11EE-1A26-4841-A2E4-FABA6078E8D0}"/>
                </a:ext>
              </a:extLst>
            </p:cNvPr>
            <p:cNvSpPr/>
            <p:nvPr/>
          </p:nvSpPr>
          <p:spPr>
            <a:xfrm>
              <a:off x="3434563" y="3496767"/>
              <a:ext cx="1948120" cy="53618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xmlns="" id="{C6237900-9870-401D-B76F-FE19668D1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654" y="3607714"/>
              <a:ext cx="2047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000" b="1" dirty="0">
                  <a:solidFill>
                    <a:schemeClr val="bg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13 + 6 = 19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0402E9A-5543-4C88-BDF1-A288FA3E1138}"/>
              </a:ext>
            </a:extLst>
          </p:cNvPr>
          <p:cNvSpPr/>
          <p:nvPr/>
        </p:nvSpPr>
        <p:spPr>
          <a:xfrm>
            <a:off x="654980" y="604219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Ingrid Inverses Again</a:t>
            </a:r>
          </a:p>
        </p:txBody>
      </p:sp>
      <p:pic>
        <p:nvPicPr>
          <p:cNvPr id="19" name="Talking Partners">
            <a:extLst>
              <a:ext uri="{FF2B5EF4-FFF2-40B4-BE49-F238E27FC236}">
                <a16:creationId xmlns:a16="http://schemas.microsoft.com/office/drawing/2014/main" xmlns="" id="{41765F8D-EA55-4276-A129-65CA6AB9F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25" y="610544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2C4F15-E6E5-495F-BD60-C9262A3E5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2" b="3622"/>
          <a:stretch/>
        </p:blipFill>
        <p:spPr>
          <a:xfrm>
            <a:off x="755650" y="2506395"/>
            <a:ext cx="7632700" cy="38388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F42F12-E9DD-48A6-AA9C-78EF89922466}"/>
              </a:ext>
            </a:extLst>
          </p:cNvPr>
          <p:cNvSpPr/>
          <p:nvPr/>
        </p:nvSpPr>
        <p:spPr>
          <a:xfrm>
            <a:off x="994785" y="2578973"/>
            <a:ext cx="2851245" cy="8544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5574076-44AE-4B21-8A67-76F2C3337105}"/>
              </a:ext>
            </a:extLst>
          </p:cNvPr>
          <p:cNvSpPr/>
          <p:nvPr/>
        </p:nvSpPr>
        <p:spPr>
          <a:xfrm>
            <a:off x="994785" y="3532870"/>
            <a:ext cx="2851245" cy="8379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AE02D97-CE2A-4055-B676-CA2B6D4B4E5F}"/>
              </a:ext>
            </a:extLst>
          </p:cNvPr>
          <p:cNvSpPr/>
          <p:nvPr/>
        </p:nvSpPr>
        <p:spPr>
          <a:xfrm>
            <a:off x="994785" y="4470304"/>
            <a:ext cx="2851245" cy="854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211312C-DB69-478F-82C7-52D52A7E06DE}"/>
              </a:ext>
            </a:extLst>
          </p:cNvPr>
          <p:cNvSpPr/>
          <p:nvPr/>
        </p:nvSpPr>
        <p:spPr>
          <a:xfrm>
            <a:off x="994785" y="5424201"/>
            <a:ext cx="2851245" cy="8379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932D0F33-5B96-4F6D-9C20-18EEDAE6E183}"/>
              </a:ext>
            </a:extLst>
          </p:cNvPr>
          <p:cNvSpPr/>
          <p:nvPr/>
        </p:nvSpPr>
        <p:spPr>
          <a:xfrm>
            <a:off x="755650" y="1362076"/>
            <a:ext cx="7632700" cy="49686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What would Ingrid do with these?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xmlns="" id="{BE8E0BA2-1A12-4DCA-BDC1-035D6E620E85}"/>
              </a:ext>
            </a:extLst>
          </p:cNvPr>
          <p:cNvSpPr/>
          <p:nvPr/>
        </p:nvSpPr>
        <p:spPr>
          <a:xfrm>
            <a:off x="755650" y="1921285"/>
            <a:ext cx="7632700" cy="487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Remember, she likes to get back to where she started.</a:t>
            </a:r>
          </a:p>
        </p:txBody>
      </p:sp>
      <p:pic>
        <p:nvPicPr>
          <p:cNvPr id="9" name="Pairs">
            <a:extLst>
              <a:ext uri="{FF2B5EF4-FFF2-40B4-BE49-F238E27FC236}">
                <a16:creationId xmlns:a16="http://schemas.microsoft.com/office/drawing/2014/main" xmlns="" id="{682E01C0-B83E-45C5-A76B-75612037A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49991E25-2A19-4717-A31F-B905E0923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5" y="2592653"/>
            <a:ext cx="125226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1"/>
                </a:solidFill>
              </a:rPr>
              <a:t>20 - 8 =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xmlns="" id="{49E8B86F-CB1C-4222-B63C-F72F90C94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5" y="3551124"/>
            <a:ext cx="119135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1"/>
                </a:solidFill>
              </a:rPr>
              <a:t>15 – 7 =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xmlns="" id="{F36C24FE-0E94-46B1-ABC8-C1C7D1F71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5" y="4500797"/>
            <a:ext cx="120097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1"/>
                </a:solidFill>
              </a:rPr>
              <a:t>11 + 8 =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xmlns="" id="{46168E5A-BF0A-4FE6-8C4E-DF8FE23D5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5" y="5465403"/>
            <a:ext cx="121058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1"/>
                </a:solidFill>
              </a:rPr>
              <a:t>7 + 13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37C5BE-2AF4-4F5F-8B7E-3B83AD107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5" y="2988888"/>
            <a:ext cx="167545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accent4"/>
                </a:solidFill>
              </a:rPr>
              <a:t>12 + 8 = 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0B9E347-A3D2-408B-880C-E2D5570FA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5" y="3941557"/>
            <a:ext cx="147829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accent4"/>
                </a:solidFill>
              </a:rPr>
              <a:t>8 + 7 = 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C2F53C9-31B7-4B5F-8B5B-072A0BF3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805" y="4873759"/>
            <a:ext cx="150073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accent4"/>
                </a:solidFill>
              </a:rPr>
              <a:t>19 - 8 = 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2DF88-CCB9-4CB5-ABAA-E541FAF6F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416" y="5838492"/>
            <a:ext cx="161454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accent4"/>
                </a:solidFill>
              </a:rPr>
              <a:t>20 – 13 = 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1777DB1-800C-4243-89D0-6FAF5E63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367" y="5463854"/>
            <a:ext cx="52450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accent4"/>
                </a:solidFill>
              </a:rPr>
              <a:t>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F62B012-B11D-48D5-86B0-7D6380852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731" y="4492233"/>
            <a:ext cx="45397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accent4"/>
                </a:solidFill>
              </a:rPr>
              <a:t>19</a:t>
            </a:r>
          </a:p>
        </p:txBody>
      </p:sp>
      <p:sp>
        <p:nvSpPr>
          <p:cNvPr id="20" name="Rectangle 45">
            <a:extLst>
              <a:ext uri="{FF2B5EF4-FFF2-40B4-BE49-F238E27FC236}">
                <a16:creationId xmlns:a16="http://schemas.microsoft.com/office/drawing/2014/main" xmlns="" id="{6A4B8777-568C-4DA3-BF31-124B8E67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736" y="3539945"/>
            <a:ext cx="35298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xmlns="" id="{382AC518-348B-43BA-B7E0-729213BC4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640" y="2592653"/>
            <a:ext cx="45236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Rounded Rectangular Callout 47">
            <a:extLst>
              <a:ext uri="{FF2B5EF4-FFF2-40B4-BE49-F238E27FC236}">
                <a16:creationId xmlns:a16="http://schemas.microsoft.com/office/drawing/2014/main" xmlns="" id="{AAD8514B-0008-4ECA-8E28-985FDEAF0962}"/>
              </a:ext>
            </a:extLst>
          </p:cNvPr>
          <p:cNvSpPr/>
          <p:nvPr/>
        </p:nvSpPr>
        <p:spPr>
          <a:xfrm>
            <a:off x="4332536" y="2523415"/>
            <a:ext cx="2311376" cy="2551924"/>
          </a:xfrm>
          <a:prstGeom prst="wedgeRoundRectCallout">
            <a:avLst>
              <a:gd name="adj1" fmla="val 68909"/>
              <a:gd name="adj2" fmla="val 1168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Can you use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 model to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explain your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inverse calculations?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there another way to write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 inverse?</a:t>
            </a: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xmlns="" id="{DADB7843-2874-469E-B9A2-7E27A5E8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157" y="5465774"/>
            <a:ext cx="33054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xmlns="" id="{F01475DC-9B7D-4467-B2CB-9629C7BF4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872" y="4490729"/>
            <a:ext cx="33054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AF68A9F-BE31-4569-A0C3-E82B447D4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3534" y="2322969"/>
            <a:ext cx="2973911" cy="420569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90B012-50D5-4D94-B4A5-731A898285B7}"/>
              </a:ext>
            </a:extLst>
          </p:cNvPr>
          <p:cNvSpPr/>
          <p:nvPr/>
        </p:nvSpPr>
        <p:spPr>
          <a:xfrm>
            <a:off x="654980" y="604219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Trying Inverses</a:t>
            </a:r>
          </a:p>
        </p:txBody>
      </p:sp>
    </p:spTree>
    <p:extLst>
      <p:ext uri="{BB962C8B-B14F-4D97-AF65-F5344CB8AC3E}">
        <p14:creationId xmlns:p14="http://schemas.microsoft.com/office/powerpoint/2010/main" val="14809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5103795-1204-4998-A18A-1792662786CD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A70CF93-2CB9-4046-88A1-8859469CF773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2FF577B-1AAD-4C87-B4D7-61BA2EF5B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EB1B6E8-DFBE-4983-A9C4-AEADB06EFF09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1FF2E7F-E253-4743-992C-72DC9CFA2699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C1E7328-4F28-443E-B3AF-C98688B1B8BE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EC3640-CB02-422B-9E51-4427E3083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20"/>
          <a:stretch/>
        </p:blipFill>
        <p:spPr>
          <a:xfrm>
            <a:off x="5579011" y="2032606"/>
            <a:ext cx="2711017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857485-ACB2-424C-8A84-1A4A12615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20"/>
          <a:stretch/>
        </p:blipFill>
        <p:spPr>
          <a:xfrm>
            <a:off x="5125806" y="2032606"/>
            <a:ext cx="2711016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31D403-4D23-440B-9DA5-F5B6EB0C5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20"/>
          <a:stretch/>
        </p:blipFill>
        <p:spPr>
          <a:xfrm>
            <a:off x="4672600" y="2032606"/>
            <a:ext cx="2711017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9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9A10F3-9857-4B73-BA80-F01A4B406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3622"/>
          <a:stretch/>
        </p:blipFill>
        <p:spPr>
          <a:xfrm>
            <a:off x="755650" y="1462846"/>
            <a:ext cx="7632700" cy="4882392"/>
          </a:xfrm>
          <a:prstGeom prst="rect">
            <a:avLst/>
          </a:prstGeom>
        </p:spPr>
      </p:pic>
      <p:pic>
        <p:nvPicPr>
          <p:cNvPr id="3" name="Whole Class">
            <a:extLst>
              <a:ext uri="{FF2B5EF4-FFF2-40B4-BE49-F238E27FC236}">
                <a16:creationId xmlns:a16="http://schemas.microsoft.com/office/drawing/2014/main" xmlns="" id="{56BC7CE3-E1B2-42D2-9FE7-0A5D0D128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xmlns="" id="{A3407DFA-05FB-4F5F-B075-0F08EBCADC06}"/>
              </a:ext>
            </a:extLst>
          </p:cNvPr>
          <p:cNvSpPr/>
          <p:nvPr/>
        </p:nvSpPr>
        <p:spPr>
          <a:xfrm>
            <a:off x="2562107" y="1749507"/>
            <a:ext cx="2396754" cy="1042988"/>
          </a:xfrm>
          <a:prstGeom prst="wedgeRoundRectCallout">
            <a:avLst>
              <a:gd name="adj1" fmla="val -34959"/>
              <a:gd name="adj2" fmla="val 851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I’m still not sure what the inverse 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F76BE7-8DA0-46C2-B880-E20BEEF38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190"/>
          <a:stretch/>
        </p:blipFill>
        <p:spPr>
          <a:xfrm>
            <a:off x="1542344" y="2764147"/>
            <a:ext cx="1280352" cy="3679528"/>
          </a:xfrm>
          <a:prstGeom prst="rect">
            <a:avLst/>
          </a:prstGeom>
        </p:spPr>
      </p:pic>
      <p:sp>
        <p:nvSpPr>
          <p:cNvPr id="6" name="Rounded Rectangle 69">
            <a:extLst>
              <a:ext uri="{FF2B5EF4-FFF2-40B4-BE49-F238E27FC236}">
                <a16:creationId xmlns:a16="http://schemas.microsoft.com/office/drawing/2014/main" xmlns="" id="{785EB4B2-99D1-44EE-836E-A89D3A621D29}"/>
              </a:ext>
            </a:extLst>
          </p:cNvPr>
          <p:cNvSpPr/>
          <p:nvPr/>
        </p:nvSpPr>
        <p:spPr>
          <a:xfrm>
            <a:off x="4386802" y="3363207"/>
            <a:ext cx="3851188" cy="70877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How would you explain to Ben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what the inverse is?</a:t>
            </a:r>
          </a:p>
        </p:txBody>
      </p:sp>
      <p:sp>
        <p:nvSpPr>
          <p:cNvPr id="7" name="Rounded Rectangle 69">
            <a:extLst>
              <a:ext uri="{FF2B5EF4-FFF2-40B4-BE49-F238E27FC236}">
                <a16:creationId xmlns:a16="http://schemas.microsoft.com/office/drawing/2014/main" xmlns="" id="{4A1A2874-9E2B-49E6-A3FE-60F6CC3CBA93}"/>
              </a:ext>
            </a:extLst>
          </p:cNvPr>
          <p:cNvSpPr/>
          <p:nvPr/>
        </p:nvSpPr>
        <p:spPr>
          <a:xfrm>
            <a:off x="4386802" y="4267197"/>
            <a:ext cx="3851188" cy="70877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Can you tell him why it is useful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use the inverse?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C71AFB-6E2E-44E8-B5CC-18DADDEFCE49}"/>
              </a:ext>
            </a:extLst>
          </p:cNvPr>
          <p:cNvSpPr/>
          <p:nvPr/>
        </p:nvSpPr>
        <p:spPr>
          <a:xfrm>
            <a:off x="654980" y="687301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Explain the Inverse</a:t>
            </a:r>
          </a:p>
        </p:txBody>
      </p:sp>
    </p:spTree>
    <p:extLst>
      <p:ext uri="{BB962C8B-B14F-4D97-AF65-F5344CB8AC3E}">
        <p14:creationId xmlns:p14="http://schemas.microsoft.com/office/powerpoint/2010/main" val="14979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 </a:t>
            </a:r>
            <a:r>
              <a:rPr lang="en-US" dirty="0" err="1">
                <a:latin typeface="+mn-lt"/>
              </a:rPr>
              <a:t>recognise</a:t>
            </a:r>
            <a:r>
              <a:rPr lang="en-US" dirty="0">
                <a:latin typeface="+mn-lt"/>
              </a:rPr>
              <a:t> and explain inverse relationships.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I can say what ‘inverse’ means.</a:t>
            </a:r>
          </a:p>
          <a:p>
            <a:r>
              <a:rPr lang="en-US" dirty="0">
                <a:latin typeface="+mn-lt"/>
              </a:rPr>
              <a:t>I can use equipment to explain why addition and subtraction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are the inverse of each other.</a:t>
            </a:r>
          </a:p>
          <a:p>
            <a:r>
              <a:rPr lang="en-US" dirty="0">
                <a:latin typeface="+mn-lt"/>
              </a:rPr>
              <a:t>I can say what the inverse calculation is for an addition 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subtraction calculation.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xmlns="" id="{0F9C38E3-6248-499D-9A98-7B4DC53AED86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002060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8B35E6-3E2E-48CD-A1C4-5733C2BBAB16}"/>
              </a:ext>
            </a:extLst>
          </p:cNvPr>
          <p:cNvSpPr/>
          <p:nvPr/>
        </p:nvSpPr>
        <p:spPr>
          <a:xfrm>
            <a:off x="766722" y="5443352"/>
            <a:ext cx="6369802" cy="7662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Twinkl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PlanIt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is our award-winning scheme of work with </a:t>
            </a:r>
            <a:b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4000 resources.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48D51-7F3C-488C-BB58-F8948608D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4" y="5443352"/>
            <a:ext cx="1251826" cy="8307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046BF1-75A7-4DC4-BA07-7543D75CE884}"/>
              </a:ext>
            </a:extLst>
          </p:cNvPr>
          <p:cNvSpPr/>
          <p:nvPr/>
        </p:nvSpPr>
        <p:spPr>
          <a:xfrm rot="60000">
            <a:off x="475559" y="803738"/>
            <a:ext cx="8191789" cy="1079884"/>
          </a:xfrm>
          <a:prstGeom prst="rect">
            <a:avLst/>
          </a:prstGeom>
          <a:solidFill>
            <a:srgbClr val="001746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a coherently planned sequence of lessons to complement this resource?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9E67D9-7973-45F1-B847-3ECE872EC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440">
            <a:off x="826059" y="2424057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DB918DA-BAD6-4167-B559-B0E861388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963" y="2272508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6C37582-0DC4-4AA6-AED4-38F48EE1B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2">
            <a:off x="4917205" y="2424057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4448CEE-0EB4-4F3F-B2DE-7F73F0324B60}"/>
              </a:ext>
            </a:extLst>
          </p:cNvPr>
          <p:cNvSpPr/>
          <p:nvPr/>
        </p:nvSpPr>
        <p:spPr>
          <a:xfrm rot="21540000">
            <a:off x="621475" y="4693168"/>
            <a:ext cx="79010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 our 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Addition and Subtraction Steps to Progression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document.</a:t>
            </a:r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xmlns="" id="{7EEE6694-AC6F-4893-A356-D2809785272E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5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 </a:t>
            </a:r>
            <a:r>
              <a:rPr lang="en-US" dirty="0" err="1">
                <a:latin typeface="+mn-lt"/>
              </a:rPr>
              <a:t>recognise</a:t>
            </a:r>
            <a:r>
              <a:rPr lang="en-US" dirty="0">
                <a:latin typeface="+mn-lt"/>
              </a:rPr>
              <a:t> and explain inverse relationships.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I can say what ‘inverse’ means.</a:t>
            </a:r>
          </a:p>
          <a:p>
            <a:r>
              <a:rPr lang="en-US" dirty="0">
                <a:latin typeface="+mn-lt"/>
              </a:rPr>
              <a:t>I can use equipment to explain why addition and subtraction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are the inverse of each other.</a:t>
            </a:r>
          </a:p>
          <a:p>
            <a:r>
              <a:rPr lang="en-US" dirty="0">
                <a:latin typeface="+mn-lt"/>
              </a:rPr>
              <a:t>I can say what the inverse calculation is for an addition 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subtraction calculation.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604219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Remember It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3AD95975-7811-4184-BC7C-EDBBB3CF2E0F}"/>
              </a:ext>
            </a:extLst>
          </p:cNvPr>
          <p:cNvSpPr/>
          <p:nvPr/>
        </p:nvSpPr>
        <p:spPr>
          <a:xfrm>
            <a:off x="755650" y="1325601"/>
            <a:ext cx="7632700" cy="62071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Azim rolled a 0-9 dice 6 times to collect 6 digits.</a:t>
            </a:r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xmlns="" id="{5C4D580B-C408-4800-B16D-9157286E0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xmlns="" id="{B5738485-1B37-4B94-A3C2-13C855F196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3073" r="2702" b="28336"/>
          <a:stretch/>
        </p:blipFill>
        <p:spPr bwMode="auto">
          <a:xfrm>
            <a:off x="646593" y="2655964"/>
            <a:ext cx="4482037" cy="230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ular Callout 12">
            <a:extLst>
              <a:ext uri="{FF2B5EF4-FFF2-40B4-BE49-F238E27FC236}">
                <a16:creationId xmlns:a16="http://schemas.microsoft.com/office/drawing/2014/main" xmlns="" id="{F5BB17C2-E468-4A33-8B80-47FCA4384EC6}"/>
              </a:ext>
            </a:extLst>
          </p:cNvPr>
          <p:cNvSpPr/>
          <p:nvPr/>
        </p:nvSpPr>
        <p:spPr>
          <a:xfrm>
            <a:off x="5242291" y="2078620"/>
            <a:ext cx="2096810" cy="1822668"/>
          </a:xfrm>
          <a:prstGeom prst="wedgeRoundRectCallout">
            <a:avLst>
              <a:gd name="adj1" fmla="val 32378"/>
              <a:gd name="adj2" fmla="val 681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 rolled: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6, 3, 7, 9, 3, 1.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 can use as many of these digits as I like to make a number.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E85E455-4017-4BEC-8CCE-5729CC18A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6" t="9797" r="27801" b="24588"/>
          <a:stretch/>
        </p:blipFill>
        <p:spPr>
          <a:xfrm>
            <a:off x="7041403" y="2789695"/>
            <a:ext cx="1603482" cy="3620833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xmlns="" id="{63A80E56-70A9-4634-92FF-948492D28924}"/>
              </a:ext>
            </a:extLst>
          </p:cNvPr>
          <p:cNvSpPr/>
          <p:nvPr/>
        </p:nvSpPr>
        <p:spPr>
          <a:xfrm>
            <a:off x="646593" y="5597854"/>
            <a:ext cx="7884631" cy="6826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How many of the numbers in the grid can you make by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adding and subtracting Azim’s digits?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6EDCD6-F8B4-4FF5-9414-1762981FD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0" b="13842"/>
          <a:stretch/>
        </p:blipFill>
        <p:spPr>
          <a:xfrm>
            <a:off x="755650" y="2614233"/>
            <a:ext cx="7632700" cy="3731007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A32A3F47-33A9-418C-9E0A-823FB9C70986}"/>
              </a:ext>
            </a:extLst>
          </p:cNvPr>
          <p:cNvSpPr/>
          <p:nvPr/>
        </p:nvSpPr>
        <p:spPr>
          <a:xfrm>
            <a:off x="755650" y="1339832"/>
            <a:ext cx="7632700" cy="62071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This is Ingrid Inverse. Whatever you do, she will reverse it.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xmlns="" id="{3068B053-D99C-44F4-816F-F86F66B04BC6}"/>
              </a:ext>
            </a:extLst>
          </p:cNvPr>
          <p:cNvSpPr/>
          <p:nvPr/>
        </p:nvSpPr>
        <p:spPr>
          <a:xfrm>
            <a:off x="755650" y="2043023"/>
            <a:ext cx="7632700" cy="4887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Sometimes, she is very useful. (Sometimes, she is not!)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5D6CA96-B44F-4A8B-A8E1-B7F69607F9B3}"/>
              </a:ext>
            </a:extLst>
          </p:cNvPr>
          <p:cNvSpPr/>
          <p:nvPr/>
        </p:nvSpPr>
        <p:spPr>
          <a:xfrm>
            <a:off x="755650" y="604219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Meet Ingrid Inverse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6C74E1-F404-445D-92F1-BE79E53F2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6"/>
          <a:stretch/>
        </p:blipFill>
        <p:spPr>
          <a:xfrm>
            <a:off x="8388350" y="0"/>
            <a:ext cx="755650" cy="6858000"/>
          </a:xfrm>
          <a:prstGeom prst="rect">
            <a:avLst/>
          </a:prstGeom>
        </p:spPr>
      </p:pic>
      <p:pic>
        <p:nvPicPr>
          <p:cNvPr id="9" name="Whole Class">
            <a:extLst>
              <a:ext uri="{FF2B5EF4-FFF2-40B4-BE49-F238E27FC236}">
                <a16:creationId xmlns:a16="http://schemas.microsoft.com/office/drawing/2014/main" xmlns="" id="{4BE6EF62-CE61-47BC-AE47-2AB4ED3F4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E9DC01-6118-4246-84F4-36B6392E79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6"/>
          <a:stretch/>
        </p:blipFill>
        <p:spPr>
          <a:xfrm>
            <a:off x="2358655" y="2320337"/>
            <a:ext cx="4629375" cy="40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8">
            <a:extLst>
              <a:ext uri="{FF2B5EF4-FFF2-40B4-BE49-F238E27FC236}">
                <a16:creationId xmlns:a16="http://schemas.microsoft.com/office/drawing/2014/main" xmlns="" id="{3BED4238-D49E-41BC-901B-910D1581D2CD}"/>
              </a:ext>
            </a:extLst>
          </p:cNvPr>
          <p:cNvSpPr/>
          <p:nvPr/>
        </p:nvSpPr>
        <p:spPr>
          <a:xfrm>
            <a:off x="2544763" y="3152775"/>
            <a:ext cx="1997075" cy="1712913"/>
          </a:xfrm>
          <a:prstGeom prst="wedgeRoundRectCallout">
            <a:avLst>
              <a:gd name="adj1" fmla="val -57130"/>
              <a:gd name="adj2" fmla="val 317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did you find the answer?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xmlns="" id="{3395B536-07EB-4ECC-9EBD-5EC4ED05D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D0297D-78FB-4DE5-ABE4-F8EEC21C5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5"/>
          <a:stretch>
            <a:fillRect/>
          </a:stretch>
        </p:blipFill>
        <p:spPr bwMode="auto">
          <a:xfrm>
            <a:off x="755650" y="1476375"/>
            <a:ext cx="76327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ECBBE8-77DC-43C2-876D-1FD2B2B8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5"/>
          <a:stretch>
            <a:fillRect/>
          </a:stretch>
        </p:blipFill>
        <p:spPr bwMode="auto">
          <a:xfrm>
            <a:off x="755650" y="1476375"/>
            <a:ext cx="76327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86AB8A5-B257-46F1-8B1D-4B04785FA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813" y="1995386"/>
            <a:ext cx="996950" cy="361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17">
            <a:extLst>
              <a:ext uri="{FF2B5EF4-FFF2-40B4-BE49-F238E27FC236}">
                <a16:creationId xmlns:a16="http://schemas.microsoft.com/office/drawing/2014/main" xmlns="" id="{A79B3F76-469D-487E-BDCF-B36604ACCA10}"/>
              </a:ext>
            </a:extLst>
          </p:cNvPr>
          <p:cNvSpPr/>
          <p:nvPr/>
        </p:nvSpPr>
        <p:spPr>
          <a:xfrm>
            <a:off x="2830513" y="2306587"/>
            <a:ext cx="1624041" cy="763638"/>
          </a:xfrm>
          <a:prstGeom prst="wedgeRoundRectCallout">
            <a:avLst>
              <a:gd name="adj1" fmla="val -63729"/>
              <a:gd name="adj2" fmla="val -173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Oh, Ingrid!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3559BC-8647-4E93-88C5-EB71845CBD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8788" y="1928747"/>
            <a:ext cx="2942284" cy="41609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EB6FDF-F129-4395-8719-8ABA3BACC0C4}"/>
              </a:ext>
            </a:extLst>
          </p:cNvPr>
          <p:cNvSpPr/>
          <p:nvPr/>
        </p:nvSpPr>
        <p:spPr>
          <a:xfrm>
            <a:off x="755650" y="672945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Meet Ingrid Inverse</a:t>
            </a:r>
          </a:p>
        </p:txBody>
      </p:sp>
    </p:spTree>
    <p:extLst>
      <p:ext uri="{BB962C8B-B14F-4D97-AF65-F5344CB8AC3E}">
        <p14:creationId xmlns:p14="http://schemas.microsoft.com/office/powerpoint/2010/main" val="21560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9F7424-3E71-4D90-92DA-D78D19042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 b="8395"/>
          <a:stretch>
            <a:fillRect/>
          </a:stretch>
        </p:blipFill>
        <p:spPr bwMode="auto">
          <a:xfrm>
            <a:off x="755650" y="1548100"/>
            <a:ext cx="7632700" cy="47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17">
            <a:extLst>
              <a:ext uri="{FF2B5EF4-FFF2-40B4-BE49-F238E27FC236}">
                <a16:creationId xmlns:a16="http://schemas.microsoft.com/office/drawing/2014/main" xmlns="" id="{2AC9516D-D7F4-4F44-BDD4-5FA719840E10}"/>
              </a:ext>
            </a:extLst>
          </p:cNvPr>
          <p:cNvSpPr/>
          <p:nvPr/>
        </p:nvSpPr>
        <p:spPr>
          <a:xfrm>
            <a:off x="3367088" y="1662113"/>
            <a:ext cx="1997075" cy="1125537"/>
          </a:xfrm>
          <a:prstGeom prst="wedgeRoundRectCallout">
            <a:avLst>
              <a:gd name="adj1" fmla="val -62492"/>
              <a:gd name="adj2" fmla="val 427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Oh, Ingrid!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982427-1C55-45D2-8C46-28EAAC5A4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55" y="1349973"/>
            <a:ext cx="7064282" cy="49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Car">
            <a:extLst>
              <a:ext uri="{FF2B5EF4-FFF2-40B4-BE49-F238E27FC236}">
                <a16:creationId xmlns:a16="http://schemas.microsoft.com/office/drawing/2014/main" xmlns="" id="{19C98693-5BBF-4C60-AF50-4BFD98A43582}"/>
              </a:ext>
            </a:extLst>
          </p:cNvPr>
          <p:cNvGrpSpPr/>
          <p:nvPr/>
        </p:nvGrpSpPr>
        <p:grpSpPr>
          <a:xfrm>
            <a:off x="837288" y="1494653"/>
            <a:ext cx="7137142" cy="4715404"/>
            <a:chOff x="687388" y="1556804"/>
            <a:chExt cx="7094298" cy="46599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86D30C4-99E6-47B3-80E0-186023625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3" b="3633"/>
            <a:stretch/>
          </p:blipFill>
          <p:spPr>
            <a:xfrm>
              <a:off x="687388" y="1556804"/>
              <a:ext cx="7094298" cy="46599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6CD40B3-52AC-4279-8B27-E3255F380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55" y="4773762"/>
              <a:ext cx="1046962" cy="1218571"/>
            </a:xfrm>
            <a:prstGeom prst="rect">
              <a:avLst/>
            </a:prstGeom>
          </p:spPr>
        </p:pic>
      </p:grpSp>
      <p:pic>
        <p:nvPicPr>
          <p:cNvPr id="12" name="Dog">
            <a:extLst>
              <a:ext uri="{FF2B5EF4-FFF2-40B4-BE49-F238E27FC236}">
                <a16:creationId xmlns:a16="http://schemas.microsoft.com/office/drawing/2014/main" xmlns="" id="{FBB3736A-482E-40B2-A864-5B3E4B0AB8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526" y="4848387"/>
            <a:ext cx="1384902" cy="992854"/>
          </a:xfrm>
          <a:prstGeom prst="rect">
            <a:avLst/>
          </a:prstGeom>
        </p:spPr>
      </p:pic>
      <p:pic>
        <p:nvPicPr>
          <p:cNvPr id="14" name="Mud">
            <a:extLst>
              <a:ext uri="{FF2B5EF4-FFF2-40B4-BE49-F238E27FC236}">
                <a16:creationId xmlns:a16="http://schemas.microsoft.com/office/drawing/2014/main" xmlns="" id="{D3BAF753-C57D-4376-A9B1-EED7E084A7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30" y="3391803"/>
            <a:ext cx="797745" cy="593415"/>
          </a:xfrm>
          <a:prstGeom prst="rect">
            <a:avLst/>
          </a:prstGeom>
        </p:spPr>
      </p:pic>
      <p:pic>
        <p:nvPicPr>
          <p:cNvPr id="13" name="Mud 1">
            <a:extLst>
              <a:ext uri="{FF2B5EF4-FFF2-40B4-BE49-F238E27FC236}">
                <a16:creationId xmlns:a16="http://schemas.microsoft.com/office/drawing/2014/main" xmlns="" id="{326F448C-6F0B-47C3-966F-CA2A659571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13" y="3429000"/>
            <a:ext cx="858756" cy="638798"/>
          </a:xfrm>
          <a:prstGeom prst="rect">
            <a:avLst/>
          </a:prstGeom>
        </p:spPr>
      </p:pic>
      <p:pic>
        <p:nvPicPr>
          <p:cNvPr id="16" name="Ingrid">
            <a:extLst>
              <a:ext uri="{FF2B5EF4-FFF2-40B4-BE49-F238E27FC236}">
                <a16:creationId xmlns:a16="http://schemas.microsoft.com/office/drawing/2014/main" xmlns="" id="{99ED3912-D72E-49C4-AF0C-F19D11208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76" y="3008409"/>
            <a:ext cx="1848419" cy="3499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1FF996-2FC6-40BB-97E5-40153F2207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126" y="2633165"/>
            <a:ext cx="362257" cy="308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365535-5592-4251-8FB5-6D975C9726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6"/>
          <a:stretch/>
        </p:blipFill>
        <p:spPr>
          <a:xfrm>
            <a:off x="8388350" y="0"/>
            <a:ext cx="755650" cy="6858000"/>
          </a:xfrm>
          <a:prstGeom prst="rect">
            <a:avLst/>
          </a:prstGeom>
        </p:spPr>
      </p:pic>
      <p:pic>
        <p:nvPicPr>
          <p:cNvPr id="3" name="Whole Class">
            <a:extLst>
              <a:ext uri="{FF2B5EF4-FFF2-40B4-BE49-F238E27FC236}">
                <a16:creationId xmlns:a16="http://schemas.microsoft.com/office/drawing/2014/main" xmlns="" id="{EB3837FE-16ED-45F7-B4DE-B179ECEBC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D83670-87EB-4481-8AF2-382ECAFAEAA5}"/>
              </a:ext>
            </a:extLst>
          </p:cNvPr>
          <p:cNvSpPr/>
          <p:nvPr/>
        </p:nvSpPr>
        <p:spPr>
          <a:xfrm>
            <a:off x="755650" y="672945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Meet Ingrid Inverse</a:t>
            </a:r>
          </a:p>
        </p:txBody>
      </p:sp>
    </p:spTree>
    <p:extLst>
      <p:ext uri="{BB962C8B-B14F-4D97-AF65-F5344CB8AC3E}">
        <p14:creationId xmlns:p14="http://schemas.microsoft.com/office/powerpoint/2010/main" val="13264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045E-16 L -0.38351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36979 -0.0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01019 L -0.05313 0.01042 C -0.05244 0.01019 -0.02935 0.01019 -0.02153 0.00764 C -0.01632 0.00602 -0.01459 0.00371 -0.01007 0.00023 C -0.00921 -0.00069 -0.00799 -0.00185 -0.00712 -0.00231 L -0.00382 -0.00347 C -0.00313 -0.0044 -0.00191 -0.00555 -0.00087 -0.00602 C 0.00034 -0.00671 0.0019 -0.00694 0.00329 -0.00741 C 0.01024 -0.00995 0.00086 -0.00764 0.0144 -0.00972 C 0.02274 -0.00949 0.03159 -0.00926 0.03975 -0.00856 C 0.04184 -0.00833 0.04461 -0.00671 0.04687 -0.00602 C 0.0493 -0.00509 0.05451 -0.00347 0.05451 -0.00324 C 0.05642 -0.00231 0.05833 -0.00139 0.06006 0.00023 C 0.06128 0.00162 0.06163 0.00371 0.06302 0.00509 C 0.06475 0.00787 0.06736 0.00972 0.06927 0.01273 C 0.07187 0.01759 0.06996 0.01551 0.07413 0.01898 C 0.0743 0.02014 0.0743 0.02153 0.07517 0.02269 C 0.07691 0.02546 0.07986 0.02708 0.08125 0.03009 C 0.08194 0.03125 0.08246 0.03287 0.08333 0.0338 C 0.08437 0.03496 0.08524 0.03588 0.08628 0.03634 C 0.08819 0.03704 0.08993 0.03727 0.09149 0.0375 C 0.10243 0.03727 0.11319 0.0375 0.1243 0.03634 C 0.12656 0.03611 0.13055 0.0338 0.13055 0.03403 C 0.1375 0.02523 0.12951 0.03357 0.13663 0.02894 C 0.13802 0.02778 0.13941 0.02616 0.14062 0.02523 C 0.14201 0.02384 0.14427 0.02269 0.14566 0.0213 C 0.14791 0.01968 0.14965 0.01783 0.15208 0.01644 C 0.15451 0.01482 0.15729 0.01343 0.16006 0.01134 C 0.16111 0.01065 0.16197 0.00949 0.16319 0.0088 C 0.16493 0.00787 0.16909 0.00648 0.16909 0.00671 C 0.17013 0.00556 0.17118 0.0044 0.17239 0.00394 C 0.17552 0.00278 0.17916 0.00278 0.18246 0.00139 C 0.18802 -0.00092 0.18437 0.00023 0.19375 -0.00116 C 0.2026 -0.00069 0.21163 -0.00046 0.22013 0.00023 C 0.22118 0.00023 0.22239 0.0007 0.22361 0.00139 C 0.22482 0.00255 0.22604 0.00394 0.22743 0.00509 C 0.23142 0.00857 0.23316 0.00903 0.23663 0.01505 C 0.23819 0.01806 0.23993 0.02107 0.24149 0.02384 C 0.24253 0.02523 0.24392 0.02616 0.24496 0.02755 C 0.24566 0.02871 0.24583 0.03033 0.24652 0.03125 C 0.24774 0.03218 0.25277 0.03658 0.25381 0.0375 C 0.25538 0.03843 0.25677 0.03912 0.25816 0.04005 C 0.25902 0.04074 0.26024 0.0419 0.26111 0.04259 C 0.26319 0.04375 0.26527 0.04421 0.26718 0.04514 C 0.2684 0.04537 0.26927 0.04607 0.27031 0.0463 C 0.27621 0.04815 0.27309 0.04722 0.27951 0.04884 C 0.28941 0.04838 0.2993 0.04861 0.3092 0.04746 C 0.31128 0.04746 0.31822 0.04352 0.32031 0.04259 C 0.32256 0.04144 0.32934 0.03912 0.33177 0.0375 C 0.33611 0.03472 0.33541 0.0338 0.33888 0.03009 C 0.34114 0.02778 0.34375 0.02593 0.34583 0.02384 C 0.34704 0.02222 0.35017 0.01621 0.35104 0.01505 C 0.35208 0.01435 0.35312 0.01458 0.35416 0.01389 C 0.36059 0.00996 0.35295 0.0125 0.36232 0.00764 C 0.36527 0.00602 0.36875 0.00602 0.37135 0.00394 C 0.37795 -0.00116 0.37118 0.00371 0.37777 0.00023 C 0.37986 -0.00092 0.38159 -0.00254 0.38368 -0.00347 C 0.38524 -0.00417 0.38628 -0.0044 0.38784 -0.00486 C 0.39131 -0.00602 0.39131 -0.00625 0.39513 -0.00856 C 0.40173 -0.0081 0.40868 -0.0081 0.41562 -0.00741 C 0.41736 -0.00717 0.41996 -0.00509 0.42152 -0.00347 C 0.42291 -0.00254 0.42361 -0.00069 0.42447 0.00023 C 0.42552 0.00093 0.42656 0.00093 0.4276 0.00139 C 0.42847 0.00278 0.42881 0.00417 0.42951 0.00509 C 0.43055 0.00602 0.43211 0.00533 0.43263 0.00648 C 0.43437 0.00926 0.43524 0.0132 0.4368 0.01644 C 0.43732 0.01759 0.43836 0.01875 0.43906 0.02014 C 0.43941 0.0213 0.43941 0.02269 0.43993 0.02384 C 0.44097 0.02616 0.4434 0.02986 0.44496 0.03125 C 0.44583 0.03218 0.45173 0.03357 0.45225 0.0338 C 0.45555 0.03796 0.45711 0.03982 0.46145 0.04375 C 0.46493 0.04699 0.46736 0.04815 0.4717 0.05 C 0.47378 0.05093 0.47552 0.05208 0.4776 0.05255 L 0.48368 0.05371 C 0.49184 0.05347 0.49965 0.05324 0.50746 0.05255 C 0.50833 0.05255 0.5092 0.05162 0.51041 0.05139 C 0.5118 0.05093 0.51319 0.05046 0.51458 0.05 C 0.51614 0.04954 0.51788 0.04931 0.51961 0.04884 C 0.52152 0.04815 0.52378 0.04722 0.52552 0.0463 C 0.52934 0.04491 0.53454 0.04283 0.5368 0.04005 C 0.54079 0.03519 0.53888 0.03727 0.54322 0.0338 C 0.55 0.02083 0.53941 0.04097 0.54704 0.02523 C 0.54861 0.02246 0.55 0.02037 0.55121 0.01759 C 0.55364 0.01181 0.55381 0.01111 0.55729 0.00509 C 0.56006 0.00093 0.56024 -0.00023 0.56354 -0.00347 C 0.56527 -0.00532 0.56649 -0.00741 0.56857 -0.00856 C 0.57152 -0.01042 0.57465 -0.01157 0.57777 -0.01227 C 0.58524 -0.01412 0.58107 -0.01319 0.5901 -0.01481 C 0.6 -0.01435 0.60989 -0.01458 0.61996 -0.01342 C 0.621 -0.01342 0.62152 -0.0118 0.62256 -0.01111 C 0.62708 -0.00833 0.6276 -0.00949 0.63107 -0.00602 C 0.64184 0.00556 0.62864 -0.00764 0.63784 0.00394 C 0.63923 0.00533 0.64097 0.00648 0.64201 0.00764 C 0.64288 0.00926 0.64322 0.01111 0.64427 0.01273 C 0.64513 0.01435 0.64635 0.01574 0.64722 0.01759 C 0.64774 0.01875 0.64774 0.02014 0.64826 0.0213 C 0.64878 0.02315 0.64947 0.02477 0.65034 0.02639 C 0.65086 0.02847 0.65121 0.03056 0.65138 0.03264 C 0.65173 0.03519 0.65191 0.0375 0.65243 0.04005 C 0.6526 0.04144 0.65295 0.04259 0.65329 0.04375 C 0.65295 0.04884 0.65347 0.05394 0.65243 0.0588 C 0.65191 0.06019 0.65052 0.06111 0.6493 0.06134 C 0.64843 0.06134 0.64322 0.05926 0.64201 0.0588 C 0.64131 0.05764 0.6401 0.05648 0.63906 0.05509 C 0.63836 0.05394 0.63819 0.05255 0.63784 0.05139 C 0.6368 0.04607 0.63593 0.03866 0.63506 0.0338 L 0.63385 0.02755 C 0.6342 0.02338 0.63402 0.01921 0.63506 0.01505 C 0.63611 0.01065 0.63958 0.00695 0.64201 0.00394 C 0.64288 0.00185 0.64305 -0.00046 0.64427 -0.00231 C 0.64496 -0.00347 0.64635 -0.0037 0.64722 -0.00486 C 0.6493 -0.00717 0.65138 -0.00995 0.65329 -0.01227 C 0.65434 -0.01342 0.65989 -0.01944 0.6625 -0.02106 C 0.66354 -0.02153 0.66458 -0.02176 0.66579 -0.02222 C 0.66736 -0.02338 0.66875 -0.02523 0.671 -0.02592 C 0.67534 -0.02824 0.68125 -0.02893 0.68611 -0.02963 C 0.69444 -0.02893 0.7026 -0.02847 0.71059 -0.02731 C 0.7118 -0.02708 0.71284 -0.02639 0.71354 -0.02592 C 0.71753 -0.0243 0.72135 -0.02222 0.725 -0.01967 C 0.73125 -0.01528 0.73055 -0.01481 0.73628 -0.00972 C 0.74062 -0.00579 0.73836 -0.00856 0.7434 -0.00347 C 0.74444 -0.00231 0.74513 -0.00092 0.74635 0.00023 C 0.74774 0.00116 0.74913 0.00162 0.75052 0.00278 C 0.75763 0.0081 0.75173 0.00533 0.75763 0.00764 C 0.76024 0.01111 0.76076 0.01111 0.76284 0.01505 C 0.76354 0.01667 0.76388 0.01852 0.76458 0.02014 C 0.76579 0.02199 0.76718 0.02338 0.76788 0.02523 C 0.76857 0.02662 0.77013 0.03287 0.771 0.03519 C 0.77135 0.03681 0.77152 0.03843 0.77204 0.04005 C 0.77326 0.04375 0.77604 0.04583 0.77812 0.04884 C 0.77916 0.05046 0.77986 0.05232 0.7809 0.05371 C 0.78437 0.05833 0.78784 0.06088 0.79236 0.06366 C 0.79375 0.06458 0.79496 0.06574 0.79652 0.06621 C 0.7993 0.06713 0.80191 0.06713 0.80468 0.06759 C 0.81111 0.06713 0.81753 0.0669 0.82413 0.06621 C 0.82656 0.06597 0.82968 0.06621 0.83229 0.06505 C 0.83454 0.06412 0.83611 0.06134 0.83836 0.05996 L 0.84236 0.05764 C 0.84947 0.04908 0.84687 0.05301 0.85034 0.0463 C 0.85381 0.03496 0.84913 0.05278 0.85243 0.03634 C 0.85329 0.0338 0.85399 0.03125 0.85486 0.02894 C 0.85555 0.02523 0.85572 0.02361 0.85781 0.02014 C 0.85885 0.01829 0.85989 0.0169 0.86059 0.01505 C 0.86215 0.01273 0.86493 0.00764 0.86493 0.00787 C 0.8651 0.00648 0.86545 0.00509 0.86579 0.00394 C 0.86753 0.0007 0.86979 -0.00023 0.87187 -0.00231 C 0.8743 -0.00417 0.87656 -0.00694 0.87934 -0.00856 C 0.88055 -0.00949 0.88159 -0.01042 0.8835 -0.01111 C 0.88437 -0.01157 0.88541 -0.0118 0.88628 -0.01227 C 0.88802 -0.01342 0.88958 -0.01504 0.89149 -0.01597 C 0.89253 -0.01667 0.89409 -0.0169 0.89566 -0.01736 C 0.89652 -0.01759 0.89739 -0.01805 0.89826 -0.01852 C 0.90503 -0.01805 0.91163 -0.01805 0.91788 -0.01736 C 0.91909 -0.01713 0.92031 -0.01667 0.92118 -0.01597 C 0.92239 -0.01504 0.92378 -0.01342 0.92517 -0.01227 C 0.92621 -0.01134 0.92708 -0.01065 0.92812 -0.00972 C 0.9302 -0.00648 0.93246 -0.00324 0.93437 0.00023 C 0.93506 0.00139 0.93593 0.00255 0.93663 0.00394 C 0.93697 0.00509 0.93697 0.00648 0.93732 0.00764 C 0.93854 0.01111 0.94062 0.01412 0.94149 0.01759 C 0.94288 0.02269 0.94201 0.02037 0.94479 0.02523 C 0.94652 0.03218 0.94548 0.02755 0.94756 0.03889 C 0.94791 0.04051 0.94809 0.04213 0.94843 0.04375 C 0.95121 0.05255 0.94774 0.04167 0.95173 0.05255 C 0.95225 0.05371 0.95191 0.05556 0.9526 0.05625 C 0.95364 0.05741 0.95555 0.05718 0.95677 0.05764 C 0.96319 0.06273 0.95659 0.05787 0.96302 0.06134 C 0.9651 0.0625 0.96701 0.06412 0.96892 0.06505 C 0.97291 0.06667 0.98125 0.06875 0.98125 0.06898 C 0.98993 0.07523 0.98281 0.07014 0.99166 0.075 C 0.99305 0.0757 0.99392 0.07685 0.99583 0.07755 C 0.99809 0.07847 1.00381 0.08009 1.00381 0.08033 C 1.00763 0.07963 1.01562 0.07963 1.02013 0.07755 C 1.02326 0.07616 1.02569 0.07384 1.02847 0.0713 C 1.02934 0.07014 1.0302 0.06898 1.03125 0.06759 C 1.03368 0.06435 1.03593 0.06134 1.03767 0.05764 C 1.04409 0.04097 1.03593 0.06158 1.04062 0.04884 C 1.04218 0.04445 1.04253 0.04375 1.04444 0.04005 C 1.04722 0.02871 1.04513 0.03287 1.04878 0.02639 C 1.05347 0.00926 1.04843 0.02662 1.05277 0.01389 C 1.05347 0.01273 1.05347 0.01134 1.05399 0.01019 C 1.05555 0.00671 1.05816 0.00371 1.05989 0.00023 C 1.06059 -0.00116 1.06145 -0.00231 1.06215 -0.00347 C 1.06302 -0.00509 1.06319 -0.00717 1.06423 -0.00856 C 1.06579 -0.01065 1.06805 -0.01227 1.07013 -0.01342 C 1.07552 -0.0169 1.07673 -0.01805 1.08125 -0.01967 C 1.08298 -0.02014 1.0842 -0.02083 1.08541 -0.02106 C 1.08715 -0.02129 1.08906 -0.02106 1.09079 -0.02106 L 1.09079 -0.02083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3" dur="6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87" y="150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0.00764 L -0.04757 0.00787 C -0.05121 0.00532 -0.06319 -0.00394 -0.06771 -0.00486 L -0.07344 -0.00602 C -0.07517 -0.00741 -0.07639 -0.0088 -0.07812 -0.00972 C -0.07951 -0.01042 -0.08559 -0.01227 -0.08628 -0.01227 C -0.08975 -0.01296 -0.09323 -0.01296 -0.0967 -0.01366 C -0.09896 -0.01389 -0.10121 -0.01435 -0.10382 -0.01482 L -0.18229 -0.01366 C -0.18958 -0.01343 -0.18489 -0.01204 -0.19062 -0.00972 C -0.1934 -0.00857 -0.19705 -0.00834 -0.2 -0.00741 C -0.22066 0.00023 -0.19479 -0.0088 -0.21285 -0.00371 C -0.21528 -0.00301 -0.21719 -0.00185 -0.21962 -0.00116 C -0.22048 -0.0007 -0.22205 1.85185E-6 -0.22291 0.00023 L -0.23038 0.00139 L -0.31007 0.00023 C -0.31146 1.85185E-6 -0.3125 -0.0007 -0.31354 -0.00116 C -0.31493 -0.00162 -0.31666 -0.00185 -0.3184 -0.00232 C -0.32517 -0.00741 -0.31788 -0.00255 -0.32621 -0.00602 C -0.33316 -0.0088 -0.32899 -0.0088 -0.33698 -0.01111 C -0.33906 -0.01181 -0.34132 -0.01181 -0.34357 -0.01227 C -0.34496 -0.01273 -0.346 -0.0132 -0.34722 -0.01366 C -0.34913 -0.01435 -0.35104 -0.01551 -0.35278 -0.01597 C -0.35764 -0.01759 -0.35833 -0.01667 -0.36232 -0.01852 C -0.36545 -0.02014 -0.36805 -0.02246 -0.37153 -0.02361 L -0.3783 -0.02593 C -0.38941 -0.0257 -0.40035 -0.02639 -0.41076 -0.02477 C -0.41354 -0.02431 -0.4158 -0.02153 -0.41771 -0.01991 C -0.42205 -0.0169 -0.42239 -0.01621 -0.42847 -0.01482 L -0.43403 -0.01366 C -0.43646 -0.0132 -0.43871 -0.01296 -0.44114 -0.01227 C -0.44583 -0.01111 -0.45503 -0.00857 -0.45503 -0.00834 C -0.45729 -0.00602 -0.46024 -0.00394 -0.4618 -0.00116 C -0.46285 0.00023 -0.46337 0.00162 -0.46423 0.00254 C -0.4658 0.00416 -0.47066 0.00694 -0.47222 0.00764 C -0.47361 0.0081 -0.47465 0.00833 -0.47604 0.00879 C -0.48767 0.01435 -0.47187 0.0081 -0.48732 0.01389 C -0.49844 0.01782 -0.48142 0.01134 -0.49566 0.01759 C -0.49774 0.01852 -0.50225 0.02014 -0.50225 0.02037 C -0.50364 0.02083 -0.50469 0.02199 -0.50607 0.02268 C -0.51302 0.02546 -0.525 0.02291 -0.53021 0.02268 C -0.53194 0.02222 -0.53333 0.02176 -0.53507 0.02129 C -0.5375 0.0206 -0.53941 0.01875 -0.54184 0.01875 L -0.54496 0.01875 L -0.54496 0.01898 " pathEditMode="relative" rAng="0" ptsTypes="AAAAAAAAAAAAAAAAAAAAAAAAAAAAAAAAAAAAAAAAAAAAA">
                                      <p:cBhvr>
                                        <p:cTn id="25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-88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05556E-6 -1.48148E-6 L 3.05556E-6 0.00023 C -0.00747 0.0007 -0.00938 -1.48148E-6 -0.01389 0.0044 C -0.01528 0.00602 -0.01598 0.00695 -0.01719 0.0088 C -0.01962 0.01042 -0.02223 0.01227 -0.02431 0.01412 C -0.02535 0.01482 -0.02657 0.01574 -0.02743 0.0169 L -0.03438 0.025 L -0.03768 0.0294 C -0.0408 0.03982 -0.03646 0.02732 -0.04254 0.03634 C -0.04323 0.03773 -0.04271 0.03912 -0.04358 0.04074 C -0.04445 0.04236 -0.04584 0.04352 -0.04688 0.04445 C -0.04775 0.04653 -0.04861 0.04838 -0.04931 0.05023 C -0.05035 0.05301 -0.05035 0.05625 -0.05139 0.0588 L -0.05608 0.0669 L -0.05816 0.07083 C -0.05868 0.07292 -0.05973 0.07894 -0.06077 0.08079 C -0.06111 0.08241 -0.06216 0.08357 -0.06302 0.08542 C -0.06354 0.0882 -0.06476 0.09074 -0.06511 0.09329 C -0.06563 0.09607 -0.06632 0.10046 -0.06736 0.10347 C -0.06823 0.10486 -0.06893 0.10648 -0.06979 0.1088 C -0.07084 0.11204 -0.07118 0.11482 -0.07205 0.11852 C -0.07223 0.11968 -0.07292 0.12083 -0.07309 0.12222 C -0.07327 0.12477 -0.07379 0.12593 -0.07431 0.12824 C -0.075 0.13102 -0.07604 0.1331 -0.07657 0.13658 C -0.0783 0.14468 -0.07726 0.13982 -0.07865 0.15023 C -0.07969 0.21366 -0.07969 0.19144 -0.07969 0.21875 L -0.07969 0.21991 " pathEditMode="relative" rAng="0" ptsTypes="AAAAAAAAAAAAAAAAAAAAAAAA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C448FFD3-E968-4645-AD01-ED3731D8D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/>
          <a:stretch>
            <a:fillRect/>
          </a:stretch>
        </p:blipFill>
        <p:spPr bwMode="auto">
          <a:xfrm>
            <a:off x="755650" y="1539875"/>
            <a:ext cx="7632700" cy="47746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1EBB3A-5421-4156-9E3F-9ED3064CF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50" y="1332960"/>
            <a:ext cx="3508038" cy="4961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FC1190-25AB-4071-8E97-2F0A12F22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35" y="1205898"/>
            <a:ext cx="3616310" cy="5114173"/>
          </a:xfrm>
          <a:prstGeom prst="rect">
            <a:avLst/>
          </a:prstGeom>
        </p:spPr>
      </p:pic>
      <p:sp>
        <p:nvSpPr>
          <p:cNvPr id="6" name="Rounded Rectangular Callout 17">
            <a:extLst>
              <a:ext uri="{FF2B5EF4-FFF2-40B4-BE49-F238E27FC236}">
                <a16:creationId xmlns:a16="http://schemas.microsoft.com/office/drawing/2014/main" xmlns="" id="{DB886A45-A929-498D-BD18-2B0B941667D5}"/>
              </a:ext>
            </a:extLst>
          </p:cNvPr>
          <p:cNvSpPr/>
          <p:nvPr/>
        </p:nvSpPr>
        <p:spPr>
          <a:xfrm>
            <a:off x="4584322" y="1703951"/>
            <a:ext cx="1908757" cy="772659"/>
          </a:xfrm>
          <a:prstGeom prst="wedgeRoundRectCallout">
            <a:avLst>
              <a:gd name="adj1" fmla="val -62492"/>
              <a:gd name="adj2" fmla="val 427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Thanks, Ingrid!</a:t>
            </a:r>
          </a:p>
        </p:txBody>
      </p:sp>
      <p:pic>
        <p:nvPicPr>
          <p:cNvPr id="8" name="Whole Class">
            <a:extLst>
              <a:ext uri="{FF2B5EF4-FFF2-40B4-BE49-F238E27FC236}">
                <a16:creationId xmlns:a16="http://schemas.microsoft.com/office/drawing/2014/main" xmlns="" id="{BE26EE76-25B5-42B5-9195-5C64A1ECB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1E042A-44F0-41E1-AF37-D9066E263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8788" y="1928747"/>
            <a:ext cx="2942284" cy="41609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813A4F-DF5C-4811-B1D9-FE56A33C6BEC}"/>
              </a:ext>
            </a:extLst>
          </p:cNvPr>
          <p:cNvSpPr/>
          <p:nvPr/>
        </p:nvSpPr>
        <p:spPr>
          <a:xfrm>
            <a:off x="755650" y="672945"/>
            <a:ext cx="7632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/>
              <a:t>Meet Ingrid Inverse</a:t>
            </a:r>
          </a:p>
        </p:txBody>
      </p:sp>
    </p:spTree>
    <p:extLst>
      <p:ext uri="{BB962C8B-B14F-4D97-AF65-F5344CB8AC3E}">
        <p14:creationId xmlns:p14="http://schemas.microsoft.com/office/powerpoint/2010/main" val="32761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lanIt Presentation Template.pptx" id="{C5B8B743-499F-477E-9414-F0F244228D98}" vid="{D93AA518-7736-4872-AD16-6DCD88F702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702</TotalTime>
  <Words>586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Roboto</vt:lpstr>
      <vt:lpstr>Twinkl</vt:lpstr>
      <vt:lpstr>Calibri</vt:lpstr>
      <vt:lpstr>Kalam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Laura Gatie</dc:creator>
  <cp:lastModifiedBy>marwa zakzouk</cp:lastModifiedBy>
  <cp:revision>69</cp:revision>
  <dcterms:created xsi:type="dcterms:W3CDTF">2020-10-11T08:21:30Z</dcterms:created>
  <dcterms:modified xsi:type="dcterms:W3CDTF">2024-04-22T19:15:23Z</dcterms:modified>
</cp:coreProperties>
</file>