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7"/>
  </p:notesMasterIdLst>
  <p:handoutMasterIdLst>
    <p:handoutMasterId r:id="rId18"/>
  </p:handoutMasterIdLst>
  <p:sldIdLst>
    <p:sldId id="258" r:id="rId2"/>
    <p:sldId id="263" r:id="rId3"/>
    <p:sldId id="264" r:id="rId4"/>
    <p:sldId id="275" r:id="rId5"/>
    <p:sldId id="276" r:id="rId6"/>
    <p:sldId id="277" r:id="rId7"/>
    <p:sldId id="278" r:id="rId8"/>
    <p:sldId id="279" r:id="rId9"/>
    <p:sldId id="280" r:id="rId10"/>
    <p:sldId id="281" r:id="rId11"/>
    <p:sldId id="282" r:id="rId12"/>
    <p:sldId id="283" r:id="rId13"/>
    <p:sldId id="284" r:id="rId14"/>
    <p:sldId id="272" r:id="rId15"/>
    <p:sldId id="267" r:id="rId16"/>
  </p:sldIdLst>
  <p:sldSz cx="9144000" cy="6858000" type="screen4x3"/>
  <p:notesSz cx="6858000" cy="9144000"/>
  <p:embeddedFontLst>
    <p:embeddedFont>
      <p:font typeface="Calibri" panose="020F0502020204030204" pitchFamily="34" charset="0"/>
      <p:regular r:id="rId19"/>
      <p:bold r:id="rId20"/>
      <p:italic r:id="rId21"/>
      <p:boldItalic r:id="rId22"/>
    </p:embeddedFont>
    <p:embeddedFont>
      <p:font typeface="Twinkl" panose="02000000000000000000" pitchFamily="2" charset="0"/>
      <p:regular r:id="rId23"/>
      <p:bold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57" userDrawn="1">
          <p15:clr>
            <a:srgbClr val="A4A3A4"/>
          </p15:clr>
        </p15:guide>
        <p15:guide id="4" pos="340" userDrawn="1">
          <p15:clr>
            <a:srgbClr val="A4A3A4"/>
          </p15:clr>
        </p15:guide>
        <p15:guide id="5" orient="horz" pos="3997" userDrawn="1">
          <p15:clr>
            <a:srgbClr val="A4A3A4"/>
          </p15:clr>
        </p15:guide>
        <p15:guide id="6" pos="5465" userDrawn="1">
          <p15:clr>
            <a:srgbClr val="A4A3A4"/>
          </p15:clr>
        </p15:guide>
        <p15:guide id="7" orient="horz" pos="346" userDrawn="1">
          <p15:clr>
            <a:srgbClr val="A4A3A4"/>
          </p15:clr>
        </p15:guide>
        <p15:guide id="8" pos="453" userDrawn="1">
          <p15:clr>
            <a:srgbClr val="A4A3A4"/>
          </p15:clr>
        </p15:guide>
        <p15:guide id="9" orient="horz" pos="482" userDrawn="1">
          <p15:clr>
            <a:srgbClr val="A4A3A4"/>
          </p15:clr>
        </p15:guide>
        <p15:guide id="10" orient="horz" pos="3861" userDrawn="1">
          <p15:clr>
            <a:srgbClr val="A4A3A4"/>
          </p15:clr>
        </p15:guide>
        <p15:guide id="11" pos="5307" userDrawn="1">
          <p15:clr>
            <a:srgbClr val="A4A3A4"/>
          </p15:clr>
        </p15:guide>
      </p15:sldGuideLst>
    </p:ext>
    <p:ext uri="{2D200454-40CA-4A62-9FC3-DE9A4176ACB9}">
      <p15:notesGuideLst xmlns:p15="http://schemas.microsoft.com/office/powerpoint/2012/main"/>
    </p:ext>
    <p:ext uri="http://customooxmlschemas.google.com/">
      <go:slidesCustomData xmlns:go="http://customooxmlschemas.google.com/" xmlns:p15="http://schemas.microsoft.com/office/powerpoint/2012/main" xmlns="" roundtripDataSignature="AMtx7miY/rFn+bbiVSXAS9rqT3hL8XDV8Q==" r:id="rId30"/>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Ahmed" initials="" lastIdx="1" clrIdx="0"/>
  <p:cmAuthor id="1" name="Anika Chowdhury"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F7D"/>
    <a:srgbClr val="B2C870"/>
    <a:srgbClr val="DE1E5A"/>
    <a:srgbClr val="1F3467"/>
    <a:srgbClr val="00639C"/>
    <a:srgbClr val="01649B"/>
    <a:srgbClr val="007AC2"/>
    <a:srgbClr val="6C9E72"/>
    <a:srgbClr val="A872B0"/>
    <a:srgbClr val="F287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63" autoAdjust="0"/>
    <p:restoredTop sz="94660"/>
  </p:normalViewPr>
  <p:slideViewPr>
    <p:cSldViewPr snapToGrid="0" showGuides="1">
      <p:cViewPr varScale="1">
        <p:scale>
          <a:sx n="114" d="100"/>
          <a:sy n="114" d="100"/>
        </p:scale>
        <p:origin x="1560" y="84"/>
      </p:cViewPr>
      <p:guideLst>
        <p:guide orient="horz" pos="2160"/>
        <p:guide pos="2857"/>
        <p:guide pos="340"/>
        <p:guide orient="horz" pos="3997"/>
        <p:guide pos="5465"/>
        <p:guide orient="horz" pos="346"/>
        <p:guide pos="453"/>
        <p:guide orient="horz" pos="482"/>
        <p:guide orient="horz" pos="3861"/>
        <p:guide pos="5307"/>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font" Target="fonts/font3.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30" Type="http://customschemas.google.com/relationships/presentationmetadata" Target="metadata"/><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27/04/2022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27/04/2022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www.twinkl.co.uk/" TargetMode="External"/><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Rectangle 1">
            <a:hlinkClick r:id="rId3"/>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GB"/>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3">
            <a:hlinkClick r:id="rId3"/>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GB"/>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pattern&#10;&#10;Description automatically generated">
            <a:extLst>
              <a:ext uri="{FF2B5EF4-FFF2-40B4-BE49-F238E27FC236}">
                <a16:creationId xmlns:a16="http://schemas.microsoft.com/office/drawing/2014/main" id="{DE01320D-917A-C847-8164-F727BC9306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46595" y="2336350"/>
            <a:ext cx="1337054" cy="1342903"/>
          </a:xfrm>
          <a:prstGeom prst="ellipse">
            <a:avLst/>
          </a:prstGeom>
        </p:spPr>
      </p:pic>
      <p:sp>
        <p:nvSpPr>
          <p:cNvPr id="2" name="Title 1">
            <a:extLst>
              <a:ext uri="{FF2B5EF4-FFF2-40B4-BE49-F238E27FC236}">
                <a16:creationId xmlns:a16="http://schemas.microsoft.com/office/drawing/2014/main" id="{32763E12-A3EF-A344-8C94-6640B14E422B}"/>
              </a:ext>
            </a:extLst>
          </p:cNvPr>
          <p:cNvSpPr>
            <a:spLocks noGrp="1"/>
          </p:cNvSpPr>
          <p:nvPr>
            <p:ph type="title"/>
          </p:nvPr>
        </p:nvSpPr>
        <p:spPr>
          <a:xfrm>
            <a:off x="457198" y="386131"/>
            <a:ext cx="8220075" cy="793229"/>
          </a:xfrm>
        </p:spPr>
        <p:txBody>
          <a:bodyPr/>
          <a:lstStyle/>
          <a:p>
            <a:r>
              <a:rPr lang="en-GB" dirty="0"/>
              <a:t>What Is the Night of Al-</a:t>
            </a:r>
            <a:r>
              <a:rPr lang="en-GB" dirty="0" err="1"/>
              <a:t>Qadr</a:t>
            </a:r>
            <a:r>
              <a:rPr lang="en-GB" dirty="0"/>
              <a:t>?</a:t>
            </a:r>
            <a:endParaRPr lang="en-US" dirty="0"/>
          </a:p>
        </p:txBody>
      </p:sp>
      <p:sp>
        <p:nvSpPr>
          <p:cNvPr id="4" name="Rectangle: Rounded Corners 14">
            <a:extLst>
              <a:ext uri="{FF2B5EF4-FFF2-40B4-BE49-F238E27FC236}">
                <a16:creationId xmlns:a16="http://schemas.microsoft.com/office/drawing/2014/main" id="{A2635FDB-6E97-8B4B-ABF9-7FC172AFAF1F}"/>
              </a:ext>
            </a:extLst>
          </p:cNvPr>
          <p:cNvSpPr/>
          <p:nvPr/>
        </p:nvSpPr>
        <p:spPr>
          <a:xfrm>
            <a:off x="921128" y="1420781"/>
            <a:ext cx="5578526" cy="832562"/>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Rounded Corners 14">
            <a:extLst>
              <a:ext uri="{FF2B5EF4-FFF2-40B4-BE49-F238E27FC236}">
                <a16:creationId xmlns:a16="http://schemas.microsoft.com/office/drawing/2014/main" id="{F9AA54E7-5E87-9645-AD65-DE5144423B5E}"/>
              </a:ext>
            </a:extLst>
          </p:cNvPr>
          <p:cNvSpPr/>
          <p:nvPr/>
        </p:nvSpPr>
        <p:spPr>
          <a:xfrm>
            <a:off x="796284" y="1315540"/>
            <a:ext cx="5578526" cy="795253"/>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b="1" dirty="0" err="1">
                <a:solidFill>
                  <a:schemeClr val="tx1"/>
                </a:solidFill>
              </a:rPr>
              <a:t>Laylat</a:t>
            </a:r>
            <a:r>
              <a:rPr lang="en-GB" b="1" dirty="0">
                <a:solidFill>
                  <a:schemeClr val="tx1"/>
                </a:solidFill>
              </a:rPr>
              <a:t> Al-</a:t>
            </a:r>
            <a:r>
              <a:rPr lang="en-GB" b="1" dirty="0" err="1">
                <a:solidFill>
                  <a:schemeClr val="tx1"/>
                </a:solidFill>
              </a:rPr>
              <a:t>Qadr</a:t>
            </a:r>
            <a:r>
              <a:rPr lang="en-GB" dirty="0">
                <a:solidFill>
                  <a:schemeClr val="tx1"/>
                </a:solidFill>
              </a:rPr>
              <a:t> or the Night of Power is one special night that comes in Ramadan. </a:t>
            </a:r>
          </a:p>
        </p:txBody>
      </p:sp>
      <p:sp>
        <p:nvSpPr>
          <p:cNvPr id="6" name="Rectangle: Rounded Corners 14">
            <a:extLst>
              <a:ext uri="{FF2B5EF4-FFF2-40B4-BE49-F238E27FC236}">
                <a16:creationId xmlns:a16="http://schemas.microsoft.com/office/drawing/2014/main" id="{7D549422-4E02-B249-AF53-9F135CCEFE31}"/>
              </a:ext>
            </a:extLst>
          </p:cNvPr>
          <p:cNvSpPr/>
          <p:nvPr/>
        </p:nvSpPr>
        <p:spPr>
          <a:xfrm>
            <a:off x="2100601" y="2624907"/>
            <a:ext cx="6287749" cy="917456"/>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Rounded Corners 14">
            <a:extLst>
              <a:ext uri="{FF2B5EF4-FFF2-40B4-BE49-F238E27FC236}">
                <a16:creationId xmlns:a16="http://schemas.microsoft.com/office/drawing/2014/main" id="{01F6ECBB-E17D-9F4E-A412-3204F21821CA}"/>
              </a:ext>
            </a:extLst>
          </p:cNvPr>
          <p:cNvSpPr/>
          <p:nvPr/>
        </p:nvSpPr>
        <p:spPr>
          <a:xfrm>
            <a:off x="1975757" y="2503337"/>
            <a:ext cx="6287749" cy="876342"/>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This was the night when the Qur’an was first sent down to Prophet Muhammad (peace and blessing be upon him).</a:t>
            </a:r>
          </a:p>
        </p:txBody>
      </p:sp>
      <p:sp>
        <p:nvSpPr>
          <p:cNvPr id="8" name="Rectangle: Rounded Corners 14">
            <a:extLst>
              <a:ext uri="{FF2B5EF4-FFF2-40B4-BE49-F238E27FC236}">
                <a16:creationId xmlns:a16="http://schemas.microsoft.com/office/drawing/2014/main" id="{27C09A6D-675E-F645-9DE1-D27D66E5EC81}"/>
              </a:ext>
            </a:extLst>
          </p:cNvPr>
          <p:cNvSpPr/>
          <p:nvPr/>
        </p:nvSpPr>
        <p:spPr>
          <a:xfrm>
            <a:off x="796284" y="3894651"/>
            <a:ext cx="7651440" cy="1394363"/>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Rounded Corners 14">
            <a:extLst>
              <a:ext uri="{FF2B5EF4-FFF2-40B4-BE49-F238E27FC236}">
                <a16:creationId xmlns:a16="http://schemas.microsoft.com/office/drawing/2014/main" id="{F6434E80-BA32-F54A-89FB-EB399F16EDA0}"/>
              </a:ext>
            </a:extLst>
          </p:cNvPr>
          <p:cNvSpPr/>
          <p:nvPr/>
        </p:nvSpPr>
        <p:spPr>
          <a:xfrm>
            <a:off x="671440" y="3762977"/>
            <a:ext cx="7651440" cy="1331879"/>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This night comes on one of the last ten nights of the month of Ramadan. We pray extra hard during this time because the reward of praying during the Night of Power is equal to praying </a:t>
            </a:r>
          </a:p>
          <a:p>
            <a:r>
              <a:rPr lang="en-GB" dirty="0">
                <a:solidFill>
                  <a:schemeClr val="tx1"/>
                </a:solidFill>
              </a:rPr>
              <a:t>for 1,000 months!</a:t>
            </a:r>
          </a:p>
        </p:txBody>
      </p:sp>
      <p:sp>
        <p:nvSpPr>
          <p:cNvPr id="10" name="Rectangle: Rounded Corners 14">
            <a:extLst>
              <a:ext uri="{FF2B5EF4-FFF2-40B4-BE49-F238E27FC236}">
                <a16:creationId xmlns:a16="http://schemas.microsoft.com/office/drawing/2014/main" id="{6434CE81-BFF1-E241-8FD4-6D4B14B031C4}"/>
              </a:ext>
            </a:extLst>
          </p:cNvPr>
          <p:cNvSpPr/>
          <p:nvPr/>
        </p:nvSpPr>
        <p:spPr>
          <a:xfrm>
            <a:off x="1698323" y="5563807"/>
            <a:ext cx="3301902" cy="529018"/>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How many years is that?</a:t>
            </a:r>
          </a:p>
        </p:txBody>
      </p:sp>
      <p:pic>
        <p:nvPicPr>
          <p:cNvPr id="12" name="Picture 11" descr="A picture containing text&#10;&#10;Description automatically generated">
            <a:extLst>
              <a:ext uri="{FF2B5EF4-FFF2-40B4-BE49-F238E27FC236}">
                <a16:creationId xmlns:a16="http://schemas.microsoft.com/office/drawing/2014/main" id="{37560CF9-50CE-894B-BA4C-A42E27A8F14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859313" y="1158122"/>
            <a:ext cx="1337054" cy="1247209"/>
          </a:xfrm>
          <a:prstGeom prst="rect">
            <a:avLst/>
          </a:prstGeom>
        </p:spPr>
      </p:pic>
      <p:pic>
        <p:nvPicPr>
          <p:cNvPr id="13" name="Picture 12" descr="Logo&#10;&#10;Description automatically generated">
            <a:extLst>
              <a:ext uri="{FF2B5EF4-FFF2-40B4-BE49-F238E27FC236}">
                <a16:creationId xmlns:a16="http://schemas.microsoft.com/office/drawing/2014/main" id="{B9DD5344-D20C-4847-9B4E-3901E2AA6BE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22311" y="2568279"/>
            <a:ext cx="1029020" cy="1146525"/>
          </a:xfrm>
          <a:prstGeom prst="rect">
            <a:avLst/>
          </a:prstGeom>
        </p:spPr>
      </p:pic>
      <p:pic>
        <p:nvPicPr>
          <p:cNvPr id="17" name="Picture 16">
            <a:extLst>
              <a:ext uri="{FF2B5EF4-FFF2-40B4-BE49-F238E27FC236}">
                <a16:creationId xmlns:a16="http://schemas.microsoft.com/office/drawing/2014/main" id="{5DB1CEB8-33BE-2749-B575-C5FE4562D7B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55789" y="4889313"/>
            <a:ext cx="2241802" cy="3206418"/>
          </a:xfrm>
          <a:prstGeom prst="rect">
            <a:avLst/>
          </a:prstGeom>
        </p:spPr>
      </p:pic>
      <p:sp>
        <p:nvSpPr>
          <p:cNvPr id="18" name="Rectangle 17">
            <a:extLst>
              <a:ext uri="{FF2B5EF4-FFF2-40B4-BE49-F238E27FC236}">
                <a16:creationId xmlns:a16="http://schemas.microsoft.com/office/drawing/2014/main" id="{DAD49718-B6B3-FA43-912E-B20B0070E482}"/>
              </a:ext>
            </a:extLst>
          </p:cNvPr>
          <p:cNvSpPr/>
          <p:nvPr/>
        </p:nvSpPr>
        <p:spPr>
          <a:xfrm>
            <a:off x="5104133" y="5437219"/>
            <a:ext cx="1755180" cy="369332"/>
          </a:xfrm>
          <a:prstGeom prst="rect">
            <a:avLst/>
          </a:prstGeom>
        </p:spPr>
        <p:txBody>
          <a:bodyPr wrap="square">
            <a:spAutoFit/>
          </a:bodyPr>
          <a:lstStyle/>
          <a:p>
            <a:pPr algn="ctr"/>
            <a:r>
              <a:rPr lang="en-GB" b="1" dirty="0"/>
              <a:t>ANSWER</a:t>
            </a:r>
            <a:endParaRPr lang="en-GB" dirty="0"/>
          </a:p>
        </p:txBody>
      </p:sp>
      <p:sp>
        <p:nvSpPr>
          <p:cNvPr id="19" name="TextBox 18">
            <a:extLst>
              <a:ext uri="{FF2B5EF4-FFF2-40B4-BE49-F238E27FC236}">
                <a16:creationId xmlns:a16="http://schemas.microsoft.com/office/drawing/2014/main" id="{087E3E4A-23C7-D448-8061-32B4E3371ED2}"/>
              </a:ext>
            </a:extLst>
          </p:cNvPr>
          <p:cNvSpPr txBox="1"/>
          <p:nvPr/>
        </p:nvSpPr>
        <p:spPr>
          <a:xfrm>
            <a:off x="5104133" y="5447144"/>
            <a:ext cx="1743099" cy="369332"/>
          </a:xfrm>
          <a:prstGeom prst="rect">
            <a:avLst/>
          </a:prstGeom>
          <a:solidFill>
            <a:srgbClr val="B2C870"/>
          </a:solidFill>
        </p:spPr>
        <p:txBody>
          <a:bodyPr wrap="square" rtlCol="0">
            <a:spAutoFit/>
          </a:bodyPr>
          <a:lstStyle/>
          <a:p>
            <a:pPr algn="ctr"/>
            <a:r>
              <a:rPr lang="en-US" dirty="0"/>
              <a:t>83.333 YEARS!</a:t>
            </a:r>
          </a:p>
        </p:txBody>
      </p:sp>
    </p:spTree>
    <p:extLst>
      <p:ext uri="{BB962C8B-B14F-4D97-AF65-F5344CB8AC3E}">
        <p14:creationId xmlns:p14="http://schemas.microsoft.com/office/powerpoint/2010/main" val="4223032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p:tgtEl>
                                          <p:spTgt spid="12"/>
                                        </p:tgtEl>
                                        <p:attrNameLst>
                                          <p:attrName>ppt_y</p:attrName>
                                        </p:attrNameLst>
                                      </p:cBhvr>
                                      <p:tavLst>
                                        <p:tav tm="0">
                                          <p:val>
                                            <p:strVal val="#ppt_y+#ppt_h*1.125000"/>
                                          </p:val>
                                        </p:tav>
                                        <p:tav tm="100000">
                                          <p:val>
                                            <p:strVal val="#ppt_y"/>
                                          </p:val>
                                        </p:tav>
                                      </p:tavLst>
                                    </p:anim>
                                    <p:animEffect transition="in" filter="wipe(up)">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p:tgtEl>
                                          <p:spTgt spid="9"/>
                                        </p:tgtEl>
                                        <p:attrNameLst>
                                          <p:attrName>ppt_y</p:attrName>
                                        </p:attrNameLst>
                                      </p:cBhvr>
                                      <p:tavLst>
                                        <p:tav tm="0">
                                          <p:val>
                                            <p:strVal val="#ppt_y+#ppt_h*1.125000"/>
                                          </p:val>
                                        </p:tav>
                                        <p:tav tm="100000">
                                          <p:val>
                                            <p:strVal val="#ppt_y"/>
                                          </p:val>
                                        </p:tav>
                                      </p:tavLst>
                                    </p:anim>
                                    <p:animEffect transition="in" filter="wipe(up)">
                                      <p:cBhvr>
                                        <p:cTn id="34" dur="500"/>
                                        <p:tgtEl>
                                          <p:spTgt spid="9"/>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p:tgtEl>
                                          <p:spTgt spid="8"/>
                                        </p:tgtEl>
                                        <p:attrNameLst>
                                          <p:attrName>ppt_y</p:attrName>
                                        </p:attrNameLst>
                                      </p:cBhvr>
                                      <p:tavLst>
                                        <p:tav tm="0">
                                          <p:val>
                                            <p:strVal val="#ppt_y+#ppt_h*1.125000"/>
                                          </p:val>
                                        </p:tav>
                                        <p:tav tm="100000">
                                          <p:val>
                                            <p:strVal val="#ppt_y"/>
                                          </p:val>
                                        </p:tav>
                                      </p:tavLst>
                                    </p:anim>
                                    <p:animEffect transition="in" filter="wipe(up)">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500"/>
                                        <p:tgtEl>
                                          <p:spTgt spid="13"/>
                                        </p:tgtEl>
                                        <p:attrNameLst>
                                          <p:attrName>ppt_y</p:attrName>
                                        </p:attrNameLst>
                                      </p:cBhvr>
                                      <p:tavLst>
                                        <p:tav tm="0">
                                          <p:val>
                                            <p:strVal val="#ppt_y+#ppt_h*1.125000"/>
                                          </p:val>
                                        </p:tav>
                                        <p:tav tm="100000">
                                          <p:val>
                                            <p:strVal val="#ppt_y"/>
                                          </p:val>
                                        </p:tav>
                                      </p:tavLst>
                                    </p:anim>
                                    <p:animEffect transition="in" filter="wipe(up)">
                                      <p:cBhvr>
                                        <p:cTn id="44" dur="500"/>
                                        <p:tgtEl>
                                          <p:spTgt spid="13"/>
                                        </p:tgtEl>
                                      </p:cBhvr>
                                    </p:animEffect>
                                  </p:childTnLst>
                                </p:cTn>
                              </p:par>
                              <p:par>
                                <p:cTn id="45" presetID="12" presetClass="entr" presetSubtype="4"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additive="base">
                                        <p:cTn id="47" dur="500"/>
                                        <p:tgtEl>
                                          <p:spTgt spid="15"/>
                                        </p:tgtEl>
                                        <p:attrNameLst>
                                          <p:attrName>ppt_y</p:attrName>
                                        </p:attrNameLst>
                                      </p:cBhvr>
                                      <p:tavLst>
                                        <p:tav tm="0">
                                          <p:val>
                                            <p:strVal val="#ppt_y+#ppt_h*1.125000"/>
                                          </p:val>
                                        </p:tav>
                                        <p:tav tm="100000">
                                          <p:val>
                                            <p:strVal val="#ppt_y"/>
                                          </p:val>
                                        </p:tav>
                                      </p:tavLst>
                                    </p:anim>
                                    <p:animEffect transition="in" filter="wipe(up)">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p:tgtEl>
                                          <p:spTgt spid="18"/>
                                        </p:tgtEl>
                                        <p:attrNameLst>
                                          <p:attrName>ppt_y</p:attrName>
                                        </p:attrNameLst>
                                      </p:cBhvr>
                                      <p:tavLst>
                                        <p:tav tm="0">
                                          <p:val>
                                            <p:strVal val="#ppt_y+#ppt_h*1.125000"/>
                                          </p:val>
                                        </p:tav>
                                        <p:tav tm="100000">
                                          <p:val>
                                            <p:strVal val="#ppt_y"/>
                                          </p:val>
                                        </p:tav>
                                      </p:tavLst>
                                    </p:anim>
                                    <p:animEffect transition="in" filter="wipe(up)">
                                      <p:cBhvr>
                                        <p:cTn id="54" dur="500"/>
                                        <p:tgtEl>
                                          <p:spTgt spid="18"/>
                                        </p:tgtEl>
                                      </p:cBhvr>
                                    </p:animEffect>
                                  </p:childTnLst>
                                </p:cTn>
                              </p:par>
                              <p:par>
                                <p:cTn id="55" presetID="12" presetClass="entr" presetSubtype="4" fill="hold"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p:tgtEl>
                                          <p:spTgt spid="17"/>
                                        </p:tgtEl>
                                        <p:attrNameLst>
                                          <p:attrName>ppt_y</p:attrName>
                                        </p:attrNameLst>
                                      </p:cBhvr>
                                      <p:tavLst>
                                        <p:tav tm="0">
                                          <p:val>
                                            <p:strVal val="#ppt_y+#ppt_h*1.125000"/>
                                          </p:val>
                                        </p:tav>
                                        <p:tav tm="100000">
                                          <p:val>
                                            <p:strVal val="#ppt_y"/>
                                          </p:val>
                                        </p:tav>
                                      </p:tavLst>
                                    </p:anim>
                                    <p:animEffect transition="in" filter="wipe(up)">
                                      <p:cBhvr>
                                        <p:cTn id="58" dur="500"/>
                                        <p:tgtEl>
                                          <p:spTgt spid="17"/>
                                        </p:tgtEl>
                                      </p:cBhvr>
                                    </p:animEffect>
                                  </p:childTnLst>
                                </p:cTn>
                              </p:par>
                              <p:par>
                                <p:cTn id="59" presetID="12" presetClass="entr" presetSubtype="4"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additive="base">
                                        <p:cTn id="61" dur="500"/>
                                        <p:tgtEl>
                                          <p:spTgt spid="10"/>
                                        </p:tgtEl>
                                        <p:attrNameLst>
                                          <p:attrName>ppt_y</p:attrName>
                                        </p:attrNameLst>
                                      </p:cBhvr>
                                      <p:tavLst>
                                        <p:tav tm="0">
                                          <p:val>
                                            <p:strVal val="#ppt_y+#ppt_h*1.125000"/>
                                          </p:val>
                                        </p:tav>
                                        <p:tav tm="100000">
                                          <p:val>
                                            <p:strVal val="#ppt_y"/>
                                          </p:val>
                                        </p:tav>
                                      </p:tavLst>
                                    </p:anim>
                                    <p:animEffect transition="in" filter="wipe(up)">
                                      <p:cBhvr>
                                        <p:cTn id="6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63" restart="whenNotActive" fill="hold" evtFilter="cancelBubble" nodeType="interactiveSeq">
                <p:stCondLst>
                  <p:cond evt="onClick" delay="0">
                    <p:tgtEl>
                      <p:spTgt spid="18"/>
                    </p:tgtEl>
                  </p:cond>
                </p:stCondLst>
                <p:endSync evt="end" delay="0">
                  <p:rtn val="all"/>
                </p:endSync>
                <p:childTnLst>
                  <p:par>
                    <p:cTn id="64" fill="hold">
                      <p:stCondLst>
                        <p:cond delay="0"/>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19"/>
                                        </p:tgtEl>
                                        <p:attrNameLst>
                                          <p:attrName>style.visibility</p:attrName>
                                        </p:attrNameLst>
                                      </p:cBhvr>
                                      <p:to>
                                        <p:strVal val="visible"/>
                                      </p:to>
                                    </p:set>
                                  </p:childTnLst>
                                </p:cTn>
                              </p:par>
                            </p:childTnLst>
                          </p:cTn>
                        </p:par>
                      </p:childTnLst>
                    </p:cTn>
                  </p:par>
                </p:childTnLst>
              </p:cTn>
              <p:nextCondLst>
                <p:cond evt="onClick" delay="0">
                  <p:tgtEl>
                    <p:spTgt spid="18"/>
                  </p:tgtEl>
                </p:cond>
              </p:nextCondLst>
            </p:seq>
          </p:childTnLst>
        </p:cTn>
      </p:par>
    </p:tnLst>
    <p:bldLst>
      <p:bldP spid="4" grpId="0" animBg="1"/>
      <p:bldP spid="5" grpId="0" animBg="1"/>
      <p:bldP spid="6" grpId="0" animBg="1"/>
      <p:bldP spid="7" grpId="0" animBg="1"/>
      <p:bldP spid="8" grpId="0" animBg="1"/>
      <p:bldP spid="9" grpId="0" animBg="1"/>
      <p:bldP spid="10" grpId="0" animBg="1"/>
      <p:bldP spid="18" grpId="0"/>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F63A0-FF71-F844-8C65-37A3D633D0AE}"/>
              </a:ext>
            </a:extLst>
          </p:cNvPr>
          <p:cNvSpPr>
            <a:spLocks noGrp="1"/>
          </p:cNvSpPr>
          <p:nvPr>
            <p:ph type="title"/>
          </p:nvPr>
        </p:nvSpPr>
        <p:spPr>
          <a:xfrm>
            <a:off x="228599" y="275056"/>
            <a:ext cx="8686802" cy="994306"/>
          </a:xfrm>
        </p:spPr>
        <p:txBody>
          <a:bodyPr/>
          <a:lstStyle/>
          <a:p>
            <a:r>
              <a:rPr lang="en-GB" sz="3600" dirty="0"/>
              <a:t>What Are the Benefits of Fasting?</a:t>
            </a:r>
            <a:endParaRPr lang="en-US" sz="3600" dirty="0"/>
          </a:p>
        </p:txBody>
      </p:sp>
      <p:sp>
        <p:nvSpPr>
          <p:cNvPr id="3" name="Rectangle 2">
            <a:extLst>
              <a:ext uri="{FF2B5EF4-FFF2-40B4-BE49-F238E27FC236}">
                <a16:creationId xmlns:a16="http://schemas.microsoft.com/office/drawing/2014/main" id="{D7DC6397-C962-B24F-B759-90593B8465B8}"/>
              </a:ext>
            </a:extLst>
          </p:cNvPr>
          <p:cNvSpPr/>
          <p:nvPr/>
        </p:nvSpPr>
        <p:spPr>
          <a:xfrm>
            <a:off x="1113443" y="1041010"/>
            <a:ext cx="7071354" cy="830997"/>
          </a:xfrm>
          <a:prstGeom prst="rect">
            <a:avLst/>
          </a:prstGeom>
        </p:spPr>
        <p:txBody>
          <a:bodyPr wrap="square">
            <a:spAutoFit/>
          </a:bodyPr>
          <a:lstStyle/>
          <a:p>
            <a:r>
              <a:rPr lang="en-GB" sz="1600" dirty="0">
                <a:solidFill>
                  <a:srgbClr val="000000"/>
                </a:solidFill>
              </a:rPr>
              <a:t>The month of Ramadan is a month of worship and training for us. It a great chance to ask Allah for forgiveness. Here are some of the most important benefits of fasting in Ramadan:</a:t>
            </a:r>
          </a:p>
        </p:txBody>
      </p:sp>
      <p:sp>
        <p:nvSpPr>
          <p:cNvPr id="4" name="Rectangle: Rounded Corners 14">
            <a:extLst>
              <a:ext uri="{FF2B5EF4-FFF2-40B4-BE49-F238E27FC236}">
                <a16:creationId xmlns:a16="http://schemas.microsoft.com/office/drawing/2014/main" id="{DD06B256-F0A9-814B-A9B0-8A3A95A71FB5}"/>
              </a:ext>
            </a:extLst>
          </p:cNvPr>
          <p:cNvSpPr/>
          <p:nvPr/>
        </p:nvSpPr>
        <p:spPr>
          <a:xfrm>
            <a:off x="1113443" y="2121345"/>
            <a:ext cx="4620220" cy="601508"/>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Rounded Corners 14">
            <a:extLst>
              <a:ext uri="{FF2B5EF4-FFF2-40B4-BE49-F238E27FC236}">
                <a16:creationId xmlns:a16="http://schemas.microsoft.com/office/drawing/2014/main" id="{D680104A-F97C-C543-B13E-CFEC3999F996}"/>
              </a:ext>
            </a:extLst>
          </p:cNvPr>
          <p:cNvSpPr/>
          <p:nvPr/>
        </p:nvSpPr>
        <p:spPr>
          <a:xfrm>
            <a:off x="988599" y="2016104"/>
            <a:ext cx="4620220" cy="574553"/>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To gain Allah’s rewards and forgiveness.</a:t>
            </a:r>
          </a:p>
        </p:txBody>
      </p:sp>
      <p:sp>
        <p:nvSpPr>
          <p:cNvPr id="6" name="Rectangle: Rounded Corners 14">
            <a:extLst>
              <a:ext uri="{FF2B5EF4-FFF2-40B4-BE49-F238E27FC236}">
                <a16:creationId xmlns:a16="http://schemas.microsoft.com/office/drawing/2014/main" id="{C576DE08-FEB1-0D4C-B4E2-D73B7A568D04}"/>
              </a:ext>
            </a:extLst>
          </p:cNvPr>
          <p:cNvSpPr/>
          <p:nvPr/>
        </p:nvSpPr>
        <p:spPr>
          <a:xfrm>
            <a:off x="1603197" y="2944366"/>
            <a:ext cx="4917525" cy="629728"/>
          </a:xfrm>
          <a:prstGeom prst="roundRect">
            <a:avLst>
              <a:gd name="adj" fmla="val 323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6">
                  <a:lumMod val="50000"/>
                </a:schemeClr>
              </a:solidFill>
            </a:endParaRPr>
          </a:p>
        </p:txBody>
      </p:sp>
      <p:sp>
        <p:nvSpPr>
          <p:cNvPr id="7" name="Rectangle: Rounded Corners 14">
            <a:extLst>
              <a:ext uri="{FF2B5EF4-FFF2-40B4-BE49-F238E27FC236}">
                <a16:creationId xmlns:a16="http://schemas.microsoft.com/office/drawing/2014/main" id="{0C13343C-68B4-ED43-976B-E13E9D07D0C1}"/>
              </a:ext>
            </a:extLst>
          </p:cNvPr>
          <p:cNvSpPr/>
          <p:nvPr/>
        </p:nvSpPr>
        <p:spPr>
          <a:xfrm>
            <a:off x="1478353" y="2839126"/>
            <a:ext cx="4917525" cy="601508"/>
          </a:xfrm>
          <a:prstGeom prst="roundRect">
            <a:avLst>
              <a:gd name="adj" fmla="val 3236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To train us to have patience and self-control.</a:t>
            </a:r>
          </a:p>
        </p:txBody>
      </p:sp>
      <p:sp>
        <p:nvSpPr>
          <p:cNvPr id="8" name="Rectangle: Rounded Corners 14">
            <a:extLst>
              <a:ext uri="{FF2B5EF4-FFF2-40B4-BE49-F238E27FC236}">
                <a16:creationId xmlns:a16="http://schemas.microsoft.com/office/drawing/2014/main" id="{EEF43909-C3D5-D84F-BE21-FF772515DE71}"/>
              </a:ext>
            </a:extLst>
          </p:cNvPr>
          <p:cNvSpPr/>
          <p:nvPr/>
        </p:nvSpPr>
        <p:spPr>
          <a:xfrm>
            <a:off x="2118160" y="3800310"/>
            <a:ext cx="5157368" cy="780177"/>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6">
                  <a:lumMod val="50000"/>
                </a:schemeClr>
              </a:solidFill>
            </a:endParaRPr>
          </a:p>
        </p:txBody>
      </p:sp>
      <p:sp>
        <p:nvSpPr>
          <p:cNvPr id="9" name="Rectangle: Rounded Corners 14">
            <a:extLst>
              <a:ext uri="{FF2B5EF4-FFF2-40B4-BE49-F238E27FC236}">
                <a16:creationId xmlns:a16="http://schemas.microsoft.com/office/drawing/2014/main" id="{963C3831-CE3A-1247-98F6-E46BD38BEBDF}"/>
              </a:ext>
            </a:extLst>
          </p:cNvPr>
          <p:cNvSpPr/>
          <p:nvPr/>
        </p:nvSpPr>
        <p:spPr>
          <a:xfrm>
            <a:off x="1993316" y="3691175"/>
            <a:ext cx="5157368" cy="745215"/>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To make us more humble and appreciate the blessings that Allah has given us.</a:t>
            </a:r>
          </a:p>
        </p:txBody>
      </p:sp>
      <p:sp>
        <p:nvSpPr>
          <p:cNvPr id="10" name="Rectangle: Rounded Corners 14">
            <a:extLst>
              <a:ext uri="{FF2B5EF4-FFF2-40B4-BE49-F238E27FC236}">
                <a16:creationId xmlns:a16="http://schemas.microsoft.com/office/drawing/2014/main" id="{0DA56DE9-2C32-AE4B-8E0D-62B82250C749}"/>
              </a:ext>
            </a:extLst>
          </p:cNvPr>
          <p:cNvSpPr/>
          <p:nvPr/>
        </p:nvSpPr>
        <p:spPr>
          <a:xfrm>
            <a:off x="2723712" y="4821761"/>
            <a:ext cx="4338827" cy="567114"/>
          </a:xfrm>
          <a:prstGeom prst="roundRect">
            <a:avLst>
              <a:gd name="adj" fmla="val 323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6">
                  <a:lumMod val="50000"/>
                </a:schemeClr>
              </a:solidFill>
            </a:endParaRPr>
          </a:p>
        </p:txBody>
      </p:sp>
      <p:sp>
        <p:nvSpPr>
          <p:cNvPr id="11" name="Rectangle: Rounded Corners 14">
            <a:extLst>
              <a:ext uri="{FF2B5EF4-FFF2-40B4-BE49-F238E27FC236}">
                <a16:creationId xmlns:a16="http://schemas.microsoft.com/office/drawing/2014/main" id="{2A844734-29FF-F141-9D7D-4D4BC08ACE9F}"/>
              </a:ext>
            </a:extLst>
          </p:cNvPr>
          <p:cNvSpPr/>
          <p:nvPr/>
        </p:nvSpPr>
        <p:spPr>
          <a:xfrm>
            <a:off x="2598868" y="4716521"/>
            <a:ext cx="4338827" cy="541700"/>
          </a:xfrm>
          <a:prstGeom prst="roundRect">
            <a:avLst>
              <a:gd name="adj" fmla="val 3236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To train us to maintain good manners.</a:t>
            </a:r>
          </a:p>
        </p:txBody>
      </p:sp>
      <p:sp>
        <p:nvSpPr>
          <p:cNvPr id="12" name="Rectangle: Rounded Corners 14">
            <a:extLst>
              <a:ext uri="{FF2B5EF4-FFF2-40B4-BE49-F238E27FC236}">
                <a16:creationId xmlns:a16="http://schemas.microsoft.com/office/drawing/2014/main" id="{8435E30C-9A32-C541-B0AC-32BB7B6830F6}"/>
              </a:ext>
            </a:extLst>
          </p:cNvPr>
          <p:cNvSpPr/>
          <p:nvPr/>
        </p:nvSpPr>
        <p:spPr>
          <a:xfrm>
            <a:off x="3267495" y="5616479"/>
            <a:ext cx="5157368" cy="601508"/>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Rectangle: Rounded Corners 14">
            <a:extLst>
              <a:ext uri="{FF2B5EF4-FFF2-40B4-BE49-F238E27FC236}">
                <a16:creationId xmlns:a16="http://schemas.microsoft.com/office/drawing/2014/main" id="{5D7551BF-E1E6-AD44-BD23-E252DD40DAEB}"/>
              </a:ext>
            </a:extLst>
          </p:cNvPr>
          <p:cNvSpPr/>
          <p:nvPr/>
        </p:nvSpPr>
        <p:spPr>
          <a:xfrm>
            <a:off x="3142651" y="5511238"/>
            <a:ext cx="5157368" cy="574553"/>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To have a healthier body and a stronger mind.</a:t>
            </a:r>
          </a:p>
        </p:txBody>
      </p:sp>
      <p:pic>
        <p:nvPicPr>
          <p:cNvPr id="14" name="Picture 13" descr="A picture containing text&#10;&#10;Description automatically generated">
            <a:extLst>
              <a:ext uri="{FF2B5EF4-FFF2-40B4-BE49-F238E27FC236}">
                <a16:creationId xmlns:a16="http://schemas.microsoft.com/office/drawing/2014/main" id="{DD2C7F50-8FDF-8543-818B-D63C6AFBFBE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1072" y="1954951"/>
            <a:ext cx="615942" cy="57455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B1AC372-0EC6-E44F-8D62-A0F6425F543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45538" y="2858200"/>
            <a:ext cx="615942" cy="57455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64C59104-6AB0-6B4C-BD54-4AE218734A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14780" y="3708177"/>
            <a:ext cx="615942" cy="57455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F738DFAA-FD44-BB42-AA80-012A8FA9900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107770" y="4716521"/>
            <a:ext cx="615942" cy="57455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975FCC37-A22A-534A-A5AB-EAD5F99E86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51553" y="5494115"/>
            <a:ext cx="615942" cy="574553"/>
          </a:xfrm>
          <a:prstGeom prst="rect">
            <a:avLst/>
          </a:prstGeom>
        </p:spPr>
      </p:pic>
      <p:sp>
        <p:nvSpPr>
          <p:cNvPr id="20" name="Oval 19">
            <a:extLst>
              <a:ext uri="{FF2B5EF4-FFF2-40B4-BE49-F238E27FC236}">
                <a16:creationId xmlns:a16="http://schemas.microsoft.com/office/drawing/2014/main" id="{04CC3329-A68A-6844-9416-75E043131A9A}"/>
              </a:ext>
            </a:extLst>
          </p:cNvPr>
          <p:cNvSpPr/>
          <p:nvPr/>
        </p:nvSpPr>
        <p:spPr>
          <a:xfrm>
            <a:off x="755650" y="2016104"/>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80017C1C-DC07-E843-A43B-C2C5DE80E886}"/>
              </a:ext>
            </a:extLst>
          </p:cNvPr>
          <p:cNvSpPr txBox="1"/>
          <p:nvPr/>
        </p:nvSpPr>
        <p:spPr>
          <a:xfrm>
            <a:off x="751488" y="1928909"/>
            <a:ext cx="424248" cy="461665"/>
          </a:xfrm>
          <a:prstGeom prst="rect">
            <a:avLst/>
          </a:prstGeom>
          <a:noFill/>
        </p:spPr>
        <p:txBody>
          <a:bodyPr wrap="square" rtlCol="0">
            <a:spAutoFit/>
          </a:bodyPr>
          <a:lstStyle/>
          <a:p>
            <a:r>
              <a:rPr lang="en-US" sz="2400" b="1" dirty="0">
                <a:solidFill>
                  <a:schemeClr val="bg1"/>
                </a:solidFill>
              </a:rPr>
              <a:t>1</a:t>
            </a:r>
          </a:p>
        </p:txBody>
      </p:sp>
      <p:sp>
        <p:nvSpPr>
          <p:cNvPr id="22" name="Oval 21">
            <a:extLst>
              <a:ext uri="{FF2B5EF4-FFF2-40B4-BE49-F238E27FC236}">
                <a16:creationId xmlns:a16="http://schemas.microsoft.com/office/drawing/2014/main" id="{370334F3-2CB2-C243-BCF8-16F83A54D110}"/>
              </a:ext>
            </a:extLst>
          </p:cNvPr>
          <p:cNvSpPr/>
          <p:nvPr/>
        </p:nvSpPr>
        <p:spPr>
          <a:xfrm>
            <a:off x="1232881" y="2915970"/>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FF91677D-8B25-1F4E-B115-154219AC2009}"/>
              </a:ext>
            </a:extLst>
          </p:cNvPr>
          <p:cNvSpPr txBox="1"/>
          <p:nvPr/>
        </p:nvSpPr>
        <p:spPr>
          <a:xfrm>
            <a:off x="1206385" y="2824967"/>
            <a:ext cx="539646" cy="461665"/>
          </a:xfrm>
          <a:prstGeom prst="rect">
            <a:avLst/>
          </a:prstGeom>
          <a:noFill/>
        </p:spPr>
        <p:txBody>
          <a:bodyPr wrap="square" rtlCol="0">
            <a:spAutoFit/>
          </a:bodyPr>
          <a:lstStyle/>
          <a:p>
            <a:r>
              <a:rPr lang="en-US" sz="2400" b="1" dirty="0">
                <a:solidFill>
                  <a:schemeClr val="bg1"/>
                </a:solidFill>
              </a:rPr>
              <a:t>2</a:t>
            </a:r>
          </a:p>
        </p:txBody>
      </p:sp>
      <p:sp>
        <p:nvSpPr>
          <p:cNvPr id="23" name="Oval 22">
            <a:extLst>
              <a:ext uri="{FF2B5EF4-FFF2-40B4-BE49-F238E27FC236}">
                <a16:creationId xmlns:a16="http://schemas.microsoft.com/office/drawing/2014/main" id="{0587A064-24EF-014D-B429-07789751AF5E}"/>
              </a:ext>
            </a:extLst>
          </p:cNvPr>
          <p:cNvSpPr/>
          <p:nvPr/>
        </p:nvSpPr>
        <p:spPr>
          <a:xfrm>
            <a:off x="1712393" y="3758576"/>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5793E651-18A1-2E4E-A98C-3B4BD276C256}"/>
              </a:ext>
            </a:extLst>
          </p:cNvPr>
          <p:cNvSpPr/>
          <p:nvPr/>
        </p:nvSpPr>
        <p:spPr>
          <a:xfrm>
            <a:off x="2307790" y="4761805"/>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CAA4308-2AE1-1940-8205-CF7D1B4252B7}"/>
              </a:ext>
            </a:extLst>
          </p:cNvPr>
          <p:cNvSpPr/>
          <p:nvPr/>
        </p:nvSpPr>
        <p:spPr>
          <a:xfrm>
            <a:off x="2852763" y="5540411"/>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FC3714BD-0356-B242-A060-4BF7C253DAED}"/>
              </a:ext>
            </a:extLst>
          </p:cNvPr>
          <p:cNvSpPr txBox="1"/>
          <p:nvPr/>
        </p:nvSpPr>
        <p:spPr>
          <a:xfrm>
            <a:off x="1689025" y="3666028"/>
            <a:ext cx="539646" cy="461665"/>
          </a:xfrm>
          <a:prstGeom prst="rect">
            <a:avLst/>
          </a:prstGeom>
          <a:noFill/>
        </p:spPr>
        <p:txBody>
          <a:bodyPr wrap="square" rtlCol="0">
            <a:spAutoFit/>
          </a:bodyPr>
          <a:lstStyle/>
          <a:p>
            <a:r>
              <a:rPr lang="en-US" sz="2400" b="1" dirty="0">
                <a:solidFill>
                  <a:schemeClr val="bg1"/>
                </a:solidFill>
              </a:rPr>
              <a:t>3</a:t>
            </a:r>
          </a:p>
        </p:txBody>
      </p:sp>
      <p:sp>
        <p:nvSpPr>
          <p:cNvPr id="27" name="TextBox 26">
            <a:extLst>
              <a:ext uri="{FF2B5EF4-FFF2-40B4-BE49-F238E27FC236}">
                <a16:creationId xmlns:a16="http://schemas.microsoft.com/office/drawing/2014/main" id="{B4C3623C-0264-8F42-9016-05CB8BE0F0B0}"/>
              </a:ext>
            </a:extLst>
          </p:cNvPr>
          <p:cNvSpPr txBox="1"/>
          <p:nvPr/>
        </p:nvSpPr>
        <p:spPr>
          <a:xfrm>
            <a:off x="2287705" y="4670548"/>
            <a:ext cx="539646" cy="461665"/>
          </a:xfrm>
          <a:prstGeom prst="rect">
            <a:avLst/>
          </a:prstGeom>
          <a:noFill/>
        </p:spPr>
        <p:txBody>
          <a:bodyPr wrap="square" rtlCol="0">
            <a:spAutoFit/>
          </a:bodyPr>
          <a:lstStyle/>
          <a:p>
            <a:r>
              <a:rPr lang="en-US" sz="2400" b="1" dirty="0">
                <a:solidFill>
                  <a:schemeClr val="bg1"/>
                </a:solidFill>
              </a:rPr>
              <a:t>4</a:t>
            </a:r>
          </a:p>
        </p:txBody>
      </p:sp>
      <p:sp>
        <p:nvSpPr>
          <p:cNvPr id="28" name="TextBox 27">
            <a:extLst>
              <a:ext uri="{FF2B5EF4-FFF2-40B4-BE49-F238E27FC236}">
                <a16:creationId xmlns:a16="http://schemas.microsoft.com/office/drawing/2014/main" id="{1187E781-863D-0D40-BCF2-F82DAEC9C07B}"/>
              </a:ext>
            </a:extLst>
          </p:cNvPr>
          <p:cNvSpPr txBox="1"/>
          <p:nvPr/>
        </p:nvSpPr>
        <p:spPr>
          <a:xfrm>
            <a:off x="2809421" y="5452823"/>
            <a:ext cx="539646" cy="461665"/>
          </a:xfrm>
          <a:prstGeom prst="rect">
            <a:avLst/>
          </a:prstGeom>
          <a:noFill/>
        </p:spPr>
        <p:txBody>
          <a:bodyPr wrap="square" rtlCol="0">
            <a:spAutoFit/>
          </a:bodyPr>
          <a:lstStyle/>
          <a:p>
            <a:r>
              <a:rPr lang="en-US" sz="2400" b="1" dirty="0">
                <a:solidFill>
                  <a:schemeClr val="bg1"/>
                </a:solidFill>
              </a:rPr>
              <a:t>5</a:t>
            </a:r>
          </a:p>
        </p:txBody>
      </p:sp>
      <p:pic>
        <p:nvPicPr>
          <p:cNvPr id="29" name="Picture 28" descr="A picture containing text&#10;&#10;Description automatically generated">
            <a:extLst>
              <a:ext uri="{FF2B5EF4-FFF2-40B4-BE49-F238E27FC236}">
                <a16:creationId xmlns:a16="http://schemas.microsoft.com/office/drawing/2014/main" id="{9E2B5B22-A0F3-2A46-83E2-430951BBC34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500008" y="3460411"/>
            <a:ext cx="2438291" cy="5250759"/>
          </a:xfrm>
          <a:prstGeom prst="rect">
            <a:avLst/>
          </a:prstGeom>
        </p:spPr>
      </p:pic>
      <p:pic>
        <p:nvPicPr>
          <p:cNvPr id="30" name="Picture 29" descr="Icon&#10;&#10;Description automatically generated">
            <a:extLst>
              <a:ext uri="{FF2B5EF4-FFF2-40B4-BE49-F238E27FC236}">
                <a16:creationId xmlns:a16="http://schemas.microsoft.com/office/drawing/2014/main" id="{CFA08DA7-BA33-A344-B369-AEB90CF2D9C8}"/>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30536" y="1722898"/>
            <a:ext cx="1669483" cy="1667401"/>
          </a:xfrm>
          <a:prstGeom prst="rect">
            <a:avLst/>
          </a:prstGeom>
        </p:spPr>
      </p:pic>
    </p:spTree>
    <p:extLst>
      <p:ext uri="{BB962C8B-B14F-4D97-AF65-F5344CB8AC3E}">
        <p14:creationId xmlns:p14="http://schemas.microsoft.com/office/powerpoint/2010/main" val="1536006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p:tgtEl>
                                          <p:spTgt spid="20"/>
                                        </p:tgtEl>
                                        <p:attrNameLst>
                                          <p:attrName>ppt_y</p:attrName>
                                        </p:attrNameLst>
                                      </p:cBhvr>
                                      <p:tavLst>
                                        <p:tav tm="0">
                                          <p:val>
                                            <p:strVal val="#ppt_y+#ppt_h*1.125000"/>
                                          </p:val>
                                        </p:tav>
                                        <p:tav tm="100000">
                                          <p:val>
                                            <p:strVal val="#ppt_y"/>
                                          </p:val>
                                        </p:tav>
                                      </p:tavLst>
                                    </p:anim>
                                    <p:animEffect transition="in" filter="wipe(up)">
                                      <p:cBhvr>
                                        <p:cTn id="20" dur="500"/>
                                        <p:tgtEl>
                                          <p:spTgt spid="20"/>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ppt_y</p:attrName>
                                        </p:attrNameLst>
                                      </p:cBhvr>
                                      <p:tavLst>
                                        <p:tav tm="0">
                                          <p:val>
                                            <p:strVal val="#ppt_y+#ppt_h*1.125000"/>
                                          </p:val>
                                        </p:tav>
                                        <p:tav tm="100000">
                                          <p:val>
                                            <p:strVal val="#ppt_y"/>
                                          </p:val>
                                        </p:tav>
                                      </p:tavLst>
                                    </p:anim>
                                    <p:animEffect transition="in" filter="wipe(up)">
                                      <p:cBhvr>
                                        <p:cTn id="24" dur="500"/>
                                        <p:tgtEl>
                                          <p:spTgt spid="19"/>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p:tgtEl>
                                          <p:spTgt spid="7"/>
                                        </p:tgtEl>
                                        <p:attrNameLst>
                                          <p:attrName>ppt_y</p:attrName>
                                        </p:attrNameLst>
                                      </p:cBhvr>
                                      <p:tavLst>
                                        <p:tav tm="0">
                                          <p:val>
                                            <p:strVal val="#ppt_y+#ppt_h*1.125000"/>
                                          </p:val>
                                        </p:tav>
                                        <p:tav tm="100000">
                                          <p:val>
                                            <p:strVal val="#ppt_y"/>
                                          </p:val>
                                        </p:tav>
                                      </p:tavLst>
                                    </p:anim>
                                    <p:animEffect transition="in" filter="wipe(up)">
                                      <p:cBhvr>
                                        <p:cTn id="34" dur="500"/>
                                        <p:tgtEl>
                                          <p:spTgt spid="7"/>
                                        </p:tgtEl>
                                      </p:cBhvr>
                                    </p:animEffect>
                                  </p:childTnLst>
                                </p:cTn>
                              </p:par>
                              <p:par>
                                <p:cTn id="35" presetID="12" presetClass="entr" presetSubtype="4" fill="hold" nodeType="with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p:tgtEl>
                                          <p:spTgt spid="15"/>
                                        </p:tgtEl>
                                        <p:attrNameLst>
                                          <p:attrName>ppt_y</p:attrName>
                                        </p:attrNameLst>
                                      </p:cBhvr>
                                      <p:tavLst>
                                        <p:tav tm="0">
                                          <p:val>
                                            <p:strVal val="#ppt_y+#ppt_h*1.125000"/>
                                          </p:val>
                                        </p:tav>
                                        <p:tav tm="100000">
                                          <p:val>
                                            <p:strVal val="#ppt_y"/>
                                          </p:val>
                                        </p:tav>
                                      </p:tavLst>
                                    </p:anim>
                                    <p:animEffect transition="in" filter="wipe(up)">
                                      <p:cBhvr>
                                        <p:cTn id="38" dur="500"/>
                                        <p:tgtEl>
                                          <p:spTgt spid="15"/>
                                        </p:tgtEl>
                                      </p:cBhvr>
                                    </p:animEffect>
                                  </p:childTnLst>
                                </p:cTn>
                              </p:par>
                              <p:par>
                                <p:cTn id="39" presetID="12" presetClass="entr" presetSubtype="4"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p:tgtEl>
                                          <p:spTgt spid="22"/>
                                        </p:tgtEl>
                                        <p:attrNameLst>
                                          <p:attrName>ppt_y</p:attrName>
                                        </p:attrNameLst>
                                      </p:cBhvr>
                                      <p:tavLst>
                                        <p:tav tm="0">
                                          <p:val>
                                            <p:strVal val="#ppt_y+#ppt_h*1.125000"/>
                                          </p:val>
                                        </p:tav>
                                        <p:tav tm="100000">
                                          <p:val>
                                            <p:strVal val="#ppt_y"/>
                                          </p:val>
                                        </p:tav>
                                      </p:tavLst>
                                    </p:anim>
                                    <p:animEffect transition="in" filter="wipe(up)">
                                      <p:cBhvr>
                                        <p:cTn id="42" dur="500"/>
                                        <p:tgtEl>
                                          <p:spTgt spid="22"/>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ppt_y</p:attrName>
                                        </p:attrNameLst>
                                      </p:cBhvr>
                                      <p:tavLst>
                                        <p:tav tm="0">
                                          <p:val>
                                            <p:strVal val="#ppt_y+#ppt_h*1.125000"/>
                                          </p:val>
                                        </p:tav>
                                        <p:tav tm="100000">
                                          <p:val>
                                            <p:strVal val="#ppt_y"/>
                                          </p:val>
                                        </p:tav>
                                      </p:tavLst>
                                    </p:anim>
                                    <p:animEffect transition="in" filter="wipe(up)">
                                      <p:cBhvr>
                                        <p:cTn id="46" dur="500"/>
                                        <p:tgtEl>
                                          <p:spTgt spid="21"/>
                                        </p:tgtEl>
                                      </p:cBhvr>
                                    </p:animEffect>
                                  </p:childTnLst>
                                </p:cTn>
                              </p:par>
                            </p:childTnLst>
                          </p:cTn>
                        </p:par>
                      </p:childTnLst>
                    </p:cTn>
                  </p:par>
                  <p:par>
                    <p:cTn id="47" fill="hold">
                      <p:stCondLst>
                        <p:cond delay="indefinite"/>
                      </p:stCondLst>
                      <p:childTnLst>
                        <p:par>
                          <p:cTn id="48" fill="hold">
                            <p:stCondLst>
                              <p:cond delay="0"/>
                            </p:stCondLst>
                            <p:childTnLst>
                              <p:par>
                                <p:cTn id="49" presetID="12" presetClass="entr" presetSubtype="4" fill="hold" grpId="0" nodeType="click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p:tgtEl>
                                          <p:spTgt spid="8"/>
                                        </p:tgtEl>
                                        <p:attrNameLst>
                                          <p:attrName>ppt_y</p:attrName>
                                        </p:attrNameLst>
                                      </p:cBhvr>
                                      <p:tavLst>
                                        <p:tav tm="0">
                                          <p:val>
                                            <p:strVal val="#ppt_y+#ppt_h*1.125000"/>
                                          </p:val>
                                        </p:tav>
                                        <p:tav tm="100000">
                                          <p:val>
                                            <p:strVal val="#ppt_y"/>
                                          </p:val>
                                        </p:tav>
                                      </p:tavLst>
                                    </p:anim>
                                    <p:animEffect transition="in" filter="wipe(up)">
                                      <p:cBhvr>
                                        <p:cTn id="52" dur="500"/>
                                        <p:tgtEl>
                                          <p:spTgt spid="8"/>
                                        </p:tgtEl>
                                      </p:cBhvr>
                                    </p:animEffect>
                                  </p:childTnLst>
                                </p:cTn>
                              </p:par>
                              <p:par>
                                <p:cTn id="53" presetID="12" presetClass="entr" presetSubtype="4"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p:tgtEl>
                                          <p:spTgt spid="9"/>
                                        </p:tgtEl>
                                        <p:attrNameLst>
                                          <p:attrName>ppt_y</p:attrName>
                                        </p:attrNameLst>
                                      </p:cBhvr>
                                      <p:tavLst>
                                        <p:tav tm="0">
                                          <p:val>
                                            <p:strVal val="#ppt_y+#ppt_h*1.125000"/>
                                          </p:val>
                                        </p:tav>
                                        <p:tav tm="100000">
                                          <p:val>
                                            <p:strVal val="#ppt_y"/>
                                          </p:val>
                                        </p:tav>
                                      </p:tavLst>
                                    </p:anim>
                                    <p:animEffect transition="in" filter="wipe(up)">
                                      <p:cBhvr>
                                        <p:cTn id="56" dur="500"/>
                                        <p:tgtEl>
                                          <p:spTgt spid="9"/>
                                        </p:tgtEl>
                                      </p:cBhvr>
                                    </p:animEffect>
                                  </p:childTnLst>
                                </p:cTn>
                              </p:par>
                              <p:par>
                                <p:cTn id="57" presetID="12" presetClass="entr" presetSubtype="4"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additive="base">
                                        <p:cTn id="59" dur="500"/>
                                        <p:tgtEl>
                                          <p:spTgt spid="16"/>
                                        </p:tgtEl>
                                        <p:attrNameLst>
                                          <p:attrName>ppt_y</p:attrName>
                                        </p:attrNameLst>
                                      </p:cBhvr>
                                      <p:tavLst>
                                        <p:tav tm="0">
                                          <p:val>
                                            <p:strVal val="#ppt_y+#ppt_h*1.125000"/>
                                          </p:val>
                                        </p:tav>
                                        <p:tav tm="100000">
                                          <p:val>
                                            <p:strVal val="#ppt_y"/>
                                          </p:val>
                                        </p:tav>
                                      </p:tavLst>
                                    </p:anim>
                                    <p:animEffect transition="in" filter="wipe(up)">
                                      <p:cBhvr>
                                        <p:cTn id="60" dur="500"/>
                                        <p:tgtEl>
                                          <p:spTgt spid="16"/>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23"/>
                                        </p:tgtEl>
                                        <p:attrNameLst>
                                          <p:attrName>style.visibility</p:attrName>
                                        </p:attrNameLst>
                                      </p:cBhvr>
                                      <p:to>
                                        <p:strVal val="visible"/>
                                      </p:to>
                                    </p:set>
                                    <p:anim calcmode="lin" valueType="num">
                                      <p:cBhvr additive="base">
                                        <p:cTn id="63" dur="500"/>
                                        <p:tgtEl>
                                          <p:spTgt spid="23"/>
                                        </p:tgtEl>
                                        <p:attrNameLst>
                                          <p:attrName>ppt_y</p:attrName>
                                        </p:attrNameLst>
                                      </p:cBhvr>
                                      <p:tavLst>
                                        <p:tav tm="0">
                                          <p:val>
                                            <p:strVal val="#ppt_y+#ppt_h*1.125000"/>
                                          </p:val>
                                        </p:tav>
                                        <p:tav tm="100000">
                                          <p:val>
                                            <p:strVal val="#ppt_y"/>
                                          </p:val>
                                        </p:tav>
                                      </p:tavLst>
                                    </p:anim>
                                    <p:animEffect transition="in" filter="wipe(up)">
                                      <p:cBhvr>
                                        <p:cTn id="64" dur="500"/>
                                        <p:tgtEl>
                                          <p:spTgt spid="23"/>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500"/>
                                        <p:tgtEl>
                                          <p:spTgt spid="26"/>
                                        </p:tgtEl>
                                        <p:attrNameLst>
                                          <p:attrName>ppt_y</p:attrName>
                                        </p:attrNameLst>
                                      </p:cBhvr>
                                      <p:tavLst>
                                        <p:tav tm="0">
                                          <p:val>
                                            <p:strVal val="#ppt_y+#ppt_h*1.125000"/>
                                          </p:val>
                                        </p:tav>
                                        <p:tav tm="100000">
                                          <p:val>
                                            <p:strVal val="#ppt_y"/>
                                          </p:val>
                                        </p:tav>
                                      </p:tavLst>
                                    </p:anim>
                                    <p:animEffect transition="in" filter="wipe(up)">
                                      <p:cBhvr>
                                        <p:cTn id="68" dur="500"/>
                                        <p:tgtEl>
                                          <p:spTgt spid="26"/>
                                        </p:tgtEl>
                                      </p:cBhvr>
                                    </p:animEffect>
                                  </p:childTnLst>
                                </p:cTn>
                              </p:par>
                            </p:childTnLst>
                          </p:cTn>
                        </p:par>
                      </p:childTnLst>
                    </p:cTn>
                  </p:par>
                  <p:par>
                    <p:cTn id="69" fill="hold">
                      <p:stCondLst>
                        <p:cond delay="indefinite"/>
                      </p:stCondLst>
                      <p:childTnLst>
                        <p:par>
                          <p:cTn id="70" fill="hold">
                            <p:stCondLst>
                              <p:cond delay="0"/>
                            </p:stCondLst>
                            <p:childTnLst>
                              <p:par>
                                <p:cTn id="71" presetID="12" presetClass="entr" presetSubtype="4"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 calcmode="lin" valueType="num">
                                      <p:cBhvr additive="base">
                                        <p:cTn id="73" dur="500"/>
                                        <p:tgtEl>
                                          <p:spTgt spid="10"/>
                                        </p:tgtEl>
                                        <p:attrNameLst>
                                          <p:attrName>ppt_y</p:attrName>
                                        </p:attrNameLst>
                                      </p:cBhvr>
                                      <p:tavLst>
                                        <p:tav tm="0">
                                          <p:val>
                                            <p:strVal val="#ppt_y+#ppt_h*1.125000"/>
                                          </p:val>
                                        </p:tav>
                                        <p:tav tm="100000">
                                          <p:val>
                                            <p:strVal val="#ppt_y"/>
                                          </p:val>
                                        </p:tav>
                                      </p:tavLst>
                                    </p:anim>
                                    <p:animEffect transition="in" filter="wipe(up)">
                                      <p:cBhvr>
                                        <p:cTn id="74" dur="500"/>
                                        <p:tgtEl>
                                          <p:spTgt spid="10"/>
                                        </p:tgtEl>
                                      </p:cBhvr>
                                    </p:animEffect>
                                  </p:childTnLst>
                                </p:cTn>
                              </p:par>
                              <p:par>
                                <p:cTn id="75" presetID="12" presetClass="entr" presetSubtype="4" fill="hold" grpId="0" nodeType="with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p:tgtEl>
                                          <p:spTgt spid="11"/>
                                        </p:tgtEl>
                                        <p:attrNameLst>
                                          <p:attrName>ppt_y</p:attrName>
                                        </p:attrNameLst>
                                      </p:cBhvr>
                                      <p:tavLst>
                                        <p:tav tm="0">
                                          <p:val>
                                            <p:strVal val="#ppt_y+#ppt_h*1.125000"/>
                                          </p:val>
                                        </p:tav>
                                        <p:tav tm="100000">
                                          <p:val>
                                            <p:strVal val="#ppt_y"/>
                                          </p:val>
                                        </p:tav>
                                      </p:tavLst>
                                    </p:anim>
                                    <p:animEffect transition="in" filter="wipe(up)">
                                      <p:cBhvr>
                                        <p:cTn id="78" dur="500"/>
                                        <p:tgtEl>
                                          <p:spTgt spid="11"/>
                                        </p:tgtEl>
                                      </p:cBhvr>
                                    </p:animEffect>
                                  </p:childTnLst>
                                </p:cTn>
                              </p:par>
                              <p:par>
                                <p:cTn id="79" presetID="12" presetClass="entr" presetSubtype="4" fill="hold"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p:tgtEl>
                                          <p:spTgt spid="17"/>
                                        </p:tgtEl>
                                        <p:attrNameLst>
                                          <p:attrName>ppt_y</p:attrName>
                                        </p:attrNameLst>
                                      </p:cBhvr>
                                      <p:tavLst>
                                        <p:tav tm="0">
                                          <p:val>
                                            <p:strVal val="#ppt_y+#ppt_h*1.125000"/>
                                          </p:val>
                                        </p:tav>
                                        <p:tav tm="100000">
                                          <p:val>
                                            <p:strVal val="#ppt_y"/>
                                          </p:val>
                                        </p:tav>
                                      </p:tavLst>
                                    </p:anim>
                                    <p:animEffect transition="in" filter="wipe(up)">
                                      <p:cBhvr>
                                        <p:cTn id="82" dur="500"/>
                                        <p:tgtEl>
                                          <p:spTgt spid="17"/>
                                        </p:tgtEl>
                                      </p:cBhvr>
                                    </p:animEffect>
                                  </p:childTnLst>
                                </p:cTn>
                              </p:par>
                              <p:par>
                                <p:cTn id="83" presetID="12" presetClass="entr" presetSubtype="4"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500"/>
                                        <p:tgtEl>
                                          <p:spTgt spid="24"/>
                                        </p:tgtEl>
                                        <p:attrNameLst>
                                          <p:attrName>ppt_y</p:attrName>
                                        </p:attrNameLst>
                                      </p:cBhvr>
                                      <p:tavLst>
                                        <p:tav tm="0">
                                          <p:val>
                                            <p:strVal val="#ppt_y+#ppt_h*1.125000"/>
                                          </p:val>
                                        </p:tav>
                                        <p:tav tm="100000">
                                          <p:val>
                                            <p:strVal val="#ppt_y"/>
                                          </p:val>
                                        </p:tav>
                                      </p:tavLst>
                                    </p:anim>
                                    <p:animEffect transition="in" filter="wipe(up)">
                                      <p:cBhvr>
                                        <p:cTn id="86" dur="500"/>
                                        <p:tgtEl>
                                          <p:spTgt spid="24"/>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27"/>
                                        </p:tgtEl>
                                        <p:attrNameLst>
                                          <p:attrName>style.visibility</p:attrName>
                                        </p:attrNameLst>
                                      </p:cBhvr>
                                      <p:to>
                                        <p:strVal val="visible"/>
                                      </p:to>
                                    </p:set>
                                    <p:anim calcmode="lin" valueType="num">
                                      <p:cBhvr additive="base">
                                        <p:cTn id="89" dur="500"/>
                                        <p:tgtEl>
                                          <p:spTgt spid="27"/>
                                        </p:tgtEl>
                                        <p:attrNameLst>
                                          <p:attrName>ppt_y</p:attrName>
                                        </p:attrNameLst>
                                      </p:cBhvr>
                                      <p:tavLst>
                                        <p:tav tm="0">
                                          <p:val>
                                            <p:strVal val="#ppt_y+#ppt_h*1.125000"/>
                                          </p:val>
                                        </p:tav>
                                        <p:tav tm="100000">
                                          <p:val>
                                            <p:strVal val="#ppt_y"/>
                                          </p:val>
                                        </p:tav>
                                      </p:tavLst>
                                    </p:anim>
                                    <p:animEffect transition="in" filter="wipe(up)">
                                      <p:cBhvr>
                                        <p:cTn id="90" dur="500"/>
                                        <p:tgtEl>
                                          <p:spTgt spid="27"/>
                                        </p:tgtEl>
                                      </p:cBhvr>
                                    </p:animEffect>
                                  </p:childTnLst>
                                </p:cTn>
                              </p:par>
                            </p:childTnLst>
                          </p:cTn>
                        </p:par>
                      </p:childTnLst>
                    </p:cTn>
                  </p:par>
                  <p:par>
                    <p:cTn id="91" fill="hold">
                      <p:stCondLst>
                        <p:cond delay="indefinite"/>
                      </p:stCondLst>
                      <p:childTnLst>
                        <p:par>
                          <p:cTn id="92" fill="hold">
                            <p:stCondLst>
                              <p:cond delay="0"/>
                            </p:stCondLst>
                            <p:childTnLst>
                              <p:par>
                                <p:cTn id="93" presetID="12" presetClass="entr" presetSubtype="4" fill="hold" grpId="0" nodeType="clickEffect">
                                  <p:stCondLst>
                                    <p:cond delay="0"/>
                                  </p:stCondLst>
                                  <p:childTnLst>
                                    <p:set>
                                      <p:cBhvr>
                                        <p:cTn id="94" dur="1" fill="hold">
                                          <p:stCondLst>
                                            <p:cond delay="0"/>
                                          </p:stCondLst>
                                        </p:cTn>
                                        <p:tgtEl>
                                          <p:spTgt spid="12"/>
                                        </p:tgtEl>
                                        <p:attrNameLst>
                                          <p:attrName>style.visibility</p:attrName>
                                        </p:attrNameLst>
                                      </p:cBhvr>
                                      <p:to>
                                        <p:strVal val="visible"/>
                                      </p:to>
                                    </p:set>
                                    <p:anim calcmode="lin" valueType="num">
                                      <p:cBhvr additive="base">
                                        <p:cTn id="95" dur="500"/>
                                        <p:tgtEl>
                                          <p:spTgt spid="12"/>
                                        </p:tgtEl>
                                        <p:attrNameLst>
                                          <p:attrName>ppt_y</p:attrName>
                                        </p:attrNameLst>
                                      </p:cBhvr>
                                      <p:tavLst>
                                        <p:tav tm="0">
                                          <p:val>
                                            <p:strVal val="#ppt_y+#ppt_h*1.125000"/>
                                          </p:val>
                                        </p:tav>
                                        <p:tav tm="100000">
                                          <p:val>
                                            <p:strVal val="#ppt_y"/>
                                          </p:val>
                                        </p:tav>
                                      </p:tavLst>
                                    </p:anim>
                                    <p:animEffect transition="in" filter="wipe(up)">
                                      <p:cBhvr>
                                        <p:cTn id="96" dur="500"/>
                                        <p:tgtEl>
                                          <p:spTgt spid="12"/>
                                        </p:tgtEl>
                                      </p:cBhvr>
                                    </p:animEffect>
                                  </p:childTnLst>
                                </p:cTn>
                              </p:par>
                              <p:par>
                                <p:cTn id="97" presetID="12" presetClass="entr" presetSubtype="4" fill="hold" grpId="0" nodeType="withEffect">
                                  <p:stCondLst>
                                    <p:cond delay="0"/>
                                  </p:stCondLst>
                                  <p:childTnLst>
                                    <p:set>
                                      <p:cBhvr>
                                        <p:cTn id="98" dur="1" fill="hold">
                                          <p:stCondLst>
                                            <p:cond delay="0"/>
                                          </p:stCondLst>
                                        </p:cTn>
                                        <p:tgtEl>
                                          <p:spTgt spid="13"/>
                                        </p:tgtEl>
                                        <p:attrNameLst>
                                          <p:attrName>style.visibility</p:attrName>
                                        </p:attrNameLst>
                                      </p:cBhvr>
                                      <p:to>
                                        <p:strVal val="visible"/>
                                      </p:to>
                                    </p:set>
                                    <p:anim calcmode="lin" valueType="num">
                                      <p:cBhvr additive="base">
                                        <p:cTn id="99" dur="500"/>
                                        <p:tgtEl>
                                          <p:spTgt spid="13"/>
                                        </p:tgtEl>
                                        <p:attrNameLst>
                                          <p:attrName>ppt_y</p:attrName>
                                        </p:attrNameLst>
                                      </p:cBhvr>
                                      <p:tavLst>
                                        <p:tav tm="0">
                                          <p:val>
                                            <p:strVal val="#ppt_y+#ppt_h*1.125000"/>
                                          </p:val>
                                        </p:tav>
                                        <p:tav tm="100000">
                                          <p:val>
                                            <p:strVal val="#ppt_y"/>
                                          </p:val>
                                        </p:tav>
                                      </p:tavLst>
                                    </p:anim>
                                    <p:animEffect transition="in" filter="wipe(up)">
                                      <p:cBhvr>
                                        <p:cTn id="100" dur="500"/>
                                        <p:tgtEl>
                                          <p:spTgt spid="13"/>
                                        </p:tgtEl>
                                      </p:cBhvr>
                                    </p:animEffect>
                                  </p:childTnLst>
                                </p:cTn>
                              </p:par>
                              <p:par>
                                <p:cTn id="101" presetID="12" presetClass="entr" presetSubtype="4" fill="hold"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additive="base">
                                        <p:cTn id="103" dur="500"/>
                                        <p:tgtEl>
                                          <p:spTgt spid="18"/>
                                        </p:tgtEl>
                                        <p:attrNameLst>
                                          <p:attrName>ppt_y</p:attrName>
                                        </p:attrNameLst>
                                      </p:cBhvr>
                                      <p:tavLst>
                                        <p:tav tm="0">
                                          <p:val>
                                            <p:strVal val="#ppt_y+#ppt_h*1.125000"/>
                                          </p:val>
                                        </p:tav>
                                        <p:tav tm="100000">
                                          <p:val>
                                            <p:strVal val="#ppt_y"/>
                                          </p:val>
                                        </p:tav>
                                      </p:tavLst>
                                    </p:anim>
                                    <p:animEffect transition="in" filter="wipe(up)">
                                      <p:cBhvr>
                                        <p:cTn id="104" dur="500"/>
                                        <p:tgtEl>
                                          <p:spTgt spid="18"/>
                                        </p:tgtEl>
                                      </p:cBhvr>
                                    </p:animEffect>
                                  </p:childTnLst>
                                </p:cTn>
                              </p:par>
                              <p:par>
                                <p:cTn id="105" presetID="12" presetClass="entr" presetSubtype="4" fill="hold" grpId="0" nodeType="withEffect">
                                  <p:stCondLst>
                                    <p:cond delay="0"/>
                                  </p:stCondLst>
                                  <p:childTnLst>
                                    <p:set>
                                      <p:cBhvr>
                                        <p:cTn id="106" dur="1" fill="hold">
                                          <p:stCondLst>
                                            <p:cond delay="0"/>
                                          </p:stCondLst>
                                        </p:cTn>
                                        <p:tgtEl>
                                          <p:spTgt spid="25"/>
                                        </p:tgtEl>
                                        <p:attrNameLst>
                                          <p:attrName>style.visibility</p:attrName>
                                        </p:attrNameLst>
                                      </p:cBhvr>
                                      <p:to>
                                        <p:strVal val="visible"/>
                                      </p:to>
                                    </p:set>
                                    <p:anim calcmode="lin" valueType="num">
                                      <p:cBhvr additive="base">
                                        <p:cTn id="107" dur="500"/>
                                        <p:tgtEl>
                                          <p:spTgt spid="25"/>
                                        </p:tgtEl>
                                        <p:attrNameLst>
                                          <p:attrName>ppt_y</p:attrName>
                                        </p:attrNameLst>
                                      </p:cBhvr>
                                      <p:tavLst>
                                        <p:tav tm="0">
                                          <p:val>
                                            <p:strVal val="#ppt_y+#ppt_h*1.125000"/>
                                          </p:val>
                                        </p:tav>
                                        <p:tav tm="100000">
                                          <p:val>
                                            <p:strVal val="#ppt_y"/>
                                          </p:val>
                                        </p:tav>
                                      </p:tavLst>
                                    </p:anim>
                                    <p:animEffect transition="in" filter="wipe(up)">
                                      <p:cBhvr>
                                        <p:cTn id="108" dur="500"/>
                                        <p:tgtEl>
                                          <p:spTgt spid="25"/>
                                        </p:tgtEl>
                                      </p:cBhvr>
                                    </p:animEffect>
                                  </p:childTnLst>
                                </p:cTn>
                              </p:par>
                              <p:par>
                                <p:cTn id="109" presetID="12" presetClass="entr" presetSubtype="4" fill="hold" grpId="0" nodeType="withEffect">
                                  <p:stCondLst>
                                    <p:cond delay="0"/>
                                  </p:stCondLst>
                                  <p:childTnLst>
                                    <p:set>
                                      <p:cBhvr>
                                        <p:cTn id="110" dur="1" fill="hold">
                                          <p:stCondLst>
                                            <p:cond delay="0"/>
                                          </p:stCondLst>
                                        </p:cTn>
                                        <p:tgtEl>
                                          <p:spTgt spid="28"/>
                                        </p:tgtEl>
                                        <p:attrNameLst>
                                          <p:attrName>style.visibility</p:attrName>
                                        </p:attrNameLst>
                                      </p:cBhvr>
                                      <p:to>
                                        <p:strVal val="visible"/>
                                      </p:to>
                                    </p:set>
                                    <p:anim calcmode="lin" valueType="num">
                                      <p:cBhvr additive="base">
                                        <p:cTn id="111" dur="500"/>
                                        <p:tgtEl>
                                          <p:spTgt spid="28"/>
                                        </p:tgtEl>
                                        <p:attrNameLst>
                                          <p:attrName>ppt_y</p:attrName>
                                        </p:attrNameLst>
                                      </p:cBhvr>
                                      <p:tavLst>
                                        <p:tav tm="0">
                                          <p:val>
                                            <p:strVal val="#ppt_y+#ppt_h*1.125000"/>
                                          </p:val>
                                        </p:tav>
                                        <p:tav tm="100000">
                                          <p:val>
                                            <p:strVal val="#ppt_y"/>
                                          </p:val>
                                        </p:tav>
                                      </p:tavLst>
                                    </p:anim>
                                    <p:animEffect transition="in" filter="wipe(up)">
                                      <p:cBhvr>
                                        <p:cTn id="112"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20" grpId="0" animBg="1"/>
      <p:bldP spid="19" grpId="0"/>
      <p:bldP spid="22" grpId="0" animBg="1"/>
      <p:bldP spid="21" grpId="0"/>
      <p:bldP spid="23" grpId="0" animBg="1"/>
      <p:bldP spid="24" grpId="0" animBg="1"/>
      <p:bldP spid="25" grpId="0" animBg="1"/>
      <p:bldP spid="26" grpId="0"/>
      <p:bldP spid="27"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E7418-644D-8F4E-8896-3D936C2793F7}"/>
              </a:ext>
            </a:extLst>
          </p:cNvPr>
          <p:cNvSpPr>
            <a:spLocks noGrp="1"/>
          </p:cNvSpPr>
          <p:nvPr>
            <p:ph type="title"/>
          </p:nvPr>
        </p:nvSpPr>
        <p:spPr>
          <a:xfrm>
            <a:off x="-123095" y="408556"/>
            <a:ext cx="9355017" cy="994306"/>
          </a:xfrm>
        </p:spPr>
        <p:txBody>
          <a:bodyPr/>
          <a:lstStyle/>
          <a:p>
            <a:r>
              <a:rPr lang="en-GB" sz="3600" dirty="0"/>
              <a:t>What Can We Do During Ramadan?</a:t>
            </a:r>
            <a:endParaRPr lang="en-US" sz="3600" dirty="0"/>
          </a:p>
        </p:txBody>
      </p:sp>
      <p:sp>
        <p:nvSpPr>
          <p:cNvPr id="3" name="Rectangle 2">
            <a:extLst>
              <a:ext uri="{FF2B5EF4-FFF2-40B4-BE49-F238E27FC236}">
                <a16:creationId xmlns:a16="http://schemas.microsoft.com/office/drawing/2014/main" id="{E91AC50A-1872-9E41-AD80-DC111ED41F70}"/>
              </a:ext>
            </a:extLst>
          </p:cNvPr>
          <p:cNvSpPr/>
          <p:nvPr/>
        </p:nvSpPr>
        <p:spPr>
          <a:xfrm>
            <a:off x="888020" y="1213230"/>
            <a:ext cx="7332785" cy="369332"/>
          </a:xfrm>
          <a:prstGeom prst="rect">
            <a:avLst/>
          </a:prstGeom>
        </p:spPr>
        <p:txBody>
          <a:bodyPr wrap="square">
            <a:spAutoFit/>
          </a:bodyPr>
          <a:lstStyle/>
          <a:p>
            <a:r>
              <a:rPr lang="en-GB" dirty="0">
                <a:solidFill>
                  <a:srgbClr val="000000"/>
                </a:solidFill>
              </a:rPr>
              <a:t>To make the most out of this special month you can do the following:</a:t>
            </a:r>
            <a:endParaRPr lang="en-US" dirty="0"/>
          </a:p>
        </p:txBody>
      </p:sp>
      <p:sp>
        <p:nvSpPr>
          <p:cNvPr id="4" name="Rectangle: Rounded Corners 14">
            <a:extLst>
              <a:ext uri="{FF2B5EF4-FFF2-40B4-BE49-F238E27FC236}">
                <a16:creationId xmlns:a16="http://schemas.microsoft.com/office/drawing/2014/main" id="{2EDB0A12-F7FD-6F4D-947A-065558BB2EB5}"/>
              </a:ext>
            </a:extLst>
          </p:cNvPr>
          <p:cNvSpPr/>
          <p:nvPr/>
        </p:nvSpPr>
        <p:spPr>
          <a:xfrm>
            <a:off x="3433873" y="1981645"/>
            <a:ext cx="4620220" cy="601508"/>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Rounded Corners 14">
            <a:extLst>
              <a:ext uri="{FF2B5EF4-FFF2-40B4-BE49-F238E27FC236}">
                <a16:creationId xmlns:a16="http://schemas.microsoft.com/office/drawing/2014/main" id="{453C3E05-D246-A24B-AB06-F6ADE779410B}"/>
              </a:ext>
            </a:extLst>
          </p:cNvPr>
          <p:cNvSpPr/>
          <p:nvPr/>
        </p:nvSpPr>
        <p:spPr>
          <a:xfrm>
            <a:off x="3309029" y="1876404"/>
            <a:ext cx="4620220" cy="574553"/>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Fast from dawn until sunset. </a:t>
            </a:r>
          </a:p>
        </p:txBody>
      </p:sp>
      <p:sp>
        <p:nvSpPr>
          <p:cNvPr id="6" name="Rectangle: Rounded Corners 14">
            <a:extLst>
              <a:ext uri="{FF2B5EF4-FFF2-40B4-BE49-F238E27FC236}">
                <a16:creationId xmlns:a16="http://schemas.microsoft.com/office/drawing/2014/main" id="{3749A38B-F525-8E4F-A841-52620F207598}"/>
              </a:ext>
            </a:extLst>
          </p:cNvPr>
          <p:cNvSpPr/>
          <p:nvPr/>
        </p:nvSpPr>
        <p:spPr>
          <a:xfrm>
            <a:off x="2919602" y="2804666"/>
            <a:ext cx="4917525" cy="629728"/>
          </a:xfrm>
          <a:prstGeom prst="roundRect">
            <a:avLst>
              <a:gd name="adj" fmla="val 323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6">
                  <a:lumMod val="50000"/>
                </a:schemeClr>
              </a:solidFill>
            </a:endParaRPr>
          </a:p>
        </p:txBody>
      </p:sp>
      <p:sp>
        <p:nvSpPr>
          <p:cNvPr id="7" name="Rectangle: Rounded Corners 14">
            <a:extLst>
              <a:ext uri="{FF2B5EF4-FFF2-40B4-BE49-F238E27FC236}">
                <a16:creationId xmlns:a16="http://schemas.microsoft.com/office/drawing/2014/main" id="{C2ACC83C-536C-DA43-9F9E-5E5EB7A6AD54}"/>
              </a:ext>
            </a:extLst>
          </p:cNvPr>
          <p:cNvSpPr/>
          <p:nvPr/>
        </p:nvSpPr>
        <p:spPr>
          <a:xfrm>
            <a:off x="2794758" y="2699426"/>
            <a:ext cx="4917525" cy="601508"/>
          </a:xfrm>
          <a:prstGeom prst="roundRect">
            <a:avLst>
              <a:gd name="adj" fmla="val 3236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Pray more.</a:t>
            </a:r>
          </a:p>
        </p:txBody>
      </p:sp>
      <p:sp>
        <p:nvSpPr>
          <p:cNvPr id="8" name="Rectangle: Rounded Corners 14">
            <a:extLst>
              <a:ext uri="{FF2B5EF4-FFF2-40B4-BE49-F238E27FC236}">
                <a16:creationId xmlns:a16="http://schemas.microsoft.com/office/drawing/2014/main" id="{4C514D14-9C39-284F-BFA8-34E5D2F17BB6}"/>
              </a:ext>
            </a:extLst>
          </p:cNvPr>
          <p:cNvSpPr/>
          <p:nvPr/>
        </p:nvSpPr>
        <p:spPr>
          <a:xfrm>
            <a:off x="2477822" y="3660610"/>
            <a:ext cx="5157368" cy="780177"/>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6">
                  <a:lumMod val="50000"/>
                </a:schemeClr>
              </a:solidFill>
            </a:endParaRPr>
          </a:p>
        </p:txBody>
      </p:sp>
      <p:sp>
        <p:nvSpPr>
          <p:cNvPr id="9" name="Rectangle: Rounded Corners 14">
            <a:extLst>
              <a:ext uri="{FF2B5EF4-FFF2-40B4-BE49-F238E27FC236}">
                <a16:creationId xmlns:a16="http://schemas.microsoft.com/office/drawing/2014/main" id="{2A11B625-8305-3F46-BECF-20384A0BC7A6}"/>
              </a:ext>
            </a:extLst>
          </p:cNvPr>
          <p:cNvSpPr/>
          <p:nvPr/>
        </p:nvSpPr>
        <p:spPr>
          <a:xfrm>
            <a:off x="2352978" y="3551475"/>
            <a:ext cx="5157368" cy="745215"/>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Read the Qur’an more regularly.</a:t>
            </a:r>
          </a:p>
        </p:txBody>
      </p:sp>
      <p:sp>
        <p:nvSpPr>
          <p:cNvPr id="10" name="Rectangle: Rounded Corners 14">
            <a:extLst>
              <a:ext uri="{FF2B5EF4-FFF2-40B4-BE49-F238E27FC236}">
                <a16:creationId xmlns:a16="http://schemas.microsoft.com/office/drawing/2014/main" id="{3E8B1AE5-D0FC-2B4E-87FB-B3C49847A22D}"/>
              </a:ext>
            </a:extLst>
          </p:cNvPr>
          <p:cNvSpPr/>
          <p:nvPr/>
        </p:nvSpPr>
        <p:spPr>
          <a:xfrm>
            <a:off x="1900759" y="4682061"/>
            <a:ext cx="5157368" cy="567114"/>
          </a:xfrm>
          <a:prstGeom prst="roundRect">
            <a:avLst>
              <a:gd name="adj" fmla="val 3236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chemeClr val="accent6">
                  <a:lumMod val="50000"/>
                </a:schemeClr>
              </a:solidFill>
            </a:endParaRPr>
          </a:p>
        </p:txBody>
      </p:sp>
      <p:sp>
        <p:nvSpPr>
          <p:cNvPr id="11" name="Rectangle: Rounded Corners 14">
            <a:extLst>
              <a:ext uri="{FF2B5EF4-FFF2-40B4-BE49-F238E27FC236}">
                <a16:creationId xmlns:a16="http://schemas.microsoft.com/office/drawing/2014/main" id="{D9FC286B-ED23-BD48-A243-68635711815A}"/>
              </a:ext>
            </a:extLst>
          </p:cNvPr>
          <p:cNvSpPr/>
          <p:nvPr/>
        </p:nvSpPr>
        <p:spPr>
          <a:xfrm>
            <a:off x="1775915" y="4576821"/>
            <a:ext cx="5157368" cy="541700"/>
          </a:xfrm>
          <a:prstGeom prst="roundRect">
            <a:avLst>
              <a:gd name="adj" fmla="val 32360"/>
            </a:avLst>
          </a:prstGeom>
          <a:solidFill>
            <a:schemeClr val="bg1"/>
          </a:solidFill>
          <a:ln w="381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Give up bad habits.</a:t>
            </a:r>
          </a:p>
        </p:txBody>
      </p:sp>
      <p:sp>
        <p:nvSpPr>
          <p:cNvPr id="12" name="Rectangle: Rounded Corners 14">
            <a:extLst>
              <a:ext uri="{FF2B5EF4-FFF2-40B4-BE49-F238E27FC236}">
                <a16:creationId xmlns:a16="http://schemas.microsoft.com/office/drawing/2014/main" id="{53872BB5-6416-FA46-A7B0-0E2CDA49BF05}"/>
              </a:ext>
            </a:extLst>
          </p:cNvPr>
          <p:cNvSpPr/>
          <p:nvPr/>
        </p:nvSpPr>
        <p:spPr>
          <a:xfrm>
            <a:off x="1329460" y="5476779"/>
            <a:ext cx="5157368" cy="601508"/>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3" name="Rectangle: Rounded Corners 14">
            <a:extLst>
              <a:ext uri="{FF2B5EF4-FFF2-40B4-BE49-F238E27FC236}">
                <a16:creationId xmlns:a16="http://schemas.microsoft.com/office/drawing/2014/main" id="{359FBFBF-B6AA-3C45-B45E-52484D9C0F1C}"/>
              </a:ext>
            </a:extLst>
          </p:cNvPr>
          <p:cNvSpPr/>
          <p:nvPr/>
        </p:nvSpPr>
        <p:spPr>
          <a:xfrm>
            <a:off x="1204616" y="5371538"/>
            <a:ext cx="5157368" cy="574553"/>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pPr fontAlgn="base"/>
            <a:r>
              <a:rPr lang="en-GB" dirty="0">
                <a:solidFill>
                  <a:schemeClr val="tx1"/>
                </a:solidFill>
              </a:rPr>
              <a:t>Give more charity.</a:t>
            </a:r>
          </a:p>
        </p:txBody>
      </p:sp>
      <p:pic>
        <p:nvPicPr>
          <p:cNvPr id="14" name="Picture 13" descr="A picture containing text&#10;&#10;Description automatically generated">
            <a:extLst>
              <a:ext uri="{FF2B5EF4-FFF2-40B4-BE49-F238E27FC236}">
                <a16:creationId xmlns:a16="http://schemas.microsoft.com/office/drawing/2014/main" id="{E8FF5680-ED0E-2B4E-B78E-5BAF01FF2C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81502" y="1815251"/>
            <a:ext cx="615942" cy="57455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DEC14C55-FB62-ED43-9AEE-294E1445E36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61943" y="2718500"/>
            <a:ext cx="615942" cy="574553"/>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0B41D7A6-E4E2-1343-919D-B29063AE89AE}"/>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74442" y="3568477"/>
            <a:ext cx="615942" cy="574553"/>
          </a:xfrm>
          <a:prstGeom prst="rect">
            <a:avLst/>
          </a:prstGeom>
        </p:spPr>
      </p:pic>
      <p:pic>
        <p:nvPicPr>
          <p:cNvPr id="17" name="Picture 16" descr="A picture containing text&#10;&#10;Description automatically generated">
            <a:extLst>
              <a:ext uri="{FF2B5EF4-FFF2-40B4-BE49-F238E27FC236}">
                <a16:creationId xmlns:a16="http://schemas.microsoft.com/office/drawing/2014/main" id="{C8A5E605-A0CB-9E43-B515-1E635174E44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84817" y="4576821"/>
            <a:ext cx="615942" cy="574553"/>
          </a:xfrm>
          <a:prstGeom prst="rect">
            <a:avLst/>
          </a:prstGeom>
        </p:spPr>
      </p:pic>
      <p:pic>
        <p:nvPicPr>
          <p:cNvPr id="18" name="Picture 17" descr="A picture containing text&#10;&#10;Description automatically generated">
            <a:extLst>
              <a:ext uri="{FF2B5EF4-FFF2-40B4-BE49-F238E27FC236}">
                <a16:creationId xmlns:a16="http://schemas.microsoft.com/office/drawing/2014/main" id="{1CBA4993-97B7-8D47-893D-1B288FBCC1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13518" y="5354415"/>
            <a:ext cx="615942" cy="574553"/>
          </a:xfrm>
          <a:prstGeom prst="rect">
            <a:avLst/>
          </a:prstGeom>
        </p:spPr>
      </p:pic>
      <p:sp>
        <p:nvSpPr>
          <p:cNvPr id="19" name="Oval 18">
            <a:extLst>
              <a:ext uri="{FF2B5EF4-FFF2-40B4-BE49-F238E27FC236}">
                <a16:creationId xmlns:a16="http://schemas.microsoft.com/office/drawing/2014/main" id="{4B3A74DE-80AF-7D45-A1A7-3CD4E0E30105}"/>
              </a:ext>
            </a:extLst>
          </p:cNvPr>
          <p:cNvSpPr/>
          <p:nvPr/>
        </p:nvSpPr>
        <p:spPr>
          <a:xfrm>
            <a:off x="3076080" y="1876404"/>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191A0FA-8A69-9F48-8691-9FE693737F7A}"/>
              </a:ext>
            </a:extLst>
          </p:cNvPr>
          <p:cNvSpPr txBox="1"/>
          <p:nvPr/>
        </p:nvSpPr>
        <p:spPr>
          <a:xfrm>
            <a:off x="3071918" y="1789209"/>
            <a:ext cx="424248" cy="461665"/>
          </a:xfrm>
          <a:prstGeom prst="rect">
            <a:avLst/>
          </a:prstGeom>
          <a:noFill/>
        </p:spPr>
        <p:txBody>
          <a:bodyPr wrap="square" rtlCol="0">
            <a:spAutoFit/>
          </a:bodyPr>
          <a:lstStyle/>
          <a:p>
            <a:r>
              <a:rPr lang="en-US" sz="2400" b="1" dirty="0">
                <a:solidFill>
                  <a:schemeClr val="bg1"/>
                </a:solidFill>
              </a:rPr>
              <a:t>1</a:t>
            </a:r>
          </a:p>
        </p:txBody>
      </p:sp>
      <p:sp>
        <p:nvSpPr>
          <p:cNvPr id="21" name="Oval 20">
            <a:extLst>
              <a:ext uri="{FF2B5EF4-FFF2-40B4-BE49-F238E27FC236}">
                <a16:creationId xmlns:a16="http://schemas.microsoft.com/office/drawing/2014/main" id="{5407138A-A77B-1A48-BAAC-2617F9C16274}"/>
              </a:ext>
            </a:extLst>
          </p:cNvPr>
          <p:cNvSpPr/>
          <p:nvPr/>
        </p:nvSpPr>
        <p:spPr>
          <a:xfrm>
            <a:off x="2549286" y="2776270"/>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4909D706-1A31-F54A-A5FE-C29A705A2E9F}"/>
              </a:ext>
            </a:extLst>
          </p:cNvPr>
          <p:cNvSpPr txBox="1"/>
          <p:nvPr/>
        </p:nvSpPr>
        <p:spPr>
          <a:xfrm>
            <a:off x="2522790" y="2685267"/>
            <a:ext cx="539646" cy="461665"/>
          </a:xfrm>
          <a:prstGeom prst="rect">
            <a:avLst/>
          </a:prstGeom>
          <a:noFill/>
        </p:spPr>
        <p:txBody>
          <a:bodyPr wrap="square" rtlCol="0">
            <a:spAutoFit/>
          </a:bodyPr>
          <a:lstStyle/>
          <a:p>
            <a:r>
              <a:rPr lang="en-US" sz="2400" b="1" dirty="0">
                <a:solidFill>
                  <a:schemeClr val="bg1"/>
                </a:solidFill>
              </a:rPr>
              <a:t>2</a:t>
            </a:r>
          </a:p>
        </p:txBody>
      </p:sp>
      <p:sp>
        <p:nvSpPr>
          <p:cNvPr id="23" name="Oval 22">
            <a:extLst>
              <a:ext uri="{FF2B5EF4-FFF2-40B4-BE49-F238E27FC236}">
                <a16:creationId xmlns:a16="http://schemas.microsoft.com/office/drawing/2014/main" id="{7CB62CED-1DD9-7643-8CB6-04C250C24646}"/>
              </a:ext>
            </a:extLst>
          </p:cNvPr>
          <p:cNvSpPr/>
          <p:nvPr/>
        </p:nvSpPr>
        <p:spPr>
          <a:xfrm>
            <a:off x="2072055" y="3618876"/>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3ADC3CD-BE61-9345-9CA3-5204463026B4}"/>
              </a:ext>
            </a:extLst>
          </p:cNvPr>
          <p:cNvSpPr/>
          <p:nvPr/>
        </p:nvSpPr>
        <p:spPr>
          <a:xfrm>
            <a:off x="1484837" y="4622105"/>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64EE557-308B-4343-9A48-F0D627888197}"/>
              </a:ext>
            </a:extLst>
          </p:cNvPr>
          <p:cNvSpPr/>
          <p:nvPr/>
        </p:nvSpPr>
        <p:spPr>
          <a:xfrm>
            <a:off x="914728" y="5400711"/>
            <a:ext cx="289888" cy="287276"/>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85738282-C4F9-3A49-AA7E-54D7B925C0B9}"/>
              </a:ext>
            </a:extLst>
          </p:cNvPr>
          <p:cNvSpPr txBox="1"/>
          <p:nvPr/>
        </p:nvSpPr>
        <p:spPr>
          <a:xfrm>
            <a:off x="2048687" y="3526328"/>
            <a:ext cx="539646" cy="461665"/>
          </a:xfrm>
          <a:prstGeom prst="rect">
            <a:avLst/>
          </a:prstGeom>
          <a:noFill/>
        </p:spPr>
        <p:txBody>
          <a:bodyPr wrap="square" rtlCol="0">
            <a:spAutoFit/>
          </a:bodyPr>
          <a:lstStyle/>
          <a:p>
            <a:r>
              <a:rPr lang="en-US" sz="2400" b="1" dirty="0">
                <a:solidFill>
                  <a:schemeClr val="bg1"/>
                </a:solidFill>
              </a:rPr>
              <a:t>3</a:t>
            </a:r>
          </a:p>
        </p:txBody>
      </p:sp>
      <p:sp>
        <p:nvSpPr>
          <p:cNvPr id="27" name="TextBox 26">
            <a:extLst>
              <a:ext uri="{FF2B5EF4-FFF2-40B4-BE49-F238E27FC236}">
                <a16:creationId xmlns:a16="http://schemas.microsoft.com/office/drawing/2014/main" id="{8EA69246-7B0B-B24F-8212-0CBEF8346C2F}"/>
              </a:ext>
            </a:extLst>
          </p:cNvPr>
          <p:cNvSpPr txBox="1"/>
          <p:nvPr/>
        </p:nvSpPr>
        <p:spPr>
          <a:xfrm>
            <a:off x="1464752" y="4530848"/>
            <a:ext cx="539646" cy="461665"/>
          </a:xfrm>
          <a:prstGeom prst="rect">
            <a:avLst/>
          </a:prstGeom>
          <a:noFill/>
        </p:spPr>
        <p:txBody>
          <a:bodyPr wrap="square" rtlCol="0">
            <a:spAutoFit/>
          </a:bodyPr>
          <a:lstStyle/>
          <a:p>
            <a:r>
              <a:rPr lang="en-US" sz="2400" b="1" dirty="0">
                <a:solidFill>
                  <a:schemeClr val="bg1"/>
                </a:solidFill>
              </a:rPr>
              <a:t>4</a:t>
            </a:r>
          </a:p>
        </p:txBody>
      </p:sp>
      <p:sp>
        <p:nvSpPr>
          <p:cNvPr id="28" name="TextBox 27">
            <a:extLst>
              <a:ext uri="{FF2B5EF4-FFF2-40B4-BE49-F238E27FC236}">
                <a16:creationId xmlns:a16="http://schemas.microsoft.com/office/drawing/2014/main" id="{E743DB43-2D15-9841-899B-5228216B0F79}"/>
              </a:ext>
            </a:extLst>
          </p:cNvPr>
          <p:cNvSpPr txBox="1"/>
          <p:nvPr/>
        </p:nvSpPr>
        <p:spPr>
          <a:xfrm>
            <a:off x="871386" y="5313123"/>
            <a:ext cx="539646" cy="461665"/>
          </a:xfrm>
          <a:prstGeom prst="rect">
            <a:avLst/>
          </a:prstGeom>
          <a:noFill/>
        </p:spPr>
        <p:txBody>
          <a:bodyPr wrap="square" rtlCol="0">
            <a:spAutoFit/>
          </a:bodyPr>
          <a:lstStyle/>
          <a:p>
            <a:r>
              <a:rPr lang="en-US" sz="2400" b="1" dirty="0">
                <a:solidFill>
                  <a:schemeClr val="bg1"/>
                </a:solidFill>
              </a:rPr>
              <a:t>5</a:t>
            </a:r>
          </a:p>
        </p:txBody>
      </p:sp>
      <p:pic>
        <p:nvPicPr>
          <p:cNvPr id="29" name="Picture 28" descr="Icon&#10;&#10;Description automatically generated">
            <a:extLst>
              <a:ext uri="{FF2B5EF4-FFF2-40B4-BE49-F238E27FC236}">
                <a16:creationId xmlns:a16="http://schemas.microsoft.com/office/drawing/2014/main" id="{C45C50FD-B4F6-2E44-A6E6-818423BCCF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694" y="1904690"/>
            <a:ext cx="506362" cy="505731"/>
          </a:xfrm>
          <a:prstGeom prst="rect">
            <a:avLst/>
          </a:prstGeom>
        </p:spPr>
      </p:pic>
      <p:pic>
        <p:nvPicPr>
          <p:cNvPr id="30" name="Picture 29" descr="Logo&#10;&#10;Description automatically generated">
            <a:extLst>
              <a:ext uri="{FF2B5EF4-FFF2-40B4-BE49-F238E27FC236}">
                <a16:creationId xmlns:a16="http://schemas.microsoft.com/office/drawing/2014/main" id="{A7BAB4F4-30CC-974F-AAAF-D25A83BB879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25631" y="2759448"/>
            <a:ext cx="615943" cy="686279"/>
          </a:xfrm>
          <a:prstGeom prst="rect">
            <a:avLst/>
          </a:prstGeom>
        </p:spPr>
      </p:pic>
      <p:pic>
        <p:nvPicPr>
          <p:cNvPr id="31" name="Picture 30" descr="A picture containing text&#10;&#10;Description automatically generated">
            <a:extLst>
              <a:ext uri="{FF2B5EF4-FFF2-40B4-BE49-F238E27FC236}">
                <a16:creationId xmlns:a16="http://schemas.microsoft.com/office/drawing/2014/main" id="{8C09241D-777C-FF4A-9E4A-E1D8E4AE3510}"/>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25230" y="3594288"/>
            <a:ext cx="865822" cy="807642"/>
          </a:xfrm>
          <a:prstGeom prst="rect">
            <a:avLst/>
          </a:prstGeom>
        </p:spPr>
      </p:pic>
      <p:pic>
        <p:nvPicPr>
          <p:cNvPr id="33" name="Picture 32" descr="A picture containing weapon, gun&#10;&#10;Description automatically generated">
            <a:extLst>
              <a:ext uri="{FF2B5EF4-FFF2-40B4-BE49-F238E27FC236}">
                <a16:creationId xmlns:a16="http://schemas.microsoft.com/office/drawing/2014/main" id="{D027F846-2EBB-704A-951C-37223C0CD7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131829" y="4622253"/>
            <a:ext cx="460310" cy="601508"/>
          </a:xfrm>
          <a:prstGeom prst="rect">
            <a:avLst/>
          </a:prstGeom>
        </p:spPr>
      </p:pic>
      <p:pic>
        <p:nvPicPr>
          <p:cNvPr id="35" name="Picture 34" descr="A picture containing text&#10;&#10;Description automatically generated">
            <a:extLst>
              <a:ext uri="{FF2B5EF4-FFF2-40B4-BE49-F238E27FC236}">
                <a16:creationId xmlns:a16="http://schemas.microsoft.com/office/drawing/2014/main" id="{EB95BB3B-D0CA-F342-A023-73FCE41BB8E6}"/>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253520" y="5398817"/>
            <a:ext cx="708381" cy="485747"/>
          </a:xfrm>
          <a:prstGeom prst="rect">
            <a:avLst/>
          </a:prstGeom>
        </p:spPr>
      </p:pic>
    </p:spTree>
    <p:extLst>
      <p:ext uri="{BB962C8B-B14F-4D97-AF65-F5344CB8AC3E}">
        <p14:creationId xmlns:p14="http://schemas.microsoft.com/office/powerpoint/2010/main" val="22754433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par>
                                <p:cTn id="13" presetID="1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p:tgtEl>
                                          <p:spTgt spid="19"/>
                                        </p:tgtEl>
                                        <p:attrNameLst>
                                          <p:attrName>ppt_y</p:attrName>
                                        </p:attrNameLst>
                                      </p:cBhvr>
                                      <p:tavLst>
                                        <p:tav tm="0">
                                          <p:val>
                                            <p:strVal val="#ppt_y+#ppt_h*1.125000"/>
                                          </p:val>
                                        </p:tav>
                                        <p:tav tm="100000">
                                          <p:val>
                                            <p:strVal val="#ppt_y"/>
                                          </p:val>
                                        </p:tav>
                                      </p:tavLst>
                                    </p:anim>
                                    <p:animEffect transition="in" filter="wipe(up)">
                                      <p:cBhvr>
                                        <p:cTn id="20" dur="500"/>
                                        <p:tgtEl>
                                          <p:spTgt spid="19"/>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ppt_y</p:attrName>
                                        </p:attrNameLst>
                                      </p:cBhvr>
                                      <p:tavLst>
                                        <p:tav tm="0">
                                          <p:val>
                                            <p:strVal val="#ppt_y+#ppt_h*1.125000"/>
                                          </p:val>
                                        </p:tav>
                                        <p:tav tm="100000">
                                          <p:val>
                                            <p:strVal val="#ppt_y"/>
                                          </p:val>
                                        </p:tav>
                                      </p:tavLst>
                                    </p:anim>
                                    <p:animEffect transition="in" filter="wipe(up)">
                                      <p:cBhvr>
                                        <p:cTn id="24" dur="500"/>
                                        <p:tgtEl>
                                          <p:spTgt spid="20"/>
                                        </p:tgtEl>
                                      </p:cBhvr>
                                    </p:animEffect>
                                  </p:childTnLst>
                                </p:cTn>
                              </p:par>
                              <p:par>
                                <p:cTn id="25" presetID="12" presetClass="entr" presetSubtype="4"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additive="base">
                                        <p:cTn id="27" dur="500"/>
                                        <p:tgtEl>
                                          <p:spTgt spid="29"/>
                                        </p:tgtEl>
                                        <p:attrNameLst>
                                          <p:attrName>ppt_y</p:attrName>
                                        </p:attrNameLst>
                                      </p:cBhvr>
                                      <p:tavLst>
                                        <p:tav tm="0">
                                          <p:val>
                                            <p:strVal val="#ppt_y+#ppt_h*1.125000"/>
                                          </p:val>
                                        </p:tav>
                                        <p:tav tm="100000">
                                          <p:val>
                                            <p:strVal val="#ppt_y"/>
                                          </p:val>
                                        </p:tav>
                                      </p:tavLst>
                                    </p:anim>
                                    <p:animEffect transition="in" filter="wipe(up)">
                                      <p:cBhvr>
                                        <p:cTn id="28" dur="500"/>
                                        <p:tgtEl>
                                          <p:spTgt spid="29"/>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par>
                                <p:cTn id="35" presetID="1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p:tgtEl>
                                          <p:spTgt spid="7"/>
                                        </p:tgtEl>
                                        <p:attrNameLst>
                                          <p:attrName>ppt_y</p:attrName>
                                        </p:attrNameLst>
                                      </p:cBhvr>
                                      <p:tavLst>
                                        <p:tav tm="0">
                                          <p:val>
                                            <p:strVal val="#ppt_y+#ppt_h*1.125000"/>
                                          </p:val>
                                        </p:tav>
                                        <p:tav tm="100000">
                                          <p:val>
                                            <p:strVal val="#ppt_y"/>
                                          </p:val>
                                        </p:tav>
                                      </p:tavLst>
                                    </p:anim>
                                    <p:animEffect transition="in" filter="wipe(up)">
                                      <p:cBhvr>
                                        <p:cTn id="38" dur="500"/>
                                        <p:tgtEl>
                                          <p:spTgt spid="7"/>
                                        </p:tgtEl>
                                      </p:cBhvr>
                                    </p:animEffect>
                                  </p:childTnLst>
                                </p:cTn>
                              </p:par>
                              <p:par>
                                <p:cTn id="39" presetID="12" presetClass="entr" presetSubtype="4" fill="hold" nodeType="with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p:tgtEl>
                                          <p:spTgt spid="15"/>
                                        </p:tgtEl>
                                        <p:attrNameLst>
                                          <p:attrName>ppt_y</p:attrName>
                                        </p:attrNameLst>
                                      </p:cBhvr>
                                      <p:tavLst>
                                        <p:tav tm="0">
                                          <p:val>
                                            <p:strVal val="#ppt_y+#ppt_h*1.125000"/>
                                          </p:val>
                                        </p:tav>
                                        <p:tav tm="100000">
                                          <p:val>
                                            <p:strVal val="#ppt_y"/>
                                          </p:val>
                                        </p:tav>
                                      </p:tavLst>
                                    </p:anim>
                                    <p:animEffect transition="in" filter="wipe(up)">
                                      <p:cBhvr>
                                        <p:cTn id="42" dur="500"/>
                                        <p:tgtEl>
                                          <p:spTgt spid="15"/>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 calcmode="lin" valueType="num">
                                      <p:cBhvr additive="base">
                                        <p:cTn id="45" dur="500"/>
                                        <p:tgtEl>
                                          <p:spTgt spid="21"/>
                                        </p:tgtEl>
                                        <p:attrNameLst>
                                          <p:attrName>ppt_y</p:attrName>
                                        </p:attrNameLst>
                                      </p:cBhvr>
                                      <p:tavLst>
                                        <p:tav tm="0">
                                          <p:val>
                                            <p:strVal val="#ppt_y+#ppt_h*1.125000"/>
                                          </p:val>
                                        </p:tav>
                                        <p:tav tm="100000">
                                          <p:val>
                                            <p:strVal val="#ppt_y"/>
                                          </p:val>
                                        </p:tav>
                                      </p:tavLst>
                                    </p:anim>
                                    <p:animEffect transition="in" filter="wipe(up)">
                                      <p:cBhvr>
                                        <p:cTn id="46" dur="500"/>
                                        <p:tgtEl>
                                          <p:spTgt spid="21"/>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p:tgtEl>
                                          <p:spTgt spid="22"/>
                                        </p:tgtEl>
                                        <p:attrNameLst>
                                          <p:attrName>ppt_y</p:attrName>
                                        </p:attrNameLst>
                                      </p:cBhvr>
                                      <p:tavLst>
                                        <p:tav tm="0">
                                          <p:val>
                                            <p:strVal val="#ppt_y+#ppt_h*1.125000"/>
                                          </p:val>
                                        </p:tav>
                                        <p:tav tm="100000">
                                          <p:val>
                                            <p:strVal val="#ppt_y"/>
                                          </p:val>
                                        </p:tav>
                                      </p:tavLst>
                                    </p:anim>
                                    <p:animEffect transition="in" filter="wipe(up)">
                                      <p:cBhvr>
                                        <p:cTn id="50" dur="500"/>
                                        <p:tgtEl>
                                          <p:spTgt spid="22"/>
                                        </p:tgtEl>
                                      </p:cBhvr>
                                    </p:animEffect>
                                  </p:childTnLst>
                                </p:cTn>
                              </p:par>
                              <p:par>
                                <p:cTn id="51" presetID="12" presetClass="entr" presetSubtype="4" fill="hold" nodeType="with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additive="base">
                                        <p:cTn id="53" dur="500"/>
                                        <p:tgtEl>
                                          <p:spTgt spid="30"/>
                                        </p:tgtEl>
                                        <p:attrNameLst>
                                          <p:attrName>ppt_y</p:attrName>
                                        </p:attrNameLst>
                                      </p:cBhvr>
                                      <p:tavLst>
                                        <p:tav tm="0">
                                          <p:val>
                                            <p:strVal val="#ppt_y+#ppt_h*1.125000"/>
                                          </p:val>
                                        </p:tav>
                                        <p:tav tm="100000">
                                          <p:val>
                                            <p:strVal val="#ppt_y"/>
                                          </p:val>
                                        </p:tav>
                                      </p:tavLst>
                                    </p:anim>
                                    <p:animEffect transition="in" filter="wipe(up)">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2" presetClass="entr" presetSubtype="4"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p:tgtEl>
                                          <p:spTgt spid="8"/>
                                        </p:tgtEl>
                                        <p:attrNameLst>
                                          <p:attrName>ppt_y</p:attrName>
                                        </p:attrNameLst>
                                      </p:cBhvr>
                                      <p:tavLst>
                                        <p:tav tm="0">
                                          <p:val>
                                            <p:strVal val="#ppt_y+#ppt_h*1.125000"/>
                                          </p:val>
                                        </p:tav>
                                        <p:tav tm="100000">
                                          <p:val>
                                            <p:strVal val="#ppt_y"/>
                                          </p:val>
                                        </p:tav>
                                      </p:tavLst>
                                    </p:anim>
                                    <p:animEffect transition="in" filter="wipe(up)">
                                      <p:cBhvr>
                                        <p:cTn id="60" dur="500"/>
                                        <p:tgtEl>
                                          <p:spTgt spid="8"/>
                                        </p:tgtEl>
                                      </p:cBhvr>
                                    </p:animEffect>
                                  </p:childTnLst>
                                </p:cTn>
                              </p:par>
                              <p:par>
                                <p:cTn id="61" presetID="12" presetClass="entr" presetSubtype="4"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p:tgtEl>
                                          <p:spTgt spid="9"/>
                                        </p:tgtEl>
                                        <p:attrNameLst>
                                          <p:attrName>ppt_y</p:attrName>
                                        </p:attrNameLst>
                                      </p:cBhvr>
                                      <p:tavLst>
                                        <p:tav tm="0">
                                          <p:val>
                                            <p:strVal val="#ppt_y+#ppt_h*1.125000"/>
                                          </p:val>
                                        </p:tav>
                                        <p:tav tm="100000">
                                          <p:val>
                                            <p:strVal val="#ppt_y"/>
                                          </p:val>
                                        </p:tav>
                                      </p:tavLst>
                                    </p:anim>
                                    <p:animEffect transition="in" filter="wipe(up)">
                                      <p:cBhvr>
                                        <p:cTn id="64" dur="500"/>
                                        <p:tgtEl>
                                          <p:spTgt spid="9"/>
                                        </p:tgtEl>
                                      </p:cBhvr>
                                    </p:animEffect>
                                  </p:childTnLst>
                                </p:cTn>
                              </p:par>
                              <p:par>
                                <p:cTn id="65" presetID="12" presetClass="entr" presetSubtype="4" fill="hold" nodeType="with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additive="base">
                                        <p:cTn id="67" dur="500"/>
                                        <p:tgtEl>
                                          <p:spTgt spid="16"/>
                                        </p:tgtEl>
                                        <p:attrNameLst>
                                          <p:attrName>ppt_y</p:attrName>
                                        </p:attrNameLst>
                                      </p:cBhvr>
                                      <p:tavLst>
                                        <p:tav tm="0">
                                          <p:val>
                                            <p:strVal val="#ppt_y+#ppt_h*1.125000"/>
                                          </p:val>
                                        </p:tav>
                                        <p:tav tm="100000">
                                          <p:val>
                                            <p:strVal val="#ppt_y"/>
                                          </p:val>
                                        </p:tav>
                                      </p:tavLst>
                                    </p:anim>
                                    <p:animEffect transition="in" filter="wipe(up)">
                                      <p:cBhvr>
                                        <p:cTn id="68" dur="500"/>
                                        <p:tgtEl>
                                          <p:spTgt spid="16"/>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additive="base">
                                        <p:cTn id="71" dur="500"/>
                                        <p:tgtEl>
                                          <p:spTgt spid="23"/>
                                        </p:tgtEl>
                                        <p:attrNameLst>
                                          <p:attrName>ppt_y</p:attrName>
                                        </p:attrNameLst>
                                      </p:cBhvr>
                                      <p:tavLst>
                                        <p:tav tm="0">
                                          <p:val>
                                            <p:strVal val="#ppt_y+#ppt_h*1.125000"/>
                                          </p:val>
                                        </p:tav>
                                        <p:tav tm="100000">
                                          <p:val>
                                            <p:strVal val="#ppt_y"/>
                                          </p:val>
                                        </p:tav>
                                      </p:tavLst>
                                    </p:anim>
                                    <p:animEffect transition="in" filter="wipe(up)">
                                      <p:cBhvr>
                                        <p:cTn id="72" dur="500"/>
                                        <p:tgtEl>
                                          <p:spTgt spid="23"/>
                                        </p:tgtEl>
                                      </p:cBhvr>
                                    </p:animEffect>
                                  </p:childTnLst>
                                </p:cTn>
                              </p:par>
                              <p:par>
                                <p:cTn id="73" presetID="12" presetClass="entr" presetSubtype="4" fill="hold" grpId="0" nodeType="with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additive="base">
                                        <p:cTn id="75" dur="500"/>
                                        <p:tgtEl>
                                          <p:spTgt spid="26"/>
                                        </p:tgtEl>
                                        <p:attrNameLst>
                                          <p:attrName>ppt_y</p:attrName>
                                        </p:attrNameLst>
                                      </p:cBhvr>
                                      <p:tavLst>
                                        <p:tav tm="0">
                                          <p:val>
                                            <p:strVal val="#ppt_y+#ppt_h*1.125000"/>
                                          </p:val>
                                        </p:tav>
                                        <p:tav tm="100000">
                                          <p:val>
                                            <p:strVal val="#ppt_y"/>
                                          </p:val>
                                        </p:tav>
                                      </p:tavLst>
                                    </p:anim>
                                    <p:animEffect transition="in" filter="wipe(up)">
                                      <p:cBhvr>
                                        <p:cTn id="76" dur="500"/>
                                        <p:tgtEl>
                                          <p:spTgt spid="26"/>
                                        </p:tgtEl>
                                      </p:cBhvr>
                                    </p:animEffect>
                                  </p:childTnLst>
                                </p:cTn>
                              </p:par>
                              <p:par>
                                <p:cTn id="77" presetID="12" presetClass="entr" presetSubtype="4" fill="hold"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500"/>
                                        <p:tgtEl>
                                          <p:spTgt spid="31"/>
                                        </p:tgtEl>
                                        <p:attrNameLst>
                                          <p:attrName>ppt_y</p:attrName>
                                        </p:attrNameLst>
                                      </p:cBhvr>
                                      <p:tavLst>
                                        <p:tav tm="0">
                                          <p:val>
                                            <p:strVal val="#ppt_y+#ppt_h*1.125000"/>
                                          </p:val>
                                        </p:tav>
                                        <p:tav tm="100000">
                                          <p:val>
                                            <p:strVal val="#ppt_y"/>
                                          </p:val>
                                        </p:tav>
                                      </p:tavLst>
                                    </p:anim>
                                    <p:animEffect transition="in" filter="wipe(up)">
                                      <p:cBhvr>
                                        <p:cTn id="80" dur="500"/>
                                        <p:tgtEl>
                                          <p:spTgt spid="31"/>
                                        </p:tgtEl>
                                      </p:cBhvr>
                                    </p:animEffect>
                                  </p:childTnLst>
                                </p:cTn>
                              </p:par>
                            </p:childTnLst>
                          </p:cTn>
                        </p:par>
                      </p:childTnLst>
                    </p:cTn>
                  </p:par>
                  <p:par>
                    <p:cTn id="81" fill="hold">
                      <p:stCondLst>
                        <p:cond delay="indefinite"/>
                      </p:stCondLst>
                      <p:childTnLst>
                        <p:par>
                          <p:cTn id="82" fill="hold">
                            <p:stCondLst>
                              <p:cond delay="0"/>
                            </p:stCondLst>
                            <p:childTnLst>
                              <p:par>
                                <p:cTn id="83" presetID="12" presetClass="entr" presetSubtype="4" fill="hold" grpId="0"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p:tgtEl>
                                          <p:spTgt spid="10"/>
                                        </p:tgtEl>
                                        <p:attrNameLst>
                                          <p:attrName>ppt_y</p:attrName>
                                        </p:attrNameLst>
                                      </p:cBhvr>
                                      <p:tavLst>
                                        <p:tav tm="0">
                                          <p:val>
                                            <p:strVal val="#ppt_y+#ppt_h*1.125000"/>
                                          </p:val>
                                        </p:tav>
                                        <p:tav tm="100000">
                                          <p:val>
                                            <p:strVal val="#ppt_y"/>
                                          </p:val>
                                        </p:tav>
                                      </p:tavLst>
                                    </p:anim>
                                    <p:animEffect transition="in" filter="wipe(up)">
                                      <p:cBhvr>
                                        <p:cTn id="86" dur="500"/>
                                        <p:tgtEl>
                                          <p:spTgt spid="10"/>
                                        </p:tgtEl>
                                      </p:cBhvr>
                                    </p:animEffect>
                                  </p:childTnLst>
                                </p:cTn>
                              </p:par>
                              <p:par>
                                <p:cTn id="87" presetID="12" presetClass="entr" presetSubtype="4" fill="hold" grpId="0" nodeType="withEffect">
                                  <p:stCondLst>
                                    <p:cond delay="0"/>
                                  </p:stCondLst>
                                  <p:childTnLst>
                                    <p:set>
                                      <p:cBhvr>
                                        <p:cTn id="88" dur="1" fill="hold">
                                          <p:stCondLst>
                                            <p:cond delay="0"/>
                                          </p:stCondLst>
                                        </p:cTn>
                                        <p:tgtEl>
                                          <p:spTgt spid="11"/>
                                        </p:tgtEl>
                                        <p:attrNameLst>
                                          <p:attrName>style.visibility</p:attrName>
                                        </p:attrNameLst>
                                      </p:cBhvr>
                                      <p:to>
                                        <p:strVal val="visible"/>
                                      </p:to>
                                    </p:set>
                                    <p:anim calcmode="lin" valueType="num">
                                      <p:cBhvr additive="base">
                                        <p:cTn id="89" dur="500"/>
                                        <p:tgtEl>
                                          <p:spTgt spid="11"/>
                                        </p:tgtEl>
                                        <p:attrNameLst>
                                          <p:attrName>ppt_y</p:attrName>
                                        </p:attrNameLst>
                                      </p:cBhvr>
                                      <p:tavLst>
                                        <p:tav tm="0">
                                          <p:val>
                                            <p:strVal val="#ppt_y+#ppt_h*1.125000"/>
                                          </p:val>
                                        </p:tav>
                                        <p:tav tm="100000">
                                          <p:val>
                                            <p:strVal val="#ppt_y"/>
                                          </p:val>
                                        </p:tav>
                                      </p:tavLst>
                                    </p:anim>
                                    <p:animEffect transition="in" filter="wipe(up)">
                                      <p:cBhvr>
                                        <p:cTn id="90" dur="500"/>
                                        <p:tgtEl>
                                          <p:spTgt spid="11"/>
                                        </p:tgtEl>
                                      </p:cBhvr>
                                    </p:animEffect>
                                  </p:childTnLst>
                                </p:cTn>
                              </p:par>
                              <p:par>
                                <p:cTn id="91" presetID="12" presetClass="entr" presetSubtype="4" fill="hold" nodeType="withEffect">
                                  <p:stCondLst>
                                    <p:cond delay="0"/>
                                  </p:stCondLst>
                                  <p:childTnLst>
                                    <p:set>
                                      <p:cBhvr>
                                        <p:cTn id="92" dur="1" fill="hold">
                                          <p:stCondLst>
                                            <p:cond delay="0"/>
                                          </p:stCondLst>
                                        </p:cTn>
                                        <p:tgtEl>
                                          <p:spTgt spid="17"/>
                                        </p:tgtEl>
                                        <p:attrNameLst>
                                          <p:attrName>style.visibility</p:attrName>
                                        </p:attrNameLst>
                                      </p:cBhvr>
                                      <p:to>
                                        <p:strVal val="visible"/>
                                      </p:to>
                                    </p:set>
                                    <p:anim calcmode="lin" valueType="num">
                                      <p:cBhvr additive="base">
                                        <p:cTn id="93" dur="500"/>
                                        <p:tgtEl>
                                          <p:spTgt spid="17"/>
                                        </p:tgtEl>
                                        <p:attrNameLst>
                                          <p:attrName>ppt_y</p:attrName>
                                        </p:attrNameLst>
                                      </p:cBhvr>
                                      <p:tavLst>
                                        <p:tav tm="0">
                                          <p:val>
                                            <p:strVal val="#ppt_y+#ppt_h*1.125000"/>
                                          </p:val>
                                        </p:tav>
                                        <p:tav tm="100000">
                                          <p:val>
                                            <p:strVal val="#ppt_y"/>
                                          </p:val>
                                        </p:tav>
                                      </p:tavLst>
                                    </p:anim>
                                    <p:animEffect transition="in" filter="wipe(up)">
                                      <p:cBhvr>
                                        <p:cTn id="94" dur="500"/>
                                        <p:tgtEl>
                                          <p:spTgt spid="17"/>
                                        </p:tgtEl>
                                      </p:cBhvr>
                                    </p:animEffect>
                                  </p:childTnLst>
                                </p:cTn>
                              </p:par>
                              <p:par>
                                <p:cTn id="95" presetID="12" presetClass="entr" presetSubtype="4" fill="hold" grpId="0"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additive="base">
                                        <p:cTn id="97" dur="500"/>
                                        <p:tgtEl>
                                          <p:spTgt spid="24"/>
                                        </p:tgtEl>
                                        <p:attrNameLst>
                                          <p:attrName>ppt_y</p:attrName>
                                        </p:attrNameLst>
                                      </p:cBhvr>
                                      <p:tavLst>
                                        <p:tav tm="0">
                                          <p:val>
                                            <p:strVal val="#ppt_y+#ppt_h*1.125000"/>
                                          </p:val>
                                        </p:tav>
                                        <p:tav tm="100000">
                                          <p:val>
                                            <p:strVal val="#ppt_y"/>
                                          </p:val>
                                        </p:tav>
                                      </p:tavLst>
                                    </p:anim>
                                    <p:animEffect transition="in" filter="wipe(up)">
                                      <p:cBhvr>
                                        <p:cTn id="98" dur="500"/>
                                        <p:tgtEl>
                                          <p:spTgt spid="24"/>
                                        </p:tgtEl>
                                      </p:cBhvr>
                                    </p:animEffect>
                                  </p:childTnLst>
                                </p:cTn>
                              </p:par>
                              <p:par>
                                <p:cTn id="99" presetID="12" presetClass="entr" presetSubtype="4"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additive="base">
                                        <p:cTn id="101" dur="500"/>
                                        <p:tgtEl>
                                          <p:spTgt spid="27"/>
                                        </p:tgtEl>
                                        <p:attrNameLst>
                                          <p:attrName>ppt_y</p:attrName>
                                        </p:attrNameLst>
                                      </p:cBhvr>
                                      <p:tavLst>
                                        <p:tav tm="0">
                                          <p:val>
                                            <p:strVal val="#ppt_y+#ppt_h*1.125000"/>
                                          </p:val>
                                        </p:tav>
                                        <p:tav tm="100000">
                                          <p:val>
                                            <p:strVal val="#ppt_y"/>
                                          </p:val>
                                        </p:tav>
                                      </p:tavLst>
                                    </p:anim>
                                    <p:animEffect transition="in" filter="wipe(up)">
                                      <p:cBhvr>
                                        <p:cTn id="102" dur="500"/>
                                        <p:tgtEl>
                                          <p:spTgt spid="27"/>
                                        </p:tgtEl>
                                      </p:cBhvr>
                                    </p:animEffect>
                                  </p:childTnLst>
                                </p:cTn>
                              </p:par>
                              <p:par>
                                <p:cTn id="103" presetID="12" presetClass="entr" presetSubtype="4" fill="hold" nodeType="withEffect">
                                  <p:stCondLst>
                                    <p:cond delay="0"/>
                                  </p:stCondLst>
                                  <p:childTnLst>
                                    <p:set>
                                      <p:cBhvr>
                                        <p:cTn id="104" dur="1" fill="hold">
                                          <p:stCondLst>
                                            <p:cond delay="0"/>
                                          </p:stCondLst>
                                        </p:cTn>
                                        <p:tgtEl>
                                          <p:spTgt spid="33"/>
                                        </p:tgtEl>
                                        <p:attrNameLst>
                                          <p:attrName>style.visibility</p:attrName>
                                        </p:attrNameLst>
                                      </p:cBhvr>
                                      <p:to>
                                        <p:strVal val="visible"/>
                                      </p:to>
                                    </p:set>
                                    <p:anim calcmode="lin" valueType="num">
                                      <p:cBhvr additive="base">
                                        <p:cTn id="105" dur="500"/>
                                        <p:tgtEl>
                                          <p:spTgt spid="33"/>
                                        </p:tgtEl>
                                        <p:attrNameLst>
                                          <p:attrName>ppt_y</p:attrName>
                                        </p:attrNameLst>
                                      </p:cBhvr>
                                      <p:tavLst>
                                        <p:tav tm="0">
                                          <p:val>
                                            <p:strVal val="#ppt_y+#ppt_h*1.125000"/>
                                          </p:val>
                                        </p:tav>
                                        <p:tav tm="100000">
                                          <p:val>
                                            <p:strVal val="#ppt_y"/>
                                          </p:val>
                                        </p:tav>
                                      </p:tavLst>
                                    </p:anim>
                                    <p:animEffect transition="in" filter="wipe(up)">
                                      <p:cBhvr>
                                        <p:cTn id="106" dur="500"/>
                                        <p:tgtEl>
                                          <p:spTgt spid="33"/>
                                        </p:tgtEl>
                                      </p:cBhvr>
                                    </p:animEffect>
                                  </p:childTnLst>
                                </p:cTn>
                              </p:par>
                            </p:childTnLst>
                          </p:cTn>
                        </p:par>
                      </p:childTnLst>
                    </p:cTn>
                  </p:par>
                  <p:par>
                    <p:cTn id="107" fill="hold">
                      <p:stCondLst>
                        <p:cond delay="indefinite"/>
                      </p:stCondLst>
                      <p:childTnLst>
                        <p:par>
                          <p:cTn id="108" fill="hold">
                            <p:stCondLst>
                              <p:cond delay="0"/>
                            </p:stCondLst>
                            <p:childTnLst>
                              <p:par>
                                <p:cTn id="109" presetID="12" presetClass="entr" presetSubtype="4"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 calcmode="lin" valueType="num">
                                      <p:cBhvr additive="base">
                                        <p:cTn id="111" dur="500"/>
                                        <p:tgtEl>
                                          <p:spTgt spid="12"/>
                                        </p:tgtEl>
                                        <p:attrNameLst>
                                          <p:attrName>ppt_y</p:attrName>
                                        </p:attrNameLst>
                                      </p:cBhvr>
                                      <p:tavLst>
                                        <p:tav tm="0">
                                          <p:val>
                                            <p:strVal val="#ppt_y+#ppt_h*1.125000"/>
                                          </p:val>
                                        </p:tav>
                                        <p:tav tm="100000">
                                          <p:val>
                                            <p:strVal val="#ppt_y"/>
                                          </p:val>
                                        </p:tav>
                                      </p:tavLst>
                                    </p:anim>
                                    <p:animEffect transition="in" filter="wipe(up)">
                                      <p:cBhvr>
                                        <p:cTn id="112" dur="500"/>
                                        <p:tgtEl>
                                          <p:spTgt spid="12"/>
                                        </p:tgtEl>
                                      </p:cBhvr>
                                    </p:animEffect>
                                  </p:childTnLst>
                                </p:cTn>
                              </p:par>
                              <p:par>
                                <p:cTn id="113" presetID="12" presetClass="entr" presetSubtype="4" fill="hold" grpId="0" nodeType="withEffect">
                                  <p:stCondLst>
                                    <p:cond delay="0"/>
                                  </p:stCondLst>
                                  <p:childTnLst>
                                    <p:set>
                                      <p:cBhvr>
                                        <p:cTn id="114" dur="1" fill="hold">
                                          <p:stCondLst>
                                            <p:cond delay="0"/>
                                          </p:stCondLst>
                                        </p:cTn>
                                        <p:tgtEl>
                                          <p:spTgt spid="13"/>
                                        </p:tgtEl>
                                        <p:attrNameLst>
                                          <p:attrName>style.visibility</p:attrName>
                                        </p:attrNameLst>
                                      </p:cBhvr>
                                      <p:to>
                                        <p:strVal val="visible"/>
                                      </p:to>
                                    </p:set>
                                    <p:anim calcmode="lin" valueType="num">
                                      <p:cBhvr additive="base">
                                        <p:cTn id="115" dur="500"/>
                                        <p:tgtEl>
                                          <p:spTgt spid="13"/>
                                        </p:tgtEl>
                                        <p:attrNameLst>
                                          <p:attrName>ppt_y</p:attrName>
                                        </p:attrNameLst>
                                      </p:cBhvr>
                                      <p:tavLst>
                                        <p:tav tm="0">
                                          <p:val>
                                            <p:strVal val="#ppt_y+#ppt_h*1.125000"/>
                                          </p:val>
                                        </p:tav>
                                        <p:tav tm="100000">
                                          <p:val>
                                            <p:strVal val="#ppt_y"/>
                                          </p:val>
                                        </p:tav>
                                      </p:tavLst>
                                    </p:anim>
                                    <p:animEffect transition="in" filter="wipe(up)">
                                      <p:cBhvr>
                                        <p:cTn id="116" dur="500"/>
                                        <p:tgtEl>
                                          <p:spTgt spid="13"/>
                                        </p:tgtEl>
                                      </p:cBhvr>
                                    </p:animEffect>
                                  </p:childTnLst>
                                </p:cTn>
                              </p:par>
                              <p:par>
                                <p:cTn id="117" presetID="12" presetClass="entr" presetSubtype="4" fill="hold" nodeType="withEffect">
                                  <p:stCondLst>
                                    <p:cond delay="0"/>
                                  </p:stCondLst>
                                  <p:childTnLst>
                                    <p:set>
                                      <p:cBhvr>
                                        <p:cTn id="118" dur="1" fill="hold">
                                          <p:stCondLst>
                                            <p:cond delay="0"/>
                                          </p:stCondLst>
                                        </p:cTn>
                                        <p:tgtEl>
                                          <p:spTgt spid="18"/>
                                        </p:tgtEl>
                                        <p:attrNameLst>
                                          <p:attrName>style.visibility</p:attrName>
                                        </p:attrNameLst>
                                      </p:cBhvr>
                                      <p:to>
                                        <p:strVal val="visible"/>
                                      </p:to>
                                    </p:set>
                                    <p:anim calcmode="lin" valueType="num">
                                      <p:cBhvr additive="base">
                                        <p:cTn id="119" dur="500"/>
                                        <p:tgtEl>
                                          <p:spTgt spid="18"/>
                                        </p:tgtEl>
                                        <p:attrNameLst>
                                          <p:attrName>ppt_y</p:attrName>
                                        </p:attrNameLst>
                                      </p:cBhvr>
                                      <p:tavLst>
                                        <p:tav tm="0">
                                          <p:val>
                                            <p:strVal val="#ppt_y+#ppt_h*1.125000"/>
                                          </p:val>
                                        </p:tav>
                                        <p:tav tm="100000">
                                          <p:val>
                                            <p:strVal val="#ppt_y"/>
                                          </p:val>
                                        </p:tav>
                                      </p:tavLst>
                                    </p:anim>
                                    <p:animEffect transition="in" filter="wipe(up)">
                                      <p:cBhvr>
                                        <p:cTn id="120" dur="500"/>
                                        <p:tgtEl>
                                          <p:spTgt spid="18"/>
                                        </p:tgtEl>
                                      </p:cBhvr>
                                    </p:animEffect>
                                  </p:childTnLst>
                                </p:cTn>
                              </p:par>
                              <p:par>
                                <p:cTn id="121" presetID="12" presetClass="entr" presetSubtype="4" fill="hold" grpId="0" nodeType="withEffect">
                                  <p:stCondLst>
                                    <p:cond delay="0"/>
                                  </p:stCondLst>
                                  <p:childTnLst>
                                    <p:set>
                                      <p:cBhvr>
                                        <p:cTn id="122" dur="1" fill="hold">
                                          <p:stCondLst>
                                            <p:cond delay="0"/>
                                          </p:stCondLst>
                                        </p:cTn>
                                        <p:tgtEl>
                                          <p:spTgt spid="25"/>
                                        </p:tgtEl>
                                        <p:attrNameLst>
                                          <p:attrName>style.visibility</p:attrName>
                                        </p:attrNameLst>
                                      </p:cBhvr>
                                      <p:to>
                                        <p:strVal val="visible"/>
                                      </p:to>
                                    </p:set>
                                    <p:anim calcmode="lin" valueType="num">
                                      <p:cBhvr additive="base">
                                        <p:cTn id="123" dur="500"/>
                                        <p:tgtEl>
                                          <p:spTgt spid="25"/>
                                        </p:tgtEl>
                                        <p:attrNameLst>
                                          <p:attrName>ppt_y</p:attrName>
                                        </p:attrNameLst>
                                      </p:cBhvr>
                                      <p:tavLst>
                                        <p:tav tm="0">
                                          <p:val>
                                            <p:strVal val="#ppt_y+#ppt_h*1.125000"/>
                                          </p:val>
                                        </p:tav>
                                        <p:tav tm="100000">
                                          <p:val>
                                            <p:strVal val="#ppt_y"/>
                                          </p:val>
                                        </p:tav>
                                      </p:tavLst>
                                    </p:anim>
                                    <p:animEffect transition="in" filter="wipe(up)">
                                      <p:cBhvr>
                                        <p:cTn id="124" dur="500"/>
                                        <p:tgtEl>
                                          <p:spTgt spid="25"/>
                                        </p:tgtEl>
                                      </p:cBhvr>
                                    </p:animEffect>
                                  </p:childTnLst>
                                </p:cTn>
                              </p:par>
                              <p:par>
                                <p:cTn id="125" presetID="12" presetClass="entr" presetSubtype="4" fill="hold" grpId="0" nodeType="withEffect">
                                  <p:stCondLst>
                                    <p:cond delay="0"/>
                                  </p:stCondLst>
                                  <p:childTnLst>
                                    <p:set>
                                      <p:cBhvr>
                                        <p:cTn id="126" dur="1" fill="hold">
                                          <p:stCondLst>
                                            <p:cond delay="0"/>
                                          </p:stCondLst>
                                        </p:cTn>
                                        <p:tgtEl>
                                          <p:spTgt spid="28"/>
                                        </p:tgtEl>
                                        <p:attrNameLst>
                                          <p:attrName>style.visibility</p:attrName>
                                        </p:attrNameLst>
                                      </p:cBhvr>
                                      <p:to>
                                        <p:strVal val="visible"/>
                                      </p:to>
                                    </p:set>
                                    <p:anim calcmode="lin" valueType="num">
                                      <p:cBhvr additive="base">
                                        <p:cTn id="127" dur="500"/>
                                        <p:tgtEl>
                                          <p:spTgt spid="28"/>
                                        </p:tgtEl>
                                        <p:attrNameLst>
                                          <p:attrName>ppt_y</p:attrName>
                                        </p:attrNameLst>
                                      </p:cBhvr>
                                      <p:tavLst>
                                        <p:tav tm="0">
                                          <p:val>
                                            <p:strVal val="#ppt_y+#ppt_h*1.125000"/>
                                          </p:val>
                                        </p:tav>
                                        <p:tav tm="100000">
                                          <p:val>
                                            <p:strVal val="#ppt_y"/>
                                          </p:val>
                                        </p:tav>
                                      </p:tavLst>
                                    </p:anim>
                                    <p:animEffect transition="in" filter="wipe(up)">
                                      <p:cBhvr>
                                        <p:cTn id="128" dur="500"/>
                                        <p:tgtEl>
                                          <p:spTgt spid="28"/>
                                        </p:tgtEl>
                                      </p:cBhvr>
                                    </p:animEffect>
                                  </p:childTnLst>
                                </p:cTn>
                              </p:par>
                              <p:par>
                                <p:cTn id="129" presetID="12" presetClass="entr" presetSubtype="4" fill="hold" nodeType="withEffect">
                                  <p:stCondLst>
                                    <p:cond delay="0"/>
                                  </p:stCondLst>
                                  <p:childTnLst>
                                    <p:set>
                                      <p:cBhvr>
                                        <p:cTn id="130" dur="1" fill="hold">
                                          <p:stCondLst>
                                            <p:cond delay="0"/>
                                          </p:stCondLst>
                                        </p:cTn>
                                        <p:tgtEl>
                                          <p:spTgt spid="35"/>
                                        </p:tgtEl>
                                        <p:attrNameLst>
                                          <p:attrName>style.visibility</p:attrName>
                                        </p:attrNameLst>
                                      </p:cBhvr>
                                      <p:to>
                                        <p:strVal val="visible"/>
                                      </p:to>
                                    </p:set>
                                    <p:anim calcmode="lin" valueType="num">
                                      <p:cBhvr additive="base">
                                        <p:cTn id="131" dur="500"/>
                                        <p:tgtEl>
                                          <p:spTgt spid="35"/>
                                        </p:tgtEl>
                                        <p:attrNameLst>
                                          <p:attrName>ppt_y</p:attrName>
                                        </p:attrNameLst>
                                      </p:cBhvr>
                                      <p:tavLst>
                                        <p:tav tm="0">
                                          <p:val>
                                            <p:strVal val="#ppt_y+#ppt_h*1.125000"/>
                                          </p:val>
                                        </p:tav>
                                        <p:tav tm="100000">
                                          <p:val>
                                            <p:strVal val="#ppt_y"/>
                                          </p:val>
                                        </p:tav>
                                      </p:tavLst>
                                    </p:anim>
                                    <p:animEffect transition="in" filter="wipe(up)">
                                      <p:cBhvr>
                                        <p:cTn id="132"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9" grpId="0" animBg="1"/>
      <p:bldP spid="20" grpId="0"/>
      <p:bldP spid="21" grpId="0" animBg="1"/>
      <p:bldP spid="22" grpId="0"/>
      <p:bldP spid="23" grpId="0" animBg="1"/>
      <p:bldP spid="24" grpId="0" animBg="1"/>
      <p:bldP spid="25" grpId="0" animBg="1"/>
      <p:bldP spid="26" grpId="0"/>
      <p:bldP spid="27" grpId="0"/>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A24CE-A5B1-6547-B491-C0ECA83BD5DC}"/>
              </a:ext>
            </a:extLst>
          </p:cNvPr>
          <p:cNvSpPr>
            <a:spLocks noGrp="1"/>
          </p:cNvSpPr>
          <p:nvPr>
            <p:ph type="title"/>
          </p:nvPr>
        </p:nvSpPr>
        <p:spPr>
          <a:xfrm>
            <a:off x="457198" y="377295"/>
            <a:ext cx="8220075" cy="994306"/>
          </a:xfrm>
        </p:spPr>
        <p:txBody>
          <a:bodyPr/>
          <a:lstStyle/>
          <a:p>
            <a:r>
              <a:rPr lang="en-GB" dirty="0"/>
              <a:t>Reflection</a:t>
            </a:r>
            <a:endParaRPr lang="en-US" dirty="0"/>
          </a:p>
        </p:txBody>
      </p:sp>
      <p:sp>
        <p:nvSpPr>
          <p:cNvPr id="4" name="Rectangle: Rounded Corners 14">
            <a:extLst>
              <a:ext uri="{FF2B5EF4-FFF2-40B4-BE49-F238E27FC236}">
                <a16:creationId xmlns:a16="http://schemas.microsoft.com/office/drawing/2014/main" id="{DA09334B-9B84-324A-B9CA-C622D586234E}"/>
              </a:ext>
            </a:extLst>
          </p:cNvPr>
          <p:cNvSpPr/>
          <p:nvPr/>
        </p:nvSpPr>
        <p:spPr>
          <a:xfrm>
            <a:off x="843981" y="1466931"/>
            <a:ext cx="7580881" cy="613812"/>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Rounded Corners 14">
            <a:extLst>
              <a:ext uri="{FF2B5EF4-FFF2-40B4-BE49-F238E27FC236}">
                <a16:creationId xmlns:a16="http://schemas.microsoft.com/office/drawing/2014/main" id="{23BE82BE-FFC0-7149-B3AB-1E52B213B869}"/>
              </a:ext>
            </a:extLst>
          </p:cNvPr>
          <p:cNvSpPr/>
          <p:nvPr/>
        </p:nvSpPr>
        <p:spPr>
          <a:xfrm>
            <a:off x="719137" y="1361691"/>
            <a:ext cx="7580881" cy="586306"/>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Make a list of your Ramadan goals.</a:t>
            </a:r>
          </a:p>
        </p:txBody>
      </p:sp>
      <p:sp>
        <p:nvSpPr>
          <p:cNvPr id="6" name="Rectangle: Rounded Corners 14">
            <a:extLst>
              <a:ext uri="{FF2B5EF4-FFF2-40B4-BE49-F238E27FC236}">
                <a16:creationId xmlns:a16="http://schemas.microsoft.com/office/drawing/2014/main" id="{6D491461-C211-414D-BD87-B224F8F3A89C}"/>
              </a:ext>
            </a:extLst>
          </p:cNvPr>
          <p:cNvSpPr/>
          <p:nvPr/>
        </p:nvSpPr>
        <p:spPr>
          <a:xfrm>
            <a:off x="843982" y="2352937"/>
            <a:ext cx="7580881" cy="832562"/>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7" name="Rectangle: Rounded Corners 14">
            <a:extLst>
              <a:ext uri="{FF2B5EF4-FFF2-40B4-BE49-F238E27FC236}">
                <a16:creationId xmlns:a16="http://schemas.microsoft.com/office/drawing/2014/main" id="{B458C75D-4B0A-AE4C-A5FA-6BBD21BB3D19}"/>
              </a:ext>
            </a:extLst>
          </p:cNvPr>
          <p:cNvSpPr/>
          <p:nvPr/>
        </p:nvSpPr>
        <p:spPr>
          <a:xfrm>
            <a:off x="719138" y="2247696"/>
            <a:ext cx="7580881" cy="795253"/>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List five good deeds you want to do during Ramadan and another five bad habits you want to give up during Ramadan.</a:t>
            </a:r>
          </a:p>
        </p:txBody>
      </p:sp>
      <p:pic>
        <p:nvPicPr>
          <p:cNvPr id="11" name="Picture 10" descr="Shape, rectangle&#10;&#10;Description automatically generated">
            <a:extLst>
              <a:ext uri="{FF2B5EF4-FFF2-40B4-BE49-F238E27FC236}">
                <a16:creationId xmlns:a16="http://schemas.microsoft.com/office/drawing/2014/main" id="{1CEFECB4-2EE8-A949-92F8-918037919E0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857789" y="3347511"/>
            <a:ext cx="4901911" cy="270297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C1EF727F-5072-E64B-91F1-7E21E67019B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100230" y="3457693"/>
            <a:ext cx="2681416" cy="5774319"/>
          </a:xfrm>
          <a:prstGeom prst="rect">
            <a:avLst/>
          </a:prstGeom>
        </p:spPr>
      </p:pic>
      <p:sp>
        <p:nvSpPr>
          <p:cNvPr id="13" name="Rectangle 12">
            <a:extLst>
              <a:ext uri="{FF2B5EF4-FFF2-40B4-BE49-F238E27FC236}">
                <a16:creationId xmlns:a16="http://schemas.microsoft.com/office/drawing/2014/main" id="{9A67178C-77F3-244F-A5E7-3C8E3725C9E1}"/>
              </a:ext>
            </a:extLst>
          </p:cNvPr>
          <p:cNvSpPr/>
          <p:nvPr/>
        </p:nvSpPr>
        <p:spPr>
          <a:xfrm>
            <a:off x="4043220" y="3419593"/>
            <a:ext cx="3705785" cy="2135200"/>
          </a:xfrm>
          <a:prstGeom prst="rect">
            <a:avLst/>
          </a:prstGeom>
        </p:spPr>
        <p:txBody>
          <a:bodyPr wrap="square" lIns="0" tIns="0" rIns="0" bIns="0">
            <a:spAutoFit/>
          </a:bodyPr>
          <a:lstStyle/>
          <a:p>
            <a:pPr>
              <a:lnSpc>
                <a:spcPct val="200000"/>
              </a:lnSpc>
            </a:pPr>
            <a:r>
              <a:rPr lang="en-GB" b="1" dirty="0"/>
              <a:t>My Ramadan Goals</a:t>
            </a:r>
          </a:p>
          <a:p>
            <a:pPr marL="285750" indent="-285750">
              <a:lnSpc>
                <a:spcPct val="200000"/>
              </a:lnSpc>
              <a:buFont typeface="Arial" panose="020B0604020202020204" pitchFamily="34" charset="0"/>
              <a:buChar char="•"/>
            </a:pPr>
            <a:r>
              <a:rPr lang="en-GB" b="1" u="sng" dirty="0"/>
              <a:t>           </a:t>
            </a:r>
          </a:p>
          <a:p>
            <a:pPr marL="285750" indent="-285750">
              <a:lnSpc>
                <a:spcPct val="200000"/>
              </a:lnSpc>
              <a:buFont typeface="Arial" panose="020B0604020202020204" pitchFamily="34" charset="0"/>
              <a:buChar char="•"/>
            </a:pPr>
            <a:r>
              <a:rPr lang="en-GB" b="1" u="sng" dirty="0"/>
              <a:t>     </a:t>
            </a:r>
          </a:p>
          <a:p>
            <a:pPr marL="285750" indent="-285750">
              <a:lnSpc>
                <a:spcPct val="200000"/>
              </a:lnSpc>
              <a:buFont typeface="Arial" panose="020B0604020202020204" pitchFamily="34" charset="0"/>
              <a:buChar char="•"/>
            </a:pPr>
            <a:r>
              <a:rPr lang="en-GB" b="1" u="sng" dirty="0"/>
              <a:t>                              </a:t>
            </a:r>
          </a:p>
        </p:txBody>
      </p:sp>
      <p:cxnSp>
        <p:nvCxnSpPr>
          <p:cNvPr id="15" name="Straight Connector 14">
            <a:extLst>
              <a:ext uri="{FF2B5EF4-FFF2-40B4-BE49-F238E27FC236}">
                <a16:creationId xmlns:a16="http://schemas.microsoft.com/office/drawing/2014/main" id="{76B3D455-0E64-7742-9661-3DD4AC561869}"/>
              </a:ext>
            </a:extLst>
          </p:cNvPr>
          <p:cNvCxnSpPr/>
          <p:nvPr/>
        </p:nvCxnSpPr>
        <p:spPr>
          <a:xfrm>
            <a:off x="4319588" y="4699000"/>
            <a:ext cx="236061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1F6C4D6D-FBD2-D549-911A-BA34E67DC158}"/>
              </a:ext>
            </a:extLst>
          </p:cNvPr>
          <p:cNvCxnSpPr/>
          <p:nvPr/>
        </p:nvCxnSpPr>
        <p:spPr>
          <a:xfrm>
            <a:off x="4319588" y="5219700"/>
            <a:ext cx="2360612" cy="0"/>
          </a:xfrm>
          <a:prstGeom prst="line">
            <a:avLst/>
          </a:prstGeom>
          <a:ln w="127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0567CF0-E2BD-D545-989C-B5342F296EAE}"/>
              </a:ext>
            </a:extLst>
          </p:cNvPr>
          <p:cNvCxnSpPr/>
          <p:nvPr/>
        </p:nvCxnSpPr>
        <p:spPr>
          <a:xfrm>
            <a:off x="4356100" y="5727447"/>
            <a:ext cx="2360612" cy="0"/>
          </a:xfrm>
          <a:prstGeom prst="line">
            <a:avLst/>
          </a:prstGeom>
          <a:ln w="1270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88005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p:tgtEl>
                                          <p:spTgt spid="7"/>
                                        </p:tgtEl>
                                        <p:attrNameLst>
                                          <p:attrName>ppt_y</p:attrName>
                                        </p:attrNameLst>
                                      </p:cBhvr>
                                      <p:tavLst>
                                        <p:tav tm="0">
                                          <p:val>
                                            <p:strVal val="#ppt_y+#ppt_h*1.125000"/>
                                          </p:val>
                                        </p:tav>
                                        <p:tav tm="100000">
                                          <p:val>
                                            <p:strVal val="#ppt_y"/>
                                          </p:val>
                                        </p:tav>
                                      </p:tavLst>
                                    </p:anim>
                                    <p:animEffect transition="in" filter="wipe(up)">
                                      <p:cBhvr>
                                        <p:cTn id="18" dur="500"/>
                                        <p:tgtEl>
                                          <p:spTgt spid="7"/>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p:tgtEl>
                                          <p:spTgt spid="6"/>
                                        </p:tgtEl>
                                        <p:attrNameLst>
                                          <p:attrName>ppt_y</p:attrName>
                                        </p:attrNameLst>
                                      </p:cBhvr>
                                      <p:tavLst>
                                        <p:tav tm="0">
                                          <p:val>
                                            <p:strVal val="#ppt_y+#ppt_h*1.125000"/>
                                          </p:val>
                                        </p:tav>
                                        <p:tav tm="100000">
                                          <p:val>
                                            <p:strVal val="#ppt_y"/>
                                          </p:val>
                                        </p:tav>
                                      </p:tavLst>
                                    </p:anim>
                                    <p:animEffect transition="in" filter="wipe(up)">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pPr fontAlgn="base"/>
            <a:r>
              <a:rPr lang="en-GB" dirty="0"/>
              <a:t>To understand what Ramadan is and why is it special.</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latin typeface="+mn-lt"/>
              </a:rPr>
              <a:t>I can list some facts about Ramadan.</a:t>
            </a:r>
          </a:p>
          <a:p>
            <a:r>
              <a:rPr lang="en-GB" dirty="0">
                <a:latin typeface="+mn-lt"/>
              </a:rPr>
              <a:t>I can explain the meaning of fasting.</a:t>
            </a:r>
          </a:p>
          <a:p>
            <a:r>
              <a:rPr lang="en-GB" dirty="0">
                <a:latin typeface="+mn-lt"/>
              </a:rPr>
              <a:t>I can explain why Ramadan is special.</a:t>
            </a:r>
          </a:p>
          <a:p>
            <a:r>
              <a:rPr lang="en-GB" dirty="0">
                <a:latin typeface="+mn-lt"/>
              </a:rPr>
              <a:t>I can list some of the important benefits of fasting in Ramadan.</a:t>
            </a:r>
          </a:p>
          <a:p>
            <a:pPr marL="0" indent="0">
              <a:buNone/>
            </a:pPr>
            <a:endParaRPr lang="en-GB" sz="1800" dirty="0">
              <a:latin typeface="Twinkl" pitchFamily="50" charset="0"/>
            </a:endParaRPr>
          </a:p>
        </p:txBody>
      </p:sp>
    </p:spTree>
    <p:extLst>
      <p:ext uri="{BB962C8B-B14F-4D97-AF65-F5344CB8AC3E}">
        <p14:creationId xmlns:p14="http://schemas.microsoft.com/office/powerpoint/2010/main" val="30866997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p:cNvSpPr/>
          <p:nvPr/>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24" name="Rounded Rectangle 23"/>
          <p:cNvSpPr/>
          <p:nvPr/>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1" name="Title 1"/>
          <p:cNvSpPr txBox="1">
            <a:spLocks/>
          </p:cNvSpPr>
          <p:nvPr/>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Success Criteria</a:t>
            </a:r>
          </a:p>
        </p:txBody>
      </p:sp>
      <p:sp>
        <p:nvSpPr>
          <p:cNvPr id="12"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6" name="Content Placeholder 15"/>
          <p:cNvSpPr>
            <a:spLocks noGrp="1"/>
          </p:cNvSpPr>
          <p:nvPr>
            <p:ph idx="4294967295"/>
          </p:nvPr>
        </p:nvSpPr>
        <p:spPr>
          <a:xfrm>
            <a:off x="628650" y="1127760"/>
            <a:ext cx="7886700" cy="1409700"/>
          </a:xfrm>
        </p:spPr>
        <p:txBody>
          <a:bodyPr>
            <a:noAutofit/>
          </a:bodyPr>
          <a:lstStyle/>
          <a:p>
            <a:pPr fontAlgn="base"/>
            <a:r>
              <a:rPr lang="en-GB" dirty="0"/>
              <a:t>To understand what Ramadan is and why is it special.</a:t>
            </a:r>
          </a:p>
        </p:txBody>
      </p:sp>
      <p:sp>
        <p:nvSpPr>
          <p:cNvPr id="20" name="Content Placeholder 15"/>
          <p:cNvSpPr txBox="1">
            <a:spLocks/>
          </p:cNvSpPr>
          <p:nvPr/>
        </p:nvSpPr>
        <p:spPr>
          <a:xfrm>
            <a:off x="628650" y="3466803"/>
            <a:ext cx="7886700" cy="2626022"/>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GB" dirty="0">
                <a:latin typeface="+mn-lt"/>
                <a:ea typeface="Roboto" panose="02000000000000000000" pitchFamily="2" charset="0"/>
              </a:rPr>
              <a:t>I can list some facts about Ramadan.</a:t>
            </a:r>
          </a:p>
          <a:p>
            <a:r>
              <a:rPr lang="en-GB" dirty="0">
                <a:latin typeface="+mn-lt"/>
                <a:ea typeface="Roboto" panose="02000000000000000000" pitchFamily="2" charset="0"/>
              </a:rPr>
              <a:t>I can explain the meaning of fasting.</a:t>
            </a:r>
          </a:p>
          <a:p>
            <a:r>
              <a:rPr lang="en-GB" dirty="0">
                <a:latin typeface="+mn-lt"/>
                <a:ea typeface="Roboto" panose="02000000000000000000" pitchFamily="2" charset="0"/>
              </a:rPr>
              <a:t>I can explain why Ramadan is special.</a:t>
            </a:r>
          </a:p>
          <a:p>
            <a:r>
              <a:rPr lang="en-GB" dirty="0">
                <a:latin typeface="+mn-lt"/>
                <a:ea typeface="Roboto" panose="02000000000000000000" pitchFamily="2" charset="0"/>
              </a:rPr>
              <a:t>I can list some of the important benefits of fasting in Ramadan.</a:t>
            </a:r>
          </a:p>
          <a:p>
            <a:endParaRPr lang="en-GB" dirty="0">
              <a:latin typeface="Twinkl" pitchFamily="50" charset="0"/>
            </a:endParaRPr>
          </a:p>
        </p:txBody>
      </p:sp>
    </p:spTree>
    <p:extLst>
      <p:ext uri="{BB962C8B-B14F-4D97-AF65-F5344CB8AC3E}">
        <p14:creationId xmlns:p14="http://schemas.microsoft.com/office/powerpoint/2010/main" val="447285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t>What Is Ramadan?</a:t>
            </a:r>
            <a:endParaRPr lang="en-GB" sz="3600" dirty="0">
              <a:latin typeface="+mn-lt"/>
            </a:endParaRPr>
          </a:p>
        </p:txBody>
      </p:sp>
      <p:sp>
        <p:nvSpPr>
          <p:cNvPr id="5" name="Rectangle 4"/>
          <p:cNvSpPr/>
          <p:nvPr/>
        </p:nvSpPr>
        <p:spPr>
          <a:xfrm>
            <a:off x="750885" y="1328912"/>
            <a:ext cx="7632700" cy="553998"/>
          </a:xfrm>
          <a:prstGeom prst="rect">
            <a:avLst/>
          </a:prstGeom>
        </p:spPr>
        <p:txBody>
          <a:bodyPr wrap="square" lIns="0" tIns="0" rIns="0" bIns="0">
            <a:spAutoFit/>
          </a:bodyPr>
          <a:lstStyle/>
          <a:p>
            <a:r>
              <a:rPr lang="en-GB" dirty="0"/>
              <a:t>Think-Pair-Share. </a:t>
            </a:r>
          </a:p>
          <a:p>
            <a:r>
              <a:rPr lang="en-GB" dirty="0"/>
              <a:t>Think about these questions and discuss your answers with a partner.</a:t>
            </a:r>
          </a:p>
        </p:txBody>
      </p:sp>
      <p:pic>
        <p:nvPicPr>
          <p:cNvPr id="7" name="Picture 6" descr="Shape, rectangle&#10;&#10;Description automatically generated">
            <a:extLst>
              <a:ext uri="{FF2B5EF4-FFF2-40B4-BE49-F238E27FC236}">
                <a16:creationId xmlns:a16="http://schemas.microsoft.com/office/drawing/2014/main" id="{F39B0737-B94A-6C4D-9417-F178D109977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00337" y="2159157"/>
            <a:ext cx="5865902" cy="32345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6083F862-E915-244A-956B-2EE5A91929E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340371" y="2506532"/>
            <a:ext cx="2681416" cy="5774319"/>
          </a:xfrm>
          <a:prstGeom prst="rect">
            <a:avLst/>
          </a:prstGeom>
        </p:spPr>
      </p:pic>
      <p:sp>
        <p:nvSpPr>
          <p:cNvPr id="9" name="Rectangle 8">
            <a:extLst>
              <a:ext uri="{FF2B5EF4-FFF2-40B4-BE49-F238E27FC236}">
                <a16:creationId xmlns:a16="http://schemas.microsoft.com/office/drawing/2014/main" id="{778D61BF-2972-704E-9B59-D6AD5C245D72}"/>
              </a:ext>
            </a:extLst>
          </p:cNvPr>
          <p:cNvSpPr/>
          <p:nvPr/>
        </p:nvSpPr>
        <p:spPr>
          <a:xfrm>
            <a:off x="2486025" y="2506532"/>
            <a:ext cx="3705785" cy="473206"/>
          </a:xfrm>
          <a:prstGeom prst="rect">
            <a:avLst/>
          </a:prstGeom>
        </p:spPr>
        <p:txBody>
          <a:bodyPr wrap="square" lIns="0" tIns="0" rIns="0" bIns="0">
            <a:spAutoFit/>
          </a:bodyPr>
          <a:lstStyle/>
          <a:p>
            <a:pPr marL="285750" indent="-285750">
              <a:lnSpc>
                <a:spcPct val="200000"/>
              </a:lnSpc>
              <a:buFont typeface="Arial" panose="020B0604020202020204" pitchFamily="34" charset="0"/>
              <a:buChar char="•"/>
            </a:pPr>
            <a:r>
              <a:rPr lang="en-GB" dirty="0"/>
              <a:t>What is Ramadan?</a:t>
            </a:r>
          </a:p>
        </p:txBody>
      </p:sp>
      <p:pic>
        <p:nvPicPr>
          <p:cNvPr id="10" name="Picture 9" descr="A cartoon of a person in a wheelchair&#10;&#10;Description automatically generated with low confidence">
            <a:extLst>
              <a:ext uri="{FF2B5EF4-FFF2-40B4-BE49-F238E27FC236}">
                <a16:creationId xmlns:a16="http://schemas.microsoft.com/office/drawing/2014/main" id="{EAACAC3C-6CB4-5C4F-88C8-7F94120C42D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3036" y="4513431"/>
            <a:ext cx="1991214" cy="2937692"/>
          </a:xfrm>
          <a:prstGeom prst="rect">
            <a:avLst/>
          </a:prstGeom>
        </p:spPr>
      </p:pic>
      <p:pic>
        <p:nvPicPr>
          <p:cNvPr id="12" name="Picture 11" descr="A picture containing toy, doll&#10;&#10;Description automatically generated">
            <a:extLst>
              <a:ext uri="{FF2B5EF4-FFF2-40B4-BE49-F238E27FC236}">
                <a16:creationId xmlns:a16="http://schemas.microsoft.com/office/drawing/2014/main" id="{FAE5CBC2-C486-E84E-8C0D-0AC71C10764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7378" y="4513430"/>
            <a:ext cx="1370827" cy="2937693"/>
          </a:xfrm>
          <a:prstGeom prst="rect">
            <a:avLst/>
          </a:prstGeom>
        </p:spPr>
      </p:pic>
      <p:sp>
        <p:nvSpPr>
          <p:cNvPr id="14" name="Rectangle 13">
            <a:extLst>
              <a:ext uri="{FF2B5EF4-FFF2-40B4-BE49-F238E27FC236}">
                <a16:creationId xmlns:a16="http://schemas.microsoft.com/office/drawing/2014/main" id="{112C9F10-5676-314D-B77A-A3D11BB36D67}"/>
              </a:ext>
            </a:extLst>
          </p:cNvPr>
          <p:cNvSpPr/>
          <p:nvPr/>
        </p:nvSpPr>
        <p:spPr>
          <a:xfrm>
            <a:off x="2486024" y="2481957"/>
            <a:ext cx="3705785" cy="1027204"/>
          </a:xfrm>
          <a:prstGeom prst="rect">
            <a:avLst/>
          </a:prstGeom>
        </p:spPr>
        <p:txBody>
          <a:bodyPr wrap="square" lIns="0" tIns="0" rIns="0" bIns="0">
            <a:spAutoFit/>
          </a:bodyPr>
          <a:lstStyle/>
          <a:p>
            <a:pPr>
              <a:lnSpc>
                <a:spcPct val="200000"/>
              </a:lnSpc>
            </a:pPr>
            <a:endParaRPr lang="en-GB" dirty="0"/>
          </a:p>
          <a:p>
            <a:pPr marL="285750" indent="-285750">
              <a:lnSpc>
                <a:spcPct val="200000"/>
              </a:lnSpc>
              <a:buFont typeface="Arial" panose="020B0604020202020204" pitchFamily="34" charset="0"/>
              <a:buChar char="•"/>
            </a:pPr>
            <a:r>
              <a:rPr lang="en-GB" dirty="0"/>
              <a:t>What is fasting?</a:t>
            </a:r>
          </a:p>
        </p:txBody>
      </p:sp>
      <p:sp>
        <p:nvSpPr>
          <p:cNvPr id="15" name="Rectangle 14">
            <a:extLst>
              <a:ext uri="{FF2B5EF4-FFF2-40B4-BE49-F238E27FC236}">
                <a16:creationId xmlns:a16="http://schemas.microsoft.com/office/drawing/2014/main" id="{BEA6FAE3-E0C5-AD42-86CC-B4778636C164}"/>
              </a:ext>
            </a:extLst>
          </p:cNvPr>
          <p:cNvSpPr/>
          <p:nvPr/>
        </p:nvSpPr>
        <p:spPr>
          <a:xfrm>
            <a:off x="2486025" y="3533736"/>
            <a:ext cx="3705785" cy="473206"/>
          </a:xfrm>
          <a:prstGeom prst="rect">
            <a:avLst/>
          </a:prstGeom>
        </p:spPr>
        <p:txBody>
          <a:bodyPr wrap="square" lIns="0" tIns="0" rIns="0" bIns="0">
            <a:spAutoFit/>
          </a:bodyPr>
          <a:lstStyle/>
          <a:p>
            <a:pPr marL="285750" indent="-285750">
              <a:lnSpc>
                <a:spcPct val="200000"/>
              </a:lnSpc>
              <a:buFont typeface="Arial" panose="020B0604020202020204" pitchFamily="34" charset="0"/>
              <a:buChar char="•"/>
            </a:pPr>
            <a:r>
              <a:rPr lang="en-GB" dirty="0"/>
              <a:t>Why Ramadan is so special?</a:t>
            </a:r>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p:tgtEl>
                                          <p:spTgt spid="9"/>
                                        </p:tgtEl>
                                        <p:attrNameLst>
                                          <p:attrName>ppt_y</p:attrName>
                                        </p:attrNameLst>
                                      </p:cBhvr>
                                      <p:tavLst>
                                        <p:tav tm="0">
                                          <p:val>
                                            <p:strVal val="#ppt_y+#ppt_h*1.125000"/>
                                          </p:val>
                                        </p:tav>
                                        <p:tav tm="100000">
                                          <p:val>
                                            <p:strVal val="#ppt_y"/>
                                          </p:val>
                                        </p:tav>
                                      </p:tavLst>
                                    </p:anim>
                                    <p:animEffect transition="in" filter="wipe(up)">
                                      <p:cBhvr>
                                        <p:cTn id="8" dur="500"/>
                                        <p:tgtEl>
                                          <p:spTgt spid="9"/>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ppt_y</p:attrName>
                                        </p:attrNameLst>
                                      </p:cBhvr>
                                      <p:tavLst>
                                        <p:tav tm="0">
                                          <p:val>
                                            <p:strVal val="#ppt_y+#ppt_h*1.125000"/>
                                          </p:val>
                                        </p:tav>
                                        <p:tav tm="100000">
                                          <p:val>
                                            <p:strVal val="#ppt_y"/>
                                          </p:val>
                                        </p:tav>
                                      </p:tavLst>
                                    </p:anim>
                                    <p:animEffect transition="in" filter="wipe(up)">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4" grpId="0"/>
      <p:bldP spid="1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F0FDE-AD85-DB4F-9CB7-1698A886A85B}"/>
              </a:ext>
            </a:extLst>
          </p:cNvPr>
          <p:cNvSpPr>
            <a:spLocks noGrp="1"/>
          </p:cNvSpPr>
          <p:nvPr>
            <p:ph type="title"/>
          </p:nvPr>
        </p:nvSpPr>
        <p:spPr/>
        <p:txBody>
          <a:bodyPr/>
          <a:lstStyle/>
          <a:p>
            <a:r>
              <a:rPr lang="en-GB" dirty="0"/>
              <a:t>What Is Ramadan?</a:t>
            </a:r>
            <a:endParaRPr lang="en-US" dirty="0"/>
          </a:p>
        </p:txBody>
      </p:sp>
      <p:pic>
        <p:nvPicPr>
          <p:cNvPr id="12" name="Picture 11" descr="A picture containing text, nature&#10;&#10;Description automatically generated">
            <a:extLst>
              <a:ext uri="{FF2B5EF4-FFF2-40B4-BE49-F238E27FC236}">
                <a16:creationId xmlns:a16="http://schemas.microsoft.com/office/drawing/2014/main" id="{C8A81D39-3679-1E45-9E03-30CC8FDF0DD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357349" y="2545232"/>
            <a:ext cx="5031001" cy="3558216"/>
          </a:xfrm>
          <a:prstGeom prst="roundRect">
            <a:avLst>
              <a:gd name="adj" fmla="val 7078"/>
            </a:avLst>
          </a:prstGeom>
        </p:spPr>
      </p:pic>
      <p:sp>
        <p:nvSpPr>
          <p:cNvPr id="5" name="Rectangle: Rounded Corners 14">
            <a:extLst>
              <a:ext uri="{FF2B5EF4-FFF2-40B4-BE49-F238E27FC236}">
                <a16:creationId xmlns:a16="http://schemas.microsoft.com/office/drawing/2014/main" id="{1FFA7D7C-5FA3-5142-A907-804CB7CFAA94}"/>
              </a:ext>
            </a:extLst>
          </p:cNvPr>
          <p:cNvSpPr/>
          <p:nvPr/>
        </p:nvSpPr>
        <p:spPr>
          <a:xfrm>
            <a:off x="875727" y="1588299"/>
            <a:ext cx="7176452" cy="729483"/>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Rounded Corners 14">
            <a:extLst>
              <a:ext uri="{FF2B5EF4-FFF2-40B4-BE49-F238E27FC236}">
                <a16:creationId xmlns:a16="http://schemas.microsoft.com/office/drawing/2014/main" id="{0224D492-2B8B-0740-876A-F43D853D69F1}"/>
              </a:ext>
            </a:extLst>
          </p:cNvPr>
          <p:cNvSpPr/>
          <p:nvPr/>
        </p:nvSpPr>
        <p:spPr>
          <a:xfrm>
            <a:off x="750883" y="1473201"/>
            <a:ext cx="7176452" cy="696793"/>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Ramadan is the ninth month of the Islamic calendar. </a:t>
            </a:r>
          </a:p>
        </p:txBody>
      </p:sp>
      <p:sp>
        <p:nvSpPr>
          <p:cNvPr id="9" name="Rectangle: Rounded Corners 14">
            <a:extLst>
              <a:ext uri="{FF2B5EF4-FFF2-40B4-BE49-F238E27FC236}">
                <a16:creationId xmlns:a16="http://schemas.microsoft.com/office/drawing/2014/main" id="{2ED7A0AF-9B7D-384E-96E6-F7455245BA02}"/>
              </a:ext>
            </a:extLst>
          </p:cNvPr>
          <p:cNvSpPr/>
          <p:nvPr/>
        </p:nvSpPr>
        <p:spPr>
          <a:xfrm>
            <a:off x="880494" y="4788303"/>
            <a:ext cx="3073989" cy="1345699"/>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dirty="0"/>
          </a:p>
        </p:txBody>
      </p:sp>
      <p:sp>
        <p:nvSpPr>
          <p:cNvPr id="10" name="Rectangle: Rounded Corners 14">
            <a:extLst>
              <a:ext uri="{FF2B5EF4-FFF2-40B4-BE49-F238E27FC236}">
                <a16:creationId xmlns:a16="http://schemas.microsoft.com/office/drawing/2014/main" id="{5D2B54EC-D31E-1740-B8C3-C130752901FA}"/>
              </a:ext>
            </a:extLst>
          </p:cNvPr>
          <p:cNvSpPr/>
          <p:nvPr/>
        </p:nvSpPr>
        <p:spPr>
          <a:xfrm>
            <a:off x="755651" y="4690041"/>
            <a:ext cx="3073988" cy="1285395"/>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Ramadan begins when we see a new moon in a crescent shape in the sky.</a:t>
            </a:r>
          </a:p>
        </p:txBody>
      </p:sp>
      <p:sp>
        <p:nvSpPr>
          <p:cNvPr id="7" name="Rectangle: Rounded Corners 14">
            <a:extLst>
              <a:ext uri="{FF2B5EF4-FFF2-40B4-BE49-F238E27FC236}">
                <a16:creationId xmlns:a16="http://schemas.microsoft.com/office/drawing/2014/main" id="{D5C4F987-74D0-4E4E-942A-F48D558437A1}"/>
              </a:ext>
            </a:extLst>
          </p:cNvPr>
          <p:cNvSpPr/>
          <p:nvPr/>
        </p:nvSpPr>
        <p:spPr>
          <a:xfrm>
            <a:off x="875727" y="2647100"/>
            <a:ext cx="3078756" cy="1837773"/>
          </a:xfrm>
          <a:prstGeom prst="roundRect">
            <a:avLst>
              <a:gd name="adj" fmla="val 20083"/>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dirty="0"/>
          </a:p>
        </p:txBody>
      </p:sp>
      <p:sp>
        <p:nvSpPr>
          <p:cNvPr id="8" name="Rectangle: Rounded Corners 14">
            <a:extLst>
              <a:ext uri="{FF2B5EF4-FFF2-40B4-BE49-F238E27FC236}">
                <a16:creationId xmlns:a16="http://schemas.microsoft.com/office/drawing/2014/main" id="{868CCAD0-7901-2645-8A8B-A2CF5D394A1C}"/>
              </a:ext>
            </a:extLst>
          </p:cNvPr>
          <p:cNvSpPr/>
          <p:nvPr/>
        </p:nvSpPr>
        <p:spPr>
          <a:xfrm>
            <a:off x="750883" y="2532003"/>
            <a:ext cx="3078755" cy="1755418"/>
          </a:xfrm>
          <a:prstGeom prst="roundRect">
            <a:avLst>
              <a:gd name="adj" fmla="val 1883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The Islamic calendar is lunar. This means that the calendar follows the patterns of the moon, not the sun. </a:t>
            </a:r>
          </a:p>
        </p:txBody>
      </p:sp>
      <p:pic>
        <p:nvPicPr>
          <p:cNvPr id="14" name="Picture 13" descr="Icon&#10;&#10;Description automatically generated with medium confidence">
            <a:extLst>
              <a:ext uri="{FF2B5EF4-FFF2-40B4-BE49-F238E27FC236}">
                <a16:creationId xmlns:a16="http://schemas.microsoft.com/office/drawing/2014/main" id="{45F7CFE8-3F9E-DA4B-9241-886E0E6A263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84893" y="1176487"/>
            <a:ext cx="1103456" cy="1200288"/>
          </a:xfrm>
          <a:prstGeom prst="rect">
            <a:avLst/>
          </a:prstGeom>
        </p:spPr>
      </p:pic>
      <p:sp>
        <p:nvSpPr>
          <p:cNvPr id="15" name="TextBox 14">
            <a:extLst>
              <a:ext uri="{FF2B5EF4-FFF2-40B4-BE49-F238E27FC236}">
                <a16:creationId xmlns:a16="http://schemas.microsoft.com/office/drawing/2014/main" id="{7DCB3F31-9662-1D4D-8C22-51FF5D7E0E8A}"/>
              </a:ext>
            </a:extLst>
          </p:cNvPr>
          <p:cNvSpPr txBox="1"/>
          <p:nvPr/>
        </p:nvSpPr>
        <p:spPr>
          <a:xfrm>
            <a:off x="7590452" y="1708410"/>
            <a:ext cx="477672" cy="523220"/>
          </a:xfrm>
          <a:prstGeom prst="rect">
            <a:avLst/>
          </a:prstGeom>
          <a:noFill/>
        </p:spPr>
        <p:txBody>
          <a:bodyPr wrap="square" rtlCol="0">
            <a:spAutoFit/>
          </a:bodyPr>
          <a:lstStyle/>
          <a:p>
            <a:pPr algn="ctr"/>
            <a:r>
              <a:rPr lang="en-US" sz="2800" dirty="0">
                <a:solidFill>
                  <a:srgbClr val="1F3467"/>
                </a:solidFill>
              </a:rPr>
              <a:t>9</a:t>
            </a:r>
          </a:p>
        </p:txBody>
      </p:sp>
      <p:cxnSp>
        <p:nvCxnSpPr>
          <p:cNvPr id="23" name="Curved Connector 22">
            <a:extLst>
              <a:ext uri="{FF2B5EF4-FFF2-40B4-BE49-F238E27FC236}">
                <a16:creationId xmlns:a16="http://schemas.microsoft.com/office/drawing/2014/main" id="{C83BC08B-7A34-0E4E-B966-63514C2986DA}"/>
              </a:ext>
            </a:extLst>
          </p:cNvPr>
          <p:cNvCxnSpPr>
            <a:cxnSpLocks/>
            <a:stCxn id="10" idx="3"/>
          </p:cNvCxnSpPr>
          <p:nvPr/>
        </p:nvCxnSpPr>
        <p:spPr>
          <a:xfrm flipV="1">
            <a:off x="3829639" y="3409712"/>
            <a:ext cx="2356849" cy="1923027"/>
          </a:xfrm>
          <a:prstGeom prst="curvedConnector3">
            <a:avLst/>
          </a:prstGeom>
          <a:ln w="412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936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p:tgtEl>
                                          <p:spTgt spid="6"/>
                                        </p:tgtEl>
                                        <p:attrNameLst>
                                          <p:attrName>ppt_y</p:attrName>
                                        </p:attrNameLst>
                                      </p:cBhvr>
                                      <p:tavLst>
                                        <p:tav tm="0">
                                          <p:val>
                                            <p:strVal val="#ppt_y+#ppt_h*1.125000"/>
                                          </p:val>
                                        </p:tav>
                                        <p:tav tm="100000">
                                          <p:val>
                                            <p:strVal val="#ppt_y"/>
                                          </p:val>
                                        </p:tav>
                                      </p:tavLst>
                                    </p:anim>
                                    <p:animEffect transition="in" filter="wipe(up)">
                                      <p:cBhvr>
                                        <p:cTn id="12" dur="500"/>
                                        <p:tgtEl>
                                          <p:spTgt spid="6"/>
                                        </p:tgtEl>
                                      </p:cBhvr>
                                    </p:animEffect>
                                  </p:childTnLst>
                                </p:cTn>
                              </p:par>
                              <p:par>
                                <p:cTn id="13" presetID="12" presetClass="entr" presetSubtype="4"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p:tgtEl>
                                          <p:spTgt spid="14"/>
                                        </p:tgtEl>
                                        <p:attrNameLst>
                                          <p:attrName>ppt_y</p:attrName>
                                        </p:attrNameLst>
                                      </p:cBhvr>
                                      <p:tavLst>
                                        <p:tav tm="0">
                                          <p:val>
                                            <p:strVal val="#ppt_y+#ppt_h*1.125000"/>
                                          </p:val>
                                        </p:tav>
                                        <p:tav tm="100000">
                                          <p:val>
                                            <p:strVal val="#ppt_y"/>
                                          </p:val>
                                        </p:tav>
                                      </p:tavLst>
                                    </p:anim>
                                    <p:animEffect transition="in" filter="wipe(up)">
                                      <p:cBhvr>
                                        <p:cTn id="16" dur="500"/>
                                        <p:tgtEl>
                                          <p:spTgt spid="14"/>
                                        </p:tgtEl>
                                      </p:cBhvr>
                                    </p:animEffect>
                                  </p:childTnLst>
                                </p:cTn>
                              </p:par>
                              <p:par>
                                <p:cTn id="17" presetID="1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500"/>
                                        <p:tgtEl>
                                          <p:spTgt spid="15"/>
                                        </p:tgtEl>
                                        <p:attrNameLst>
                                          <p:attrName>ppt_y</p:attrName>
                                        </p:attrNameLst>
                                      </p:cBhvr>
                                      <p:tavLst>
                                        <p:tav tm="0">
                                          <p:val>
                                            <p:strVal val="#ppt_y+#ppt_h*1.125000"/>
                                          </p:val>
                                        </p:tav>
                                        <p:tav tm="100000">
                                          <p:val>
                                            <p:strVal val="#ppt_y"/>
                                          </p:val>
                                        </p:tav>
                                      </p:tavLst>
                                    </p:anim>
                                    <p:animEffect transition="in" filter="wipe(up)">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p:tgtEl>
                                          <p:spTgt spid="8"/>
                                        </p:tgtEl>
                                        <p:attrNameLst>
                                          <p:attrName>ppt_y</p:attrName>
                                        </p:attrNameLst>
                                      </p:cBhvr>
                                      <p:tavLst>
                                        <p:tav tm="0">
                                          <p:val>
                                            <p:strVal val="#ppt_y+#ppt_h*1.125000"/>
                                          </p:val>
                                        </p:tav>
                                        <p:tav tm="100000">
                                          <p:val>
                                            <p:strVal val="#ppt_y"/>
                                          </p:val>
                                        </p:tav>
                                      </p:tavLst>
                                    </p:anim>
                                    <p:animEffect transition="in" filter="wipe(up)">
                                      <p:cBhvr>
                                        <p:cTn id="26" dur="500"/>
                                        <p:tgtEl>
                                          <p:spTgt spid="8"/>
                                        </p:tgtEl>
                                      </p:cBhvr>
                                    </p:animEffect>
                                  </p:childTnLst>
                                </p:cTn>
                              </p:par>
                              <p:par>
                                <p:cTn id="27" presetID="12" presetClass="entr" presetSubtype="4"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p:tgtEl>
                                          <p:spTgt spid="7"/>
                                        </p:tgtEl>
                                        <p:attrNameLst>
                                          <p:attrName>ppt_y</p:attrName>
                                        </p:attrNameLst>
                                      </p:cBhvr>
                                      <p:tavLst>
                                        <p:tav tm="0">
                                          <p:val>
                                            <p:strVal val="#ppt_y+#ppt_h*1.125000"/>
                                          </p:val>
                                        </p:tav>
                                        <p:tav tm="100000">
                                          <p:val>
                                            <p:strVal val="#ppt_y"/>
                                          </p:val>
                                        </p:tav>
                                      </p:tavLst>
                                    </p:anim>
                                    <p:animEffect transition="in" filter="wipe(up)">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500"/>
                                        <p:tgtEl>
                                          <p:spTgt spid="10"/>
                                        </p:tgtEl>
                                        <p:attrNameLst>
                                          <p:attrName>ppt_y</p:attrName>
                                        </p:attrNameLst>
                                      </p:cBhvr>
                                      <p:tavLst>
                                        <p:tav tm="0">
                                          <p:val>
                                            <p:strVal val="#ppt_y+#ppt_h*1.125000"/>
                                          </p:val>
                                        </p:tav>
                                        <p:tav tm="100000">
                                          <p:val>
                                            <p:strVal val="#ppt_y"/>
                                          </p:val>
                                        </p:tav>
                                      </p:tavLst>
                                    </p:anim>
                                    <p:animEffect transition="in" filter="wipe(up)">
                                      <p:cBhvr>
                                        <p:cTn id="36" dur="500"/>
                                        <p:tgtEl>
                                          <p:spTgt spid="10"/>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ppt_y</p:attrName>
                                        </p:attrNameLst>
                                      </p:cBhvr>
                                      <p:tavLst>
                                        <p:tav tm="0">
                                          <p:val>
                                            <p:strVal val="#ppt_y+#ppt_h*1.125000"/>
                                          </p:val>
                                        </p:tav>
                                        <p:tav tm="100000">
                                          <p:val>
                                            <p:strVal val="#ppt_y"/>
                                          </p:val>
                                        </p:tav>
                                      </p:tavLst>
                                    </p:anim>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P spid="7" grpId="0" animBg="1"/>
      <p:bldP spid="8" grpId="0" animBg="1"/>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C8AF3C-2BF7-5A41-812E-FF31FD071728}"/>
              </a:ext>
            </a:extLst>
          </p:cNvPr>
          <p:cNvSpPr>
            <a:spLocks noGrp="1"/>
          </p:cNvSpPr>
          <p:nvPr>
            <p:ph type="title"/>
          </p:nvPr>
        </p:nvSpPr>
        <p:spPr>
          <a:xfrm>
            <a:off x="606424" y="782217"/>
            <a:ext cx="4214958" cy="503671"/>
          </a:xfrm>
        </p:spPr>
        <p:txBody>
          <a:bodyPr/>
          <a:lstStyle/>
          <a:p>
            <a:pPr algn="ctr"/>
            <a:r>
              <a:rPr lang="en-GB" sz="2800" dirty="0"/>
              <a:t>How Many Months in the Islamic Calendar?</a:t>
            </a:r>
            <a:endParaRPr lang="en-US" sz="2800" dirty="0"/>
          </a:p>
        </p:txBody>
      </p:sp>
      <p:sp>
        <p:nvSpPr>
          <p:cNvPr id="3" name="Rectangle: Rounded Corners 14">
            <a:extLst>
              <a:ext uri="{FF2B5EF4-FFF2-40B4-BE49-F238E27FC236}">
                <a16:creationId xmlns:a16="http://schemas.microsoft.com/office/drawing/2014/main" id="{D2DF58AB-ABF4-1B4C-B547-3274F7DD2050}"/>
              </a:ext>
            </a:extLst>
          </p:cNvPr>
          <p:cNvSpPr/>
          <p:nvPr/>
        </p:nvSpPr>
        <p:spPr>
          <a:xfrm>
            <a:off x="880494" y="1840378"/>
            <a:ext cx="3753928" cy="1263040"/>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solidFill>
                <a:srgbClr val="013F7D"/>
              </a:solidFill>
            </a:endParaRPr>
          </a:p>
        </p:txBody>
      </p:sp>
      <p:sp>
        <p:nvSpPr>
          <p:cNvPr id="4" name="Rectangle: Rounded Corners 14">
            <a:extLst>
              <a:ext uri="{FF2B5EF4-FFF2-40B4-BE49-F238E27FC236}">
                <a16:creationId xmlns:a16="http://schemas.microsoft.com/office/drawing/2014/main" id="{9B0D5D03-8AB5-5340-AEFC-F1ED842A9468}"/>
              </a:ext>
            </a:extLst>
          </p:cNvPr>
          <p:cNvSpPr/>
          <p:nvPr/>
        </p:nvSpPr>
        <p:spPr>
          <a:xfrm>
            <a:off x="755650" y="1689300"/>
            <a:ext cx="3753928" cy="1206440"/>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There are twelve months in the Islamic calendar, just like in the Gregorian calendar.</a:t>
            </a:r>
          </a:p>
        </p:txBody>
      </p:sp>
      <p:pic>
        <p:nvPicPr>
          <p:cNvPr id="7" name="Picture 6">
            <a:extLst>
              <a:ext uri="{FF2B5EF4-FFF2-40B4-BE49-F238E27FC236}">
                <a16:creationId xmlns:a16="http://schemas.microsoft.com/office/drawing/2014/main" id="{94453F8B-F0CF-2B42-9F00-26CC70860290}"/>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655279" y="630771"/>
            <a:ext cx="3954741" cy="5596457"/>
          </a:xfrm>
          <a:prstGeom prst="rect">
            <a:avLst/>
          </a:prstGeom>
        </p:spPr>
      </p:pic>
      <p:sp>
        <p:nvSpPr>
          <p:cNvPr id="5" name="Rectangle: Rounded Corners 14">
            <a:extLst>
              <a:ext uri="{FF2B5EF4-FFF2-40B4-BE49-F238E27FC236}">
                <a16:creationId xmlns:a16="http://schemas.microsoft.com/office/drawing/2014/main" id="{A3ECC0D2-B8B8-3943-B678-2EAB911CA269}"/>
              </a:ext>
            </a:extLst>
          </p:cNvPr>
          <p:cNvSpPr/>
          <p:nvPr/>
        </p:nvSpPr>
        <p:spPr>
          <a:xfrm>
            <a:off x="766079" y="3299152"/>
            <a:ext cx="3816350" cy="994306"/>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t>What Islamic month are we in right now?</a:t>
            </a:r>
          </a:p>
        </p:txBody>
      </p:sp>
      <p:pic>
        <p:nvPicPr>
          <p:cNvPr id="10" name="Picture 9" descr="A picture containing text, vector graphics&#10;&#10;Description automatically generated">
            <a:extLst>
              <a:ext uri="{FF2B5EF4-FFF2-40B4-BE49-F238E27FC236}">
                <a16:creationId xmlns:a16="http://schemas.microsoft.com/office/drawing/2014/main" id="{6EF1A5D2-A126-4E46-B40E-DB1C5BB9543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536969" y="4293458"/>
            <a:ext cx="2071921" cy="2677137"/>
          </a:xfrm>
          <a:prstGeom prst="rect">
            <a:avLst/>
          </a:prstGeom>
        </p:spPr>
      </p:pic>
    </p:spTree>
    <p:extLst>
      <p:ext uri="{BB962C8B-B14F-4D97-AF65-F5344CB8AC3E}">
        <p14:creationId xmlns:p14="http://schemas.microsoft.com/office/powerpoint/2010/main" val="297459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p:tgtEl>
                                          <p:spTgt spid="5"/>
                                        </p:tgtEl>
                                        <p:attrNameLst>
                                          <p:attrName>ppt_y</p:attrName>
                                        </p:attrNameLst>
                                      </p:cBhvr>
                                      <p:tavLst>
                                        <p:tav tm="0">
                                          <p:val>
                                            <p:strVal val="#ppt_y+#ppt_h*1.125000"/>
                                          </p:val>
                                        </p:tav>
                                        <p:tav tm="100000">
                                          <p:val>
                                            <p:strVal val="#ppt_y"/>
                                          </p:val>
                                        </p:tav>
                                      </p:tavLst>
                                    </p:anim>
                                    <p:animEffect transition="in" filter="wipe(up)">
                                      <p:cBhvr>
                                        <p:cTn id="1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7B890-15A5-5545-A277-C7E19478706A}"/>
              </a:ext>
            </a:extLst>
          </p:cNvPr>
          <p:cNvSpPr>
            <a:spLocks noGrp="1"/>
          </p:cNvSpPr>
          <p:nvPr>
            <p:ph type="title"/>
          </p:nvPr>
        </p:nvSpPr>
        <p:spPr>
          <a:xfrm>
            <a:off x="457198" y="421804"/>
            <a:ext cx="8220075" cy="799113"/>
          </a:xfrm>
        </p:spPr>
        <p:txBody>
          <a:bodyPr/>
          <a:lstStyle/>
          <a:p>
            <a:r>
              <a:rPr lang="en-GB" dirty="0"/>
              <a:t>What Is Fasting?</a:t>
            </a:r>
            <a:endParaRPr lang="en-US" dirty="0"/>
          </a:p>
        </p:txBody>
      </p:sp>
      <p:pic>
        <p:nvPicPr>
          <p:cNvPr id="6" name="Picture 5" descr="A picture containing lamp&#10;&#10;Description automatically generated">
            <a:extLst>
              <a:ext uri="{FF2B5EF4-FFF2-40B4-BE49-F238E27FC236}">
                <a16:creationId xmlns:a16="http://schemas.microsoft.com/office/drawing/2014/main" id="{C3A3768E-C040-4A47-9B44-2E8EC6306316}"/>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81044" y="1912864"/>
            <a:ext cx="1629660" cy="2304194"/>
          </a:xfrm>
          <a:prstGeom prst="rect">
            <a:avLst/>
          </a:prstGeom>
        </p:spPr>
      </p:pic>
      <p:sp>
        <p:nvSpPr>
          <p:cNvPr id="7" name="Rectangle: Rounded Corners 14">
            <a:extLst>
              <a:ext uri="{FF2B5EF4-FFF2-40B4-BE49-F238E27FC236}">
                <a16:creationId xmlns:a16="http://schemas.microsoft.com/office/drawing/2014/main" id="{7E31E508-10CD-3B42-8B8B-337079D99D66}"/>
              </a:ext>
            </a:extLst>
          </p:cNvPr>
          <p:cNvSpPr/>
          <p:nvPr/>
        </p:nvSpPr>
        <p:spPr>
          <a:xfrm>
            <a:off x="875726" y="1257874"/>
            <a:ext cx="7512623" cy="651392"/>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8" name="Rectangle: Rounded Corners 14">
            <a:extLst>
              <a:ext uri="{FF2B5EF4-FFF2-40B4-BE49-F238E27FC236}">
                <a16:creationId xmlns:a16="http://schemas.microsoft.com/office/drawing/2014/main" id="{20EE5A6C-13FE-D54F-BA9A-D14AF48CA235}"/>
              </a:ext>
            </a:extLst>
          </p:cNvPr>
          <p:cNvSpPr/>
          <p:nvPr/>
        </p:nvSpPr>
        <p:spPr>
          <a:xfrm>
            <a:off x="750882" y="1142775"/>
            <a:ext cx="7512623" cy="622201"/>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Ramadan is also the month of fasting. </a:t>
            </a:r>
            <a:r>
              <a:rPr lang="en-GB" b="1" dirty="0" err="1">
                <a:solidFill>
                  <a:schemeClr val="tx1"/>
                </a:solidFill>
              </a:rPr>
              <a:t>Siyam</a:t>
            </a:r>
            <a:r>
              <a:rPr lang="en-GB" b="1" dirty="0">
                <a:solidFill>
                  <a:schemeClr val="tx1"/>
                </a:solidFill>
              </a:rPr>
              <a:t> </a:t>
            </a:r>
            <a:r>
              <a:rPr lang="en-GB" dirty="0">
                <a:solidFill>
                  <a:schemeClr val="tx1"/>
                </a:solidFill>
              </a:rPr>
              <a:t>means fasting in Arabic.</a:t>
            </a:r>
          </a:p>
        </p:txBody>
      </p:sp>
      <p:sp>
        <p:nvSpPr>
          <p:cNvPr id="9" name="Rectangle: Rounded Corners 14">
            <a:extLst>
              <a:ext uri="{FF2B5EF4-FFF2-40B4-BE49-F238E27FC236}">
                <a16:creationId xmlns:a16="http://schemas.microsoft.com/office/drawing/2014/main" id="{EEF3DD28-A254-D345-9F60-892718E38C87}"/>
              </a:ext>
            </a:extLst>
          </p:cNvPr>
          <p:cNvSpPr/>
          <p:nvPr/>
        </p:nvSpPr>
        <p:spPr>
          <a:xfrm>
            <a:off x="880494" y="2169714"/>
            <a:ext cx="4511294" cy="751328"/>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0" name="Rectangle: Rounded Corners 14">
            <a:extLst>
              <a:ext uri="{FF2B5EF4-FFF2-40B4-BE49-F238E27FC236}">
                <a16:creationId xmlns:a16="http://schemas.microsoft.com/office/drawing/2014/main" id="{68FD9715-76A1-9A4C-9E89-E2471584B83F}"/>
              </a:ext>
            </a:extLst>
          </p:cNvPr>
          <p:cNvSpPr/>
          <p:nvPr/>
        </p:nvSpPr>
        <p:spPr>
          <a:xfrm>
            <a:off x="755650" y="2054615"/>
            <a:ext cx="4511294" cy="717658"/>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Fasting in Ramadan is one of the five pillars of Islam.</a:t>
            </a:r>
          </a:p>
        </p:txBody>
      </p:sp>
      <p:sp>
        <p:nvSpPr>
          <p:cNvPr id="11" name="Rectangle: Rounded Corners 14">
            <a:extLst>
              <a:ext uri="{FF2B5EF4-FFF2-40B4-BE49-F238E27FC236}">
                <a16:creationId xmlns:a16="http://schemas.microsoft.com/office/drawing/2014/main" id="{C449C9BA-C1C4-A142-BE54-ADC7C0DFD09D}"/>
              </a:ext>
            </a:extLst>
          </p:cNvPr>
          <p:cNvSpPr/>
          <p:nvPr/>
        </p:nvSpPr>
        <p:spPr>
          <a:xfrm>
            <a:off x="875726" y="3237244"/>
            <a:ext cx="4516062" cy="825814"/>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2" name="Rectangle: Rounded Corners 14">
            <a:extLst>
              <a:ext uri="{FF2B5EF4-FFF2-40B4-BE49-F238E27FC236}">
                <a16:creationId xmlns:a16="http://schemas.microsoft.com/office/drawing/2014/main" id="{6DA5DABA-10EB-0541-B611-52EB5AF8A1BA}"/>
              </a:ext>
            </a:extLst>
          </p:cNvPr>
          <p:cNvSpPr/>
          <p:nvPr/>
        </p:nvSpPr>
        <p:spPr>
          <a:xfrm>
            <a:off x="750882" y="3122146"/>
            <a:ext cx="4516062" cy="788807"/>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Fasting is when we do not eat or drink from </a:t>
            </a:r>
            <a:r>
              <a:rPr lang="en-GB" b="1" dirty="0" err="1">
                <a:solidFill>
                  <a:schemeClr val="tx1"/>
                </a:solidFill>
              </a:rPr>
              <a:t>Fajr</a:t>
            </a:r>
            <a:r>
              <a:rPr lang="en-GB" dirty="0">
                <a:solidFill>
                  <a:schemeClr val="tx1"/>
                </a:solidFill>
              </a:rPr>
              <a:t>/dawn until </a:t>
            </a:r>
            <a:r>
              <a:rPr lang="en-GB" b="1" dirty="0">
                <a:solidFill>
                  <a:schemeClr val="tx1"/>
                </a:solidFill>
              </a:rPr>
              <a:t>Maghrib</a:t>
            </a:r>
            <a:r>
              <a:rPr lang="en-GB" dirty="0">
                <a:solidFill>
                  <a:schemeClr val="tx1"/>
                </a:solidFill>
              </a:rPr>
              <a:t>/sunset.</a:t>
            </a:r>
          </a:p>
        </p:txBody>
      </p:sp>
      <p:sp>
        <p:nvSpPr>
          <p:cNvPr id="15" name="Rectangle: Rounded Corners 14">
            <a:extLst>
              <a:ext uri="{FF2B5EF4-FFF2-40B4-BE49-F238E27FC236}">
                <a16:creationId xmlns:a16="http://schemas.microsoft.com/office/drawing/2014/main" id="{816D6B88-741C-BD48-8F49-0B26DBC833D1}"/>
              </a:ext>
            </a:extLst>
          </p:cNvPr>
          <p:cNvSpPr/>
          <p:nvPr/>
        </p:nvSpPr>
        <p:spPr>
          <a:xfrm>
            <a:off x="875726" y="4341431"/>
            <a:ext cx="7507854" cy="555977"/>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6" name="Rectangle: Rounded Corners 14">
            <a:extLst>
              <a:ext uri="{FF2B5EF4-FFF2-40B4-BE49-F238E27FC236}">
                <a16:creationId xmlns:a16="http://schemas.microsoft.com/office/drawing/2014/main" id="{3E9241C8-5842-BE44-941D-DCDE5216434A}"/>
              </a:ext>
            </a:extLst>
          </p:cNvPr>
          <p:cNvSpPr/>
          <p:nvPr/>
        </p:nvSpPr>
        <p:spPr>
          <a:xfrm>
            <a:off x="750882" y="4214242"/>
            <a:ext cx="7507854" cy="531062"/>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Healthy adult Muslims should fast during Ramadan.</a:t>
            </a:r>
          </a:p>
        </p:txBody>
      </p:sp>
      <p:sp>
        <p:nvSpPr>
          <p:cNvPr id="18" name="Rectangle: Rounded Corners 14">
            <a:extLst>
              <a:ext uri="{FF2B5EF4-FFF2-40B4-BE49-F238E27FC236}">
                <a16:creationId xmlns:a16="http://schemas.microsoft.com/office/drawing/2014/main" id="{6F446550-DB7E-484B-85EE-0E2A19F9AEDC}"/>
              </a:ext>
            </a:extLst>
          </p:cNvPr>
          <p:cNvSpPr/>
          <p:nvPr/>
        </p:nvSpPr>
        <p:spPr>
          <a:xfrm>
            <a:off x="875725" y="5159182"/>
            <a:ext cx="7512623" cy="1045780"/>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19" name="Rectangle: Rounded Corners 14">
            <a:extLst>
              <a:ext uri="{FF2B5EF4-FFF2-40B4-BE49-F238E27FC236}">
                <a16:creationId xmlns:a16="http://schemas.microsoft.com/office/drawing/2014/main" id="{4B338961-783B-9142-98A0-D0C9D85A067D}"/>
              </a:ext>
            </a:extLst>
          </p:cNvPr>
          <p:cNvSpPr/>
          <p:nvPr/>
        </p:nvSpPr>
        <p:spPr>
          <a:xfrm>
            <a:off x="750881" y="5053942"/>
            <a:ext cx="7512623" cy="998916"/>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Fasting is a way of worshiping Allah by not eating or drinking. We also stay away from bad deeds when we are fasting and we do extra good deeds.</a:t>
            </a:r>
          </a:p>
        </p:txBody>
      </p:sp>
      <p:sp>
        <p:nvSpPr>
          <p:cNvPr id="20" name="TextBox 19">
            <a:extLst>
              <a:ext uri="{FF2B5EF4-FFF2-40B4-BE49-F238E27FC236}">
                <a16:creationId xmlns:a16="http://schemas.microsoft.com/office/drawing/2014/main" id="{CD50AA41-7DD2-6841-9965-30024DF1AD21}"/>
              </a:ext>
            </a:extLst>
          </p:cNvPr>
          <p:cNvSpPr txBox="1"/>
          <p:nvPr/>
        </p:nvSpPr>
        <p:spPr>
          <a:xfrm>
            <a:off x="5540716" y="2182093"/>
            <a:ext cx="788276" cy="923330"/>
          </a:xfrm>
          <a:prstGeom prst="rect">
            <a:avLst/>
          </a:prstGeom>
          <a:noFill/>
        </p:spPr>
        <p:txBody>
          <a:bodyPr wrap="square" rtlCol="0">
            <a:spAutoFit/>
          </a:bodyPr>
          <a:lstStyle/>
          <a:p>
            <a:pPr algn="ctr"/>
            <a:r>
              <a:rPr lang="en-US" sz="5400" b="1" dirty="0">
                <a:solidFill>
                  <a:srgbClr val="1F3467"/>
                </a:solidFill>
              </a:rPr>
              <a:t>4</a:t>
            </a:r>
            <a:endParaRPr lang="en-US" b="1" dirty="0">
              <a:solidFill>
                <a:srgbClr val="1F3467"/>
              </a:solidFill>
            </a:endParaRPr>
          </a:p>
        </p:txBody>
      </p:sp>
      <p:sp>
        <p:nvSpPr>
          <p:cNvPr id="21" name="TextBox 20">
            <a:extLst>
              <a:ext uri="{FF2B5EF4-FFF2-40B4-BE49-F238E27FC236}">
                <a16:creationId xmlns:a16="http://schemas.microsoft.com/office/drawing/2014/main" id="{EFBC0A02-EEFD-BF4B-8677-9B00D7D4B86F}"/>
              </a:ext>
            </a:extLst>
          </p:cNvPr>
          <p:cNvSpPr txBox="1"/>
          <p:nvPr/>
        </p:nvSpPr>
        <p:spPr>
          <a:xfrm>
            <a:off x="6325348" y="1962727"/>
            <a:ext cx="1967314" cy="523220"/>
          </a:xfrm>
          <a:prstGeom prst="rect">
            <a:avLst/>
          </a:prstGeom>
          <a:noFill/>
        </p:spPr>
        <p:txBody>
          <a:bodyPr wrap="square" rtlCol="0">
            <a:spAutoFit/>
          </a:bodyPr>
          <a:lstStyle/>
          <a:p>
            <a:pPr algn="ctr"/>
            <a:r>
              <a:rPr lang="en-US" sz="2800" b="1" dirty="0">
                <a:solidFill>
                  <a:srgbClr val="1F3467"/>
                </a:solidFill>
              </a:rPr>
              <a:t>Fasting</a:t>
            </a:r>
          </a:p>
        </p:txBody>
      </p:sp>
      <p:pic>
        <p:nvPicPr>
          <p:cNvPr id="22" name="Picture 21" descr="Icon&#10;&#10;Description automatically generated">
            <a:extLst>
              <a:ext uri="{FF2B5EF4-FFF2-40B4-BE49-F238E27FC236}">
                <a16:creationId xmlns:a16="http://schemas.microsoft.com/office/drawing/2014/main" id="{442E8D7C-630F-0E41-8EED-C6133215141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920" y="2421954"/>
            <a:ext cx="1669483" cy="1667401"/>
          </a:xfrm>
          <a:prstGeom prst="rect">
            <a:avLst/>
          </a:prstGeom>
        </p:spPr>
      </p:pic>
    </p:spTree>
    <p:extLst>
      <p:ext uri="{BB962C8B-B14F-4D97-AF65-F5344CB8AC3E}">
        <p14:creationId xmlns:p14="http://schemas.microsoft.com/office/powerpoint/2010/main" val="229355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p:tgtEl>
                                          <p:spTgt spid="7"/>
                                        </p:tgtEl>
                                        <p:attrNameLst>
                                          <p:attrName>ppt_y</p:attrName>
                                        </p:attrNameLst>
                                      </p:cBhvr>
                                      <p:tavLst>
                                        <p:tav tm="0">
                                          <p:val>
                                            <p:strVal val="#ppt_y+#ppt_h*1.125000"/>
                                          </p:val>
                                        </p:tav>
                                        <p:tav tm="100000">
                                          <p:val>
                                            <p:strVal val="#ppt_y"/>
                                          </p:val>
                                        </p:tav>
                                      </p:tavLst>
                                    </p:anim>
                                    <p:animEffect transition="in" filter="wipe(up)">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p:tgtEl>
                                          <p:spTgt spid="10"/>
                                        </p:tgtEl>
                                        <p:attrNameLst>
                                          <p:attrName>ppt_y</p:attrName>
                                        </p:attrNameLst>
                                      </p:cBhvr>
                                      <p:tavLst>
                                        <p:tav tm="0">
                                          <p:val>
                                            <p:strVal val="#ppt_y+#ppt_h*1.125000"/>
                                          </p:val>
                                        </p:tav>
                                        <p:tav tm="100000">
                                          <p:val>
                                            <p:strVal val="#ppt_y"/>
                                          </p:val>
                                        </p:tav>
                                      </p:tavLst>
                                    </p:anim>
                                    <p:animEffect transition="in" filter="wipe(up)">
                                      <p:cBhvr>
                                        <p:cTn id="18" dur="500"/>
                                        <p:tgtEl>
                                          <p:spTgt spid="10"/>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p:tgtEl>
                                          <p:spTgt spid="9"/>
                                        </p:tgtEl>
                                        <p:attrNameLst>
                                          <p:attrName>ppt_y</p:attrName>
                                        </p:attrNameLst>
                                      </p:cBhvr>
                                      <p:tavLst>
                                        <p:tav tm="0">
                                          <p:val>
                                            <p:strVal val="#ppt_y+#ppt_h*1.125000"/>
                                          </p:val>
                                        </p:tav>
                                        <p:tav tm="100000">
                                          <p:val>
                                            <p:strVal val="#ppt_y"/>
                                          </p:val>
                                        </p:tav>
                                      </p:tavLst>
                                    </p:anim>
                                    <p:animEffect transition="in" filter="wipe(up)">
                                      <p:cBhvr>
                                        <p:cTn id="22" dur="500"/>
                                        <p:tgtEl>
                                          <p:spTgt spid="9"/>
                                        </p:tgtEl>
                                      </p:cBhvr>
                                    </p:animEffect>
                                  </p:childTnLst>
                                </p:cTn>
                              </p:par>
                              <p:par>
                                <p:cTn id="23" presetID="12" presetClass="entr" presetSubtype="4"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p:tgtEl>
                                          <p:spTgt spid="20"/>
                                        </p:tgtEl>
                                        <p:attrNameLst>
                                          <p:attrName>ppt_y</p:attrName>
                                        </p:attrNameLst>
                                      </p:cBhvr>
                                      <p:tavLst>
                                        <p:tav tm="0">
                                          <p:val>
                                            <p:strVal val="#ppt_y+#ppt_h*1.125000"/>
                                          </p:val>
                                        </p:tav>
                                        <p:tav tm="100000">
                                          <p:val>
                                            <p:strVal val="#ppt_y"/>
                                          </p:val>
                                        </p:tav>
                                      </p:tavLst>
                                    </p:anim>
                                    <p:animEffect transition="in" filter="wipe(up)">
                                      <p:cBhvr>
                                        <p:cTn id="26" dur="500"/>
                                        <p:tgtEl>
                                          <p:spTgt spid="20"/>
                                        </p:tgtEl>
                                      </p:cBhvr>
                                    </p:animEffect>
                                  </p:childTnLst>
                                </p:cTn>
                              </p:par>
                              <p:par>
                                <p:cTn id="27" presetID="1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p:tgtEl>
                                          <p:spTgt spid="6"/>
                                        </p:tgtEl>
                                        <p:attrNameLst>
                                          <p:attrName>ppt_y</p:attrName>
                                        </p:attrNameLst>
                                      </p:cBhvr>
                                      <p:tavLst>
                                        <p:tav tm="0">
                                          <p:val>
                                            <p:strVal val="#ppt_y+#ppt_h*1.125000"/>
                                          </p:val>
                                        </p:tav>
                                        <p:tav tm="100000">
                                          <p:val>
                                            <p:strVal val="#ppt_y"/>
                                          </p:val>
                                        </p:tav>
                                      </p:tavLst>
                                    </p:anim>
                                    <p:animEffect transition="in" filter="wipe(up)">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p:tgtEl>
                                          <p:spTgt spid="12"/>
                                        </p:tgtEl>
                                        <p:attrNameLst>
                                          <p:attrName>ppt_y</p:attrName>
                                        </p:attrNameLst>
                                      </p:cBhvr>
                                      <p:tavLst>
                                        <p:tav tm="0">
                                          <p:val>
                                            <p:strVal val="#ppt_y+#ppt_h*1.125000"/>
                                          </p:val>
                                        </p:tav>
                                        <p:tav tm="100000">
                                          <p:val>
                                            <p:strVal val="#ppt_y"/>
                                          </p:val>
                                        </p:tav>
                                      </p:tavLst>
                                    </p:anim>
                                    <p:animEffect transition="in" filter="wipe(up)">
                                      <p:cBhvr>
                                        <p:cTn id="36" dur="500"/>
                                        <p:tgtEl>
                                          <p:spTgt spid="12"/>
                                        </p:tgtEl>
                                      </p:cBhvr>
                                    </p:animEffect>
                                  </p:childTnLst>
                                </p:cTn>
                              </p:par>
                              <p:par>
                                <p:cTn id="37" presetID="12" presetClass="entr" presetSubtype="4" fill="hold" grpId="0" nodeType="withEffect">
                                  <p:stCondLst>
                                    <p:cond delay="0"/>
                                  </p:stCondLst>
                                  <p:childTnLst>
                                    <p:set>
                                      <p:cBhvr>
                                        <p:cTn id="38" dur="1" fill="hold">
                                          <p:stCondLst>
                                            <p:cond delay="0"/>
                                          </p:stCondLst>
                                        </p:cTn>
                                        <p:tgtEl>
                                          <p:spTgt spid="11"/>
                                        </p:tgtEl>
                                        <p:attrNameLst>
                                          <p:attrName>style.visibility</p:attrName>
                                        </p:attrNameLst>
                                      </p:cBhvr>
                                      <p:to>
                                        <p:strVal val="visible"/>
                                      </p:to>
                                    </p:set>
                                    <p:anim calcmode="lin" valueType="num">
                                      <p:cBhvr additive="base">
                                        <p:cTn id="39" dur="500"/>
                                        <p:tgtEl>
                                          <p:spTgt spid="11"/>
                                        </p:tgtEl>
                                        <p:attrNameLst>
                                          <p:attrName>ppt_y</p:attrName>
                                        </p:attrNameLst>
                                      </p:cBhvr>
                                      <p:tavLst>
                                        <p:tav tm="0">
                                          <p:val>
                                            <p:strVal val="#ppt_y+#ppt_h*1.125000"/>
                                          </p:val>
                                        </p:tav>
                                        <p:tav tm="100000">
                                          <p:val>
                                            <p:strVal val="#ppt_y"/>
                                          </p:val>
                                        </p:tav>
                                      </p:tavLst>
                                    </p:anim>
                                    <p:animEffect transition="in" filter="wipe(up)">
                                      <p:cBhvr>
                                        <p:cTn id="40" dur="500"/>
                                        <p:tgtEl>
                                          <p:spTgt spid="11"/>
                                        </p:tgtEl>
                                      </p:cBhvr>
                                    </p:animEffect>
                                  </p:childTnLst>
                                </p:cTn>
                              </p:par>
                              <p:par>
                                <p:cTn id="41" presetID="12" presetClass="entr" presetSubtype="4"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additive="base">
                                        <p:cTn id="43" dur="500"/>
                                        <p:tgtEl>
                                          <p:spTgt spid="22"/>
                                        </p:tgtEl>
                                        <p:attrNameLst>
                                          <p:attrName>ppt_y</p:attrName>
                                        </p:attrNameLst>
                                      </p:cBhvr>
                                      <p:tavLst>
                                        <p:tav tm="0">
                                          <p:val>
                                            <p:strVal val="#ppt_y+#ppt_h*1.125000"/>
                                          </p:val>
                                        </p:tav>
                                        <p:tav tm="100000">
                                          <p:val>
                                            <p:strVal val="#ppt_y"/>
                                          </p:val>
                                        </p:tav>
                                      </p:tavLst>
                                    </p:anim>
                                    <p:animEffect transition="in" filter="wipe(up)">
                                      <p:cBhvr>
                                        <p:cTn id="44" dur="500"/>
                                        <p:tgtEl>
                                          <p:spTgt spid="22"/>
                                        </p:tgtEl>
                                      </p:cBhvr>
                                    </p:animEffect>
                                  </p:childTnLst>
                                </p:cTn>
                              </p:par>
                              <p:par>
                                <p:cTn id="45" presetID="1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ppt_y</p:attrName>
                                        </p:attrNameLst>
                                      </p:cBhvr>
                                      <p:tavLst>
                                        <p:tav tm="0">
                                          <p:val>
                                            <p:strVal val="#ppt_y+#ppt_h*1.125000"/>
                                          </p:val>
                                        </p:tav>
                                        <p:tav tm="100000">
                                          <p:val>
                                            <p:strVal val="#ppt_y"/>
                                          </p:val>
                                        </p:tav>
                                      </p:tavLst>
                                    </p:anim>
                                    <p:animEffect transition="in" filter="wipe(up)">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grpId="0" nodeType="click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500"/>
                                        <p:tgtEl>
                                          <p:spTgt spid="16"/>
                                        </p:tgtEl>
                                        <p:attrNameLst>
                                          <p:attrName>ppt_y</p:attrName>
                                        </p:attrNameLst>
                                      </p:cBhvr>
                                      <p:tavLst>
                                        <p:tav tm="0">
                                          <p:val>
                                            <p:strVal val="#ppt_y+#ppt_h*1.125000"/>
                                          </p:val>
                                        </p:tav>
                                        <p:tav tm="100000">
                                          <p:val>
                                            <p:strVal val="#ppt_y"/>
                                          </p:val>
                                        </p:tav>
                                      </p:tavLst>
                                    </p:anim>
                                    <p:animEffect transition="in" filter="wipe(up)">
                                      <p:cBhvr>
                                        <p:cTn id="54" dur="500"/>
                                        <p:tgtEl>
                                          <p:spTgt spid="16"/>
                                        </p:tgtEl>
                                      </p:cBhvr>
                                    </p:animEffect>
                                  </p:childTnLst>
                                </p:cTn>
                              </p:par>
                              <p:par>
                                <p:cTn id="55" presetID="12" presetClass="entr" presetSubtype="4" fill="hold" grpId="0"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additive="base">
                                        <p:cTn id="57" dur="500"/>
                                        <p:tgtEl>
                                          <p:spTgt spid="15"/>
                                        </p:tgtEl>
                                        <p:attrNameLst>
                                          <p:attrName>ppt_y</p:attrName>
                                        </p:attrNameLst>
                                      </p:cBhvr>
                                      <p:tavLst>
                                        <p:tav tm="0">
                                          <p:val>
                                            <p:strVal val="#ppt_y+#ppt_h*1.125000"/>
                                          </p:val>
                                        </p:tav>
                                        <p:tav tm="100000">
                                          <p:val>
                                            <p:strVal val="#ppt_y"/>
                                          </p:val>
                                        </p:tav>
                                      </p:tavLst>
                                    </p:anim>
                                    <p:animEffect transition="in" filter="wipe(up)">
                                      <p:cBhvr>
                                        <p:cTn id="58" dur="500"/>
                                        <p:tgtEl>
                                          <p:spTgt spid="15"/>
                                        </p:tgtEl>
                                      </p:cBhvr>
                                    </p:animEffect>
                                  </p:childTnLst>
                                </p:cTn>
                              </p:par>
                            </p:childTnLst>
                          </p:cTn>
                        </p:par>
                      </p:childTnLst>
                    </p:cTn>
                  </p:par>
                  <p:par>
                    <p:cTn id="59" fill="hold">
                      <p:stCondLst>
                        <p:cond delay="indefinite"/>
                      </p:stCondLst>
                      <p:childTnLst>
                        <p:par>
                          <p:cTn id="60" fill="hold">
                            <p:stCondLst>
                              <p:cond delay="0"/>
                            </p:stCondLst>
                            <p:childTnLst>
                              <p:par>
                                <p:cTn id="61" presetID="12" presetClass="entr" presetSubtype="4" fill="hold" grpId="0"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p:tgtEl>
                                          <p:spTgt spid="19"/>
                                        </p:tgtEl>
                                        <p:attrNameLst>
                                          <p:attrName>ppt_y</p:attrName>
                                        </p:attrNameLst>
                                      </p:cBhvr>
                                      <p:tavLst>
                                        <p:tav tm="0">
                                          <p:val>
                                            <p:strVal val="#ppt_y+#ppt_h*1.125000"/>
                                          </p:val>
                                        </p:tav>
                                        <p:tav tm="100000">
                                          <p:val>
                                            <p:strVal val="#ppt_y"/>
                                          </p:val>
                                        </p:tav>
                                      </p:tavLst>
                                    </p:anim>
                                    <p:animEffect transition="in" filter="wipe(up)">
                                      <p:cBhvr>
                                        <p:cTn id="64" dur="500"/>
                                        <p:tgtEl>
                                          <p:spTgt spid="19"/>
                                        </p:tgtEl>
                                      </p:cBhvr>
                                    </p:animEffect>
                                  </p:childTnLst>
                                </p:cTn>
                              </p:par>
                              <p:par>
                                <p:cTn id="65" presetID="12" presetClass="entr" presetSubtype="4" fill="hold" grpId="0" nodeType="withEffect">
                                  <p:stCondLst>
                                    <p:cond delay="0"/>
                                  </p:stCondLst>
                                  <p:childTnLst>
                                    <p:set>
                                      <p:cBhvr>
                                        <p:cTn id="66" dur="1" fill="hold">
                                          <p:stCondLst>
                                            <p:cond delay="0"/>
                                          </p:stCondLst>
                                        </p:cTn>
                                        <p:tgtEl>
                                          <p:spTgt spid="18"/>
                                        </p:tgtEl>
                                        <p:attrNameLst>
                                          <p:attrName>style.visibility</p:attrName>
                                        </p:attrNameLst>
                                      </p:cBhvr>
                                      <p:to>
                                        <p:strVal val="visible"/>
                                      </p:to>
                                    </p:set>
                                    <p:anim calcmode="lin" valueType="num">
                                      <p:cBhvr additive="base">
                                        <p:cTn id="67" dur="500"/>
                                        <p:tgtEl>
                                          <p:spTgt spid="18"/>
                                        </p:tgtEl>
                                        <p:attrNameLst>
                                          <p:attrName>ppt_y</p:attrName>
                                        </p:attrNameLst>
                                      </p:cBhvr>
                                      <p:tavLst>
                                        <p:tav tm="0">
                                          <p:val>
                                            <p:strVal val="#ppt_y+#ppt_h*1.125000"/>
                                          </p:val>
                                        </p:tav>
                                        <p:tav tm="100000">
                                          <p:val>
                                            <p:strVal val="#ppt_y"/>
                                          </p:val>
                                        </p:tav>
                                      </p:tavLst>
                                    </p:anim>
                                    <p:animEffect transition="in" filter="wipe(up)">
                                      <p:cBhvr>
                                        <p:cTn id="6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5" grpId="0" animBg="1"/>
      <p:bldP spid="16" grpId="0" animBg="1"/>
      <p:bldP spid="18" grpId="0" animBg="1"/>
      <p:bldP spid="19" grpId="0" animBg="1"/>
      <p:bldP spid="20"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16253-470C-5A48-955B-B042F21DC937}"/>
              </a:ext>
            </a:extLst>
          </p:cNvPr>
          <p:cNvSpPr>
            <a:spLocks noGrp="1"/>
          </p:cNvSpPr>
          <p:nvPr>
            <p:ph type="title"/>
          </p:nvPr>
        </p:nvSpPr>
        <p:spPr>
          <a:xfrm>
            <a:off x="457198" y="478895"/>
            <a:ext cx="8220075" cy="836645"/>
          </a:xfrm>
        </p:spPr>
        <p:txBody>
          <a:bodyPr/>
          <a:lstStyle/>
          <a:p>
            <a:r>
              <a:rPr lang="en-GB" dirty="0"/>
              <a:t>Why Do We Fast?</a:t>
            </a:r>
            <a:endParaRPr lang="en-US" dirty="0"/>
          </a:p>
        </p:txBody>
      </p:sp>
      <p:sp>
        <p:nvSpPr>
          <p:cNvPr id="3" name="Rectangle: Rounded Corners 14">
            <a:extLst>
              <a:ext uri="{FF2B5EF4-FFF2-40B4-BE49-F238E27FC236}">
                <a16:creationId xmlns:a16="http://schemas.microsoft.com/office/drawing/2014/main" id="{6F6BEBDF-92CA-3545-BF99-74F09B5C4C97}"/>
              </a:ext>
            </a:extLst>
          </p:cNvPr>
          <p:cNvSpPr/>
          <p:nvPr/>
        </p:nvSpPr>
        <p:spPr>
          <a:xfrm>
            <a:off x="875725" y="1420781"/>
            <a:ext cx="7512623" cy="1007110"/>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4" name="Rectangle: Rounded Corners 14">
            <a:extLst>
              <a:ext uri="{FF2B5EF4-FFF2-40B4-BE49-F238E27FC236}">
                <a16:creationId xmlns:a16="http://schemas.microsoft.com/office/drawing/2014/main" id="{8ED831AA-9B84-4841-9E1C-2283034C1F67}"/>
              </a:ext>
            </a:extLst>
          </p:cNvPr>
          <p:cNvSpPr/>
          <p:nvPr/>
        </p:nvSpPr>
        <p:spPr>
          <a:xfrm>
            <a:off x="750881" y="1315540"/>
            <a:ext cx="7512623" cy="961979"/>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bg2">
                    <a:lumMod val="10000"/>
                  </a:schemeClr>
                </a:solidFill>
              </a:rPr>
              <a:t>Fasting teaches us to be patient, self-disciplined and to be grateful for Allah’s blessings.</a:t>
            </a:r>
          </a:p>
        </p:txBody>
      </p:sp>
      <p:sp>
        <p:nvSpPr>
          <p:cNvPr id="5" name="Rectangle: Rounded Corners 14">
            <a:extLst>
              <a:ext uri="{FF2B5EF4-FFF2-40B4-BE49-F238E27FC236}">
                <a16:creationId xmlns:a16="http://schemas.microsoft.com/office/drawing/2014/main" id="{0A837677-4228-2E4B-B632-BB00C2587A52}"/>
              </a:ext>
            </a:extLst>
          </p:cNvPr>
          <p:cNvSpPr/>
          <p:nvPr/>
        </p:nvSpPr>
        <p:spPr>
          <a:xfrm>
            <a:off x="875724" y="2824872"/>
            <a:ext cx="4500316" cy="1774923"/>
          </a:xfrm>
          <a:prstGeom prst="roundRect">
            <a:avLst>
              <a:gd name="adj" fmla="val 15733"/>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lang="en-GB" dirty="0"/>
          </a:p>
        </p:txBody>
      </p:sp>
      <p:sp>
        <p:nvSpPr>
          <p:cNvPr id="6" name="Rectangle: Rounded Corners 14">
            <a:extLst>
              <a:ext uri="{FF2B5EF4-FFF2-40B4-BE49-F238E27FC236}">
                <a16:creationId xmlns:a16="http://schemas.microsoft.com/office/drawing/2014/main" id="{5729D927-52EA-A845-AD37-EA6B2836D7F4}"/>
              </a:ext>
            </a:extLst>
          </p:cNvPr>
          <p:cNvSpPr/>
          <p:nvPr/>
        </p:nvSpPr>
        <p:spPr>
          <a:xfrm>
            <a:off x="750880" y="2689218"/>
            <a:ext cx="4500316" cy="1774923"/>
          </a:xfrm>
          <a:prstGeom prst="roundRect">
            <a:avLst>
              <a:gd name="adj" fmla="val 16535"/>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bg2">
                    <a:lumMod val="10000"/>
                  </a:schemeClr>
                </a:solidFill>
              </a:rPr>
              <a:t>When we fast and we can control ourselves from eating or drinking, this will help to train us to control any bad habits or bad deeds. It will help us to become better Muslims.</a:t>
            </a:r>
          </a:p>
        </p:txBody>
      </p:sp>
      <p:sp>
        <p:nvSpPr>
          <p:cNvPr id="8" name="Rectangle: Rounded Corners 14">
            <a:extLst>
              <a:ext uri="{FF2B5EF4-FFF2-40B4-BE49-F238E27FC236}">
                <a16:creationId xmlns:a16="http://schemas.microsoft.com/office/drawing/2014/main" id="{C5511A8C-A590-0B42-AE6E-7738ED70E930}"/>
              </a:ext>
            </a:extLst>
          </p:cNvPr>
          <p:cNvSpPr/>
          <p:nvPr/>
        </p:nvSpPr>
        <p:spPr>
          <a:xfrm>
            <a:off x="750880" y="4861123"/>
            <a:ext cx="4625161" cy="1152192"/>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GB" dirty="0"/>
              <a:t>Can you think of any examples of giving up bad habits or bad deeds?</a:t>
            </a:r>
          </a:p>
        </p:txBody>
      </p:sp>
      <p:pic>
        <p:nvPicPr>
          <p:cNvPr id="9" name="Picture 8" descr="A picture containing text&#10;&#10;Description automatically generated">
            <a:extLst>
              <a:ext uri="{FF2B5EF4-FFF2-40B4-BE49-F238E27FC236}">
                <a16:creationId xmlns:a16="http://schemas.microsoft.com/office/drawing/2014/main" id="{B64C31C4-E316-AB4B-ADA1-D31B9C4C7E3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3212" y="2533132"/>
            <a:ext cx="2580292" cy="5556553"/>
          </a:xfrm>
          <a:prstGeom prst="rect">
            <a:avLst/>
          </a:prstGeom>
        </p:spPr>
      </p:pic>
    </p:spTree>
    <p:extLst>
      <p:ext uri="{BB962C8B-B14F-4D97-AF65-F5344CB8AC3E}">
        <p14:creationId xmlns:p14="http://schemas.microsoft.com/office/powerpoint/2010/main" val="1089622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ppt_y</p:attrName>
                                        </p:attrNameLst>
                                      </p:cBhvr>
                                      <p:tavLst>
                                        <p:tav tm="0">
                                          <p:val>
                                            <p:strVal val="#ppt_y+#ppt_h*1.125000"/>
                                          </p:val>
                                        </p:tav>
                                        <p:tav tm="100000">
                                          <p:val>
                                            <p:strVal val="#ppt_y"/>
                                          </p:val>
                                        </p:tav>
                                      </p:tavLst>
                                    </p:anim>
                                    <p:animEffect transition="in" filter="wipe(up)">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p:tgtEl>
                                          <p:spTgt spid="6"/>
                                        </p:tgtEl>
                                        <p:attrNameLst>
                                          <p:attrName>ppt_y</p:attrName>
                                        </p:attrNameLst>
                                      </p:cBhvr>
                                      <p:tavLst>
                                        <p:tav tm="0">
                                          <p:val>
                                            <p:strVal val="#ppt_y+#ppt_h*1.125000"/>
                                          </p:val>
                                        </p:tav>
                                        <p:tav tm="100000">
                                          <p:val>
                                            <p:strVal val="#ppt_y"/>
                                          </p:val>
                                        </p:tav>
                                      </p:tavLst>
                                    </p:anim>
                                    <p:animEffect transition="in" filter="wipe(up)">
                                      <p:cBhvr>
                                        <p:cTn id="18" dur="500"/>
                                        <p:tgtEl>
                                          <p:spTgt spid="6"/>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p:tgtEl>
                                          <p:spTgt spid="5"/>
                                        </p:tgtEl>
                                        <p:attrNameLst>
                                          <p:attrName>ppt_y</p:attrName>
                                        </p:attrNameLst>
                                      </p:cBhvr>
                                      <p:tavLst>
                                        <p:tav tm="0">
                                          <p:val>
                                            <p:strVal val="#ppt_y+#ppt_h*1.125000"/>
                                          </p:val>
                                        </p:tav>
                                        <p:tav tm="100000">
                                          <p:val>
                                            <p:strVal val="#ppt_y"/>
                                          </p:val>
                                        </p:tav>
                                      </p:tavLst>
                                    </p:anim>
                                    <p:animEffect transition="in" filter="wipe(up)">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4ADFC-3470-7A42-8B04-18423D769490}"/>
              </a:ext>
            </a:extLst>
          </p:cNvPr>
          <p:cNvSpPr>
            <a:spLocks noGrp="1"/>
          </p:cNvSpPr>
          <p:nvPr>
            <p:ph type="title"/>
          </p:nvPr>
        </p:nvSpPr>
        <p:spPr/>
        <p:txBody>
          <a:bodyPr/>
          <a:lstStyle/>
          <a:p>
            <a:r>
              <a:rPr lang="en-GB" dirty="0"/>
              <a:t>Why Ramadan Is So Special? </a:t>
            </a:r>
            <a:endParaRPr lang="en-US" dirty="0"/>
          </a:p>
        </p:txBody>
      </p:sp>
      <p:sp>
        <p:nvSpPr>
          <p:cNvPr id="5" name="Rectangle: Rounded Corners 14">
            <a:extLst>
              <a:ext uri="{FF2B5EF4-FFF2-40B4-BE49-F238E27FC236}">
                <a16:creationId xmlns:a16="http://schemas.microsoft.com/office/drawing/2014/main" id="{4597FFA2-A415-2648-A29A-C18888116506}"/>
              </a:ext>
            </a:extLst>
          </p:cNvPr>
          <p:cNvSpPr/>
          <p:nvPr/>
        </p:nvSpPr>
        <p:spPr>
          <a:xfrm>
            <a:off x="875725" y="1420781"/>
            <a:ext cx="7512623" cy="1007110"/>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6" name="Rectangle: Rounded Corners 14">
            <a:extLst>
              <a:ext uri="{FF2B5EF4-FFF2-40B4-BE49-F238E27FC236}">
                <a16:creationId xmlns:a16="http://schemas.microsoft.com/office/drawing/2014/main" id="{EE5ECE94-A92B-9140-AC8A-85B399F2D891}"/>
              </a:ext>
            </a:extLst>
          </p:cNvPr>
          <p:cNvSpPr/>
          <p:nvPr/>
        </p:nvSpPr>
        <p:spPr>
          <a:xfrm>
            <a:off x="750881" y="1315540"/>
            <a:ext cx="7512623" cy="961979"/>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bg2">
                    <a:lumMod val="10000"/>
                  </a:schemeClr>
                </a:solidFill>
              </a:rPr>
              <a:t>During the month of Ramadan, we have the chance to gain a lot of rewards when we do good deeds.</a:t>
            </a:r>
          </a:p>
        </p:txBody>
      </p:sp>
      <p:sp>
        <p:nvSpPr>
          <p:cNvPr id="8" name="Rectangle: Rounded Corners 14">
            <a:extLst>
              <a:ext uri="{FF2B5EF4-FFF2-40B4-BE49-F238E27FC236}">
                <a16:creationId xmlns:a16="http://schemas.microsoft.com/office/drawing/2014/main" id="{A5781035-9C3A-C64E-B0D2-9A42346384E0}"/>
              </a:ext>
            </a:extLst>
          </p:cNvPr>
          <p:cNvSpPr/>
          <p:nvPr/>
        </p:nvSpPr>
        <p:spPr>
          <a:xfrm>
            <a:off x="880494" y="2685670"/>
            <a:ext cx="7512623" cy="1239943"/>
          </a:xfrm>
          <a:prstGeom prst="roundRect">
            <a:avLst>
              <a:gd name="adj" fmla="val 32360"/>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9" name="Rectangle: Rounded Corners 14">
            <a:extLst>
              <a:ext uri="{FF2B5EF4-FFF2-40B4-BE49-F238E27FC236}">
                <a16:creationId xmlns:a16="http://schemas.microsoft.com/office/drawing/2014/main" id="{BAE3A01A-B0B4-EC46-AD15-E9D895D628AC}"/>
              </a:ext>
            </a:extLst>
          </p:cNvPr>
          <p:cNvSpPr/>
          <p:nvPr/>
        </p:nvSpPr>
        <p:spPr>
          <a:xfrm>
            <a:off x="755650" y="2580430"/>
            <a:ext cx="7512623" cy="1184378"/>
          </a:xfrm>
          <a:prstGeom prst="roundRect">
            <a:avLst>
              <a:gd name="adj" fmla="val 32360"/>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bg2">
                    <a:lumMod val="10000"/>
                  </a:schemeClr>
                </a:solidFill>
              </a:rPr>
              <a:t>If we do a good deed in Ramadan, the rewards will be multiplied compared to doing the same good deed in a normal month. Allah will also wipe away our sins.</a:t>
            </a:r>
          </a:p>
        </p:txBody>
      </p:sp>
      <p:pic>
        <p:nvPicPr>
          <p:cNvPr id="4" name="Picture 3">
            <a:extLst>
              <a:ext uri="{FF2B5EF4-FFF2-40B4-BE49-F238E27FC236}">
                <a16:creationId xmlns:a16="http://schemas.microsoft.com/office/drawing/2014/main" id="{84BC164F-D556-0343-8D50-93DBA6D4234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0226" y="4183392"/>
            <a:ext cx="2874474" cy="3208283"/>
          </a:xfrm>
          <a:prstGeom prst="rect">
            <a:avLst/>
          </a:prstGeom>
        </p:spPr>
      </p:pic>
      <p:pic>
        <p:nvPicPr>
          <p:cNvPr id="10" name="Picture 9">
            <a:extLst>
              <a:ext uri="{FF2B5EF4-FFF2-40B4-BE49-F238E27FC236}">
                <a16:creationId xmlns:a16="http://schemas.microsoft.com/office/drawing/2014/main" id="{BE844D6F-9D43-6844-9AB4-5F04913EEC4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111530" y="4183392"/>
            <a:ext cx="2874474" cy="3208283"/>
          </a:xfrm>
          <a:prstGeom prst="rect">
            <a:avLst/>
          </a:prstGeom>
        </p:spPr>
      </p:pic>
      <p:sp>
        <p:nvSpPr>
          <p:cNvPr id="12" name="Rectangle 11">
            <a:extLst>
              <a:ext uri="{FF2B5EF4-FFF2-40B4-BE49-F238E27FC236}">
                <a16:creationId xmlns:a16="http://schemas.microsoft.com/office/drawing/2014/main" id="{6AA6CDC6-C5ED-E34E-AD80-C22B236A6C28}"/>
              </a:ext>
            </a:extLst>
          </p:cNvPr>
          <p:cNvSpPr/>
          <p:nvPr/>
        </p:nvSpPr>
        <p:spPr>
          <a:xfrm>
            <a:off x="2040728" y="4159531"/>
            <a:ext cx="2763898" cy="369332"/>
          </a:xfrm>
          <a:prstGeom prst="rect">
            <a:avLst/>
          </a:prstGeom>
        </p:spPr>
        <p:txBody>
          <a:bodyPr wrap="none">
            <a:spAutoFit/>
          </a:bodyPr>
          <a:lstStyle/>
          <a:p>
            <a:r>
              <a:rPr lang="en-GB" dirty="0">
                <a:solidFill>
                  <a:srgbClr val="FF0000"/>
                </a:solidFill>
              </a:rPr>
              <a:t> </a:t>
            </a:r>
            <a:r>
              <a:rPr lang="en-GB" dirty="0">
                <a:solidFill>
                  <a:srgbClr val="000000"/>
                </a:solidFill>
              </a:rPr>
              <a:t>During a normal month.</a:t>
            </a:r>
            <a:endParaRPr lang="en-US" dirty="0"/>
          </a:p>
        </p:txBody>
      </p:sp>
      <p:sp>
        <p:nvSpPr>
          <p:cNvPr id="13" name="Rectangle 12">
            <a:extLst>
              <a:ext uri="{FF2B5EF4-FFF2-40B4-BE49-F238E27FC236}">
                <a16:creationId xmlns:a16="http://schemas.microsoft.com/office/drawing/2014/main" id="{4D409D0F-5CE9-1A45-959F-2E554E63A449}"/>
              </a:ext>
            </a:extLst>
          </p:cNvPr>
          <p:cNvSpPr/>
          <p:nvPr/>
        </p:nvSpPr>
        <p:spPr>
          <a:xfrm>
            <a:off x="6174080" y="4155194"/>
            <a:ext cx="1992853" cy="369332"/>
          </a:xfrm>
          <a:prstGeom prst="rect">
            <a:avLst/>
          </a:prstGeom>
        </p:spPr>
        <p:txBody>
          <a:bodyPr wrap="none">
            <a:spAutoFit/>
          </a:bodyPr>
          <a:lstStyle/>
          <a:p>
            <a:r>
              <a:rPr lang="en-GB" dirty="0"/>
              <a:t>During Ramadan.</a:t>
            </a:r>
            <a:endParaRPr lang="en-US" dirty="0"/>
          </a:p>
        </p:txBody>
      </p:sp>
      <p:sp>
        <p:nvSpPr>
          <p:cNvPr id="14" name="Rectangle 13">
            <a:extLst>
              <a:ext uri="{FF2B5EF4-FFF2-40B4-BE49-F238E27FC236}">
                <a16:creationId xmlns:a16="http://schemas.microsoft.com/office/drawing/2014/main" id="{3326C16E-A8D1-0B48-8536-3657A14B403A}"/>
              </a:ext>
            </a:extLst>
          </p:cNvPr>
          <p:cNvSpPr/>
          <p:nvPr/>
        </p:nvSpPr>
        <p:spPr>
          <a:xfrm>
            <a:off x="2115693" y="4451274"/>
            <a:ext cx="1369286" cy="369332"/>
          </a:xfrm>
          <a:prstGeom prst="rect">
            <a:avLst/>
          </a:prstGeom>
        </p:spPr>
        <p:txBody>
          <a:bodyPr wrap="none">
            <a:spAutoFit/>
          </a:bodyPr>
          <a:lstStyle/>
          <a:p>
            <a:r>
              <a:rPr lang="en-GB" b="1" dirty="0">
                <a:solidFill>
                  <a:srgbClr val="DE1E5A"/>
                </a:solidFill>
              </a:rPr>
              <a:t>Rewards x1</a:t>
            </a:r>
            <a:endParaRPr lang="en-US" b="1" dirty="0">
              <a:solidFill>
                <a:srgbClr val="DE1E5A"/>
              </a:solidFill>
            </a:endParaRPr>
          </a:p>
        </p:txBody>
      </p:sp>
      <p:sp>
        <p:nvSpPr>
          <p:cNvPr id="15" name="Rectangle 14">
            <a:extLst>
              <a:ext uri="{FF2B5EF4-FFF2-40B4-BE49-F238E27FC236}">
                <a16:creationId xmlns:a16="http://schemas.microsoft.com/office/drawing/2014/main" id="{F2576530-3D9A-4244-82D0-DEB27BC1A5F6}"/>
              </a:ext>
            </a:extLst>
          </p:cNvPr>
          <p:cNvSpPr/>
          <p:nvPr/>
        </p:nvSpPr>
        <p:spPr>
          <a:xfrm>
            <a:off x="6170518" y="4465563"/>
            <a:ext cx="1537600" cy="369332"/>
          </a:xfrm>
          <a:prstGeom prst="rect">
            <a:avLst/>
          </a:prstGeom>
        </p:spPr>
        <p:txBody>
          <a:bodyPr wrap="none">
            <a:spAutoFit/>
          </a:bodyPr>
          <a:lstStyle/>
          <a:p>
            <a:r>
              <a:rPr lang="en-GB" b="1" dirty="0">
                <a:solidFill>
                  <a:srgbClr val="DE1E5A"/>
                </a:solidFill>
              </a:rPr>
              <a:t>Rewards x70</a:t>
            </a:r>
            <a:endParaRPr lang="en-US" b="1" dirty="0">
              <a:solidFill>
                <a:srgbClr val="DE1E5A"/>
              </a:solidFill>
            </a:endParaRPr>
          </a:p>
        </p:txBody>
      </p:sp>
    </p:spTree>
    <p:extLst>
      <p:ext uri="{BB962C8B-B14F-4D97-AF65-F5344CB8AC3E}">
        <p14:creationId xmlns:p14="http://schemas.microsoft.com/office/powerpoint/2010/main" val="417453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up)">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p:tgtEl>
                                          <p:spTgt spid="9"/>
                                        </p:tgtEl>
                                        <p:attrNameLst>
                                          <p:attrName>ppt_y</p:attrName>
                                        </p:attrNameLst>
                                      </p:cBhvr>
                                      <p:tavLst>
                                        <p:tav tm="0">
                                          <p:val>
                                            <p:strVal val="#ppt_y+#ppt_h*1.125000"/>
                                          </p:val>
                                        </p:tav>
                                        <p:tav tm="100000">
                                          <p:val>
                                            <p:strVal val="#ppt_y"/>
                                          </p:val>
                                        </p:tav>
                                      </p:tavLst>
                                    </p:anim>
                                    <p:animEffect transition="in" filter="wipe(up)">
                                      <p:cBhvr>
                                        <p:cTn id="18" dur="500"/>
                                        <p:tgtEl>
                                          <p:spTgt spid="9"/>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additive="base">
                                        <p:cTn id="21" dur="500"/>
                                        <p:tgtEl>
                                          <p:spTgt spid="8"/>
                                        </p:tgtEl>
                                        <p:attrNameLst>
                                          <p:attrName>ppt_y</p:attrName>
                                        </p:attrNameLst>
                                      </p:cBhvr>
                                      <p:tavLst>
                                        <p:tav tm="0">
                                          <p:val>
                                            <p:strVal val="#ppt_y+#ppt_h*1.125000"/>
                                          </p:val>
                                        </p:tav>
                                        <p:tav tm="100000">
                                          <p:val>
                                            <p:strVal val="#ppt_y"/>
                                          </p:val>
                                        </p:tav>
                                      </p:tavLst>
                                    </p:anim>
                                    <p:animEffect transition="in" filter="wipe(up)">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p:tgtEl>
                                          <p:spTgt spid="14"/>
                                        </p:tgtEl>
                                        <p:attrNameLst>
                                          <p:attrName>ppt_y</p:attrName>
                                        </p:attrNameLst>
                                      </p:cBhvr>
                                      <p:tavLst>
                                        <p:tav tm="0">
                                          <p:val>
                                            <p:strVal val="#ppt_y+#ppt_h*1.125000"/>
                                          </p:val>
                                        </p:tav>
                                        <p:tav tm="100000">
                                          <p:val>
                                            <p:strVal val="#ppt_y"/>
                                          </p:val>
                                        </p:tav>
                                      </p:tavLst>
                                    </p:anim>
                                    <p:animEffect transition="in" filter="wipe(up)">
                                      <p:cBhvr>
                                        <p:cTn id="28" dur="500"/>
                                        <p:tgtEl>
                                          <p:spTgt spid="14"/>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p:tgtEl>
                                          <p:spTgt spid="12"/>
                                        </p:tgtEl>
                                        <p:attrNameLst>
                                          <p:attrName>ppt_y</p:attrName>
                                        </p:attrNameLst>
                                      </p:cBhvr>
                                      <p:tavLst>
                                        <p:tav tm="0">
                                          <p:val>
                                            <p:strVal val="#ppt_y+#ppt_h*1.125000"/>
                                          </p:val>
                                        </p:tav>
                                        <p:tav tm="100000">
                                          <p:val>
                                            <p:strVal val="#ppt_y"/>
                                          </p:val>
                                        </p:tav>
                                      </p:tavLst>
                                    </p:anim>
                                    <p:animEffect transition="in" filter="wipe(up)">
                                      <p:cBhvr>
                                        <p:cTn id="32" dur="500"/>
                                        <p:tgtEl>
                                          <p:spTgt spid="12"/>
                                        </p:tgtEl>
                                      </p:cBhvr>
                                    </p:animEffect>
                                  </p:childTnLst>
                                </p:cTn>
                              </p:par>
                              <p:par>
                                <p:cTn id="33" presetID="12" presetClass="entr" presetSubtype="4"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 calcmode="lin" valueType="num">
                                      <p:cBhvr additive="base">
                                        <p:cTn id="35" dur="500"/>
                                        <p:tgtEl>
                                          <p:spTgt spid="4"/>
                                        </p:tgtEl>
                                        <p:attrNameLst>
                                          <p:attrName>ppt_y</p:attrName>
                                        </p:attrNameLst>
                                      </p:cBhvr>
                                      <p:tavLst>
                                        <p:tav tm="0">
                                          <p:val>
                                            <p:strVal val="#ppt_y+#ppt_h*1.125000"/>
                                          </p:val>
                                        </p:tav>
                                        <p:tav tm="100000">
                                          <p:val>
                                            <p:strVal val="#ppt_y"/>
                                          </p:val>
                                        </p:tav>
                                      </p:tavLst>
                                    </p:anim>
                                    <p:animEffect transition="in" filter="wipe(up)">
                                      <p:cBhvr>
                                        <p:cTn id="36" dur="500"/>
                                        <p:tgtEl>
                                          <p:spTgt spid="4"/>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500"/>
                                        <p:tgtEl>
                                          <p:spTgt spid="10"/>
                                        </p:tgtEl>
                                        <p:attrNameLst>
                                          <p:attrName>ppt_y</p:attrName>
                                        </p:attrNameLst>
                                      </p:cBhvr>
                                      <p:tavLst>
                                        <p:tav tm="0">
                                          <p:val>
                                            <p:strVal val="#ppt_y+#ppt_h*1.125000"/>
                                          </p:val>
                                        </p:tav>
                                        <p:tav tm="100000">
                                          <p:val>
                                            <p:strVal val="#ppt_y"/>
                                          </p:val>
                                        </p:tav>
                                      </p:tavLst>
                                    </p:anim>
                                    <p:animEffect transition="in" filter="wipe(up)">
                                      <p:cBhvr>
                                        <p:cTn id="42" dur="500"/>
                                        <p:tgtEl>
                                          <p:spTgt spid="10"/>
                                        </p:tgtEl>
                                      </p:cBhvr>
                                    </p:animEffect>
                                  </p:childTnLst>
                                </p:cTn>
                              </p:par>
                              <p:par>
                                <p:cTn id="43" presetID="12" presetClass="entr" presetSubtype="4"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p:tgtEl>
                                          <p:spTgt spid="15"/>
                                        </p:tgtEl>
                                        <p:attrNameLst>
                                          <p:attrName>ppt_y</p:attrName>
                                        </p:attrNameLst>
                                      </p:cBhvr>
                                      <p:tavLst>
                                        <p:tav tm="0">
                                          <p:val>
                                            <p:strVal val="#ppt_y+#ppt_h*1.125000"/>
                                          </p:val>
                                        </p:tav>
                                        <p:tav tm="100000">
                                          <p:val>
                                            <p:strVal val="#ppt_y"/>
                                          </p:val>
                                        </p:tav>
                                      </p:tavLst>
                                    </p:anim>
                                    <p:animEffect transition="in" filter="wipe(up)">
                                      <p:cBhvr>
                                        <p:cTn id="46" dur="500"/>
                                        <p:tgtEl>
                                          <p:spTgt spid="15"/>
                                        </p:tgtEl>
                                      </p:cBhvr>
                                    </p:animEffect>
                                  </p:childTnLst>
                                </p:cTn>
                              </p:par>
                              <p:par>
                                <p:cTn id="47" presetID="12" presetClass="entr" presetSubtype="4" fill="hold" grpId="0" nodeType="with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p:tgtEl>
                                          <p:spTgt spid="13"/>
                                        </p:tgtEl>
                                        <p:attrNameLst>
                                          <p:attrName>ppt_y</p:attrName>
                                        </p:attrNameLst>
                                      </p:cBhvr>
                                      <p:tavLst>
                                        <p:tav tm="0">
                                          <p:val>
                                            <p:strVal val="#ppt_y+#ppt_h*1.125000"/>
                                          </p:val>
                                        </p:tav>
                                        <p:tav tm="100000">
                                          <p:val>
                                            <p:strVal val="#ppt_y"/>
                                          </p:val>
                                        </p:tav>
                                      </p:tavLst>
                                    </p:anim>
                                    <p:animEffect transition="in" filter="wipe(up)">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2" grpId="0"/>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5FDAA-A3DE-DE41-B0BC-CAD0D54B4D38}"/>
              </a:ext>
            </a:extLst>
          </p:cNvPr>
          <p:cNvSpPr>
            <a:spLocks noGrp="1"/>
          </p:cNvSpPr>
          <p:nvPr>
            <p:ph type="title"/>
          </p:nvPr>
        </p:nvSpPr>
        <p:spPr/>
        <p:txBody>
          <a:bodyPr/>
          <a:lstStyle/>
          <a:p>
            <a:r>
              <a:rPr lang="en-GB" dirty="0"/>
              <a:t>Hadith</a:t>
            </a:r>
            <a:endParaRPr lang="en-US" dirty="0"/>
          </a:p>
        </p:txBody>
      </p:sp>
      <p:sp>
        <p:nvSpPr>
          <p:cNvPr id="4" name="Rectangle: Rounded Corners 14">
            <a:extLst>
              <a:ext uri="{FF2B5EF4-FFF2-40B4-BE49-F238E27FC236}">
                <a16:creationId xmlns:a16="http://schemas.microsoft.com/office/drawing/2014/main" id="{0EE127E6-0733-3B49-9B30-D2E7D2B95A4A}"/>
              </a:ext>
            </a:extLst>
          </p:cNvPr>
          <p:cNvSpPr/>
          <p:nvPr/>
        </p:nvSpPr>
        <p:spPr>
          <a:xfrm>
            <a:off x="880494" y="1438523"/>
            <a:ext cx="7507856" cy="3089231"/>
          </a:xfrm>
          <a:prstGeom prst="roundRect">
            <a:avLst>
              <a:gd name="adj" fmla="val 15733"/>
            </a:avLst>
          </a:prstGeom>
          <a:solidFill>
            <a:srgbClr val="013F7D"/>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dirty="0"/>
          </a:p>
        </p:txBody>
      </p:sp>
      <p:sp>
        <p:nvSpPr>
          <p:cNvPr id="5" name="Rectangle: Rounded Corners 14">
            <a:extLst>
              <a:ext uri="{FF2B5EF4-FFF2-40B4-BE49-F238E27FC236}">
                <a16:creationId xmlns:a16="http://schemas.microsoft.com/office/drawing/2014/main" id="{5C1958B5-8498-9142-8C98-D4F0AB3ACDD0}"/>
              </a:ext>
            </a:extLst>
          </p:cNvPr>
          <p:cNvSpPr/>
          <p:nvPr/>
        </p:nvSpPr>
        <p:spPr>
          <a:xfrm>
            <a:off x="755650" y="1302869"/>
            <a:ext cx="7507856" cy="3089231"/>
          </a:xfrm>
          <a:prstGeom prst="roundRect">
            <a:avLst>
              <a:gd name="adj" fmla="val 16535"/>
            </a:avLst>
          </a:prstGeom>
          <a:solidFill>
            <a:schemeClr val="bg1"/>
          </a:solidFill>
          <a:ln w="38100">
            <a:solidFill>
              <a:srgbClr val="013F7D"/>
            </a:solidFill>
          </a:ln>
        </p:spPr>
        <p:style>
          <a:lnRef idx="2">
            <a:schemeClr val="accent1">
              <a:shade val="50000"/>
            </a:schemeClr>
          </a:lnRef>
          <a:fillRef idx="1">
            <a:schemeClr val="accent1"/>
          </a:fillRef>
          <a:effectRef idx="0">
            <a:schemeClr val="accent1"/>
          </a:effectRef>
          <a:fontRef idx="minor">
            <a:schemeClr val="lt1"/>
          </a:fontRef>
        </p:style>
        <p:txBody>
          <a:bodyPr lIns="144000" anchor="ctr"/>
          <a:lstStyle/>
          <a:p>
            <a:r>
              <a:rPr lang="en-GB" dirty="0">
                <a:solidFill>
                  <a:schemeClr val="tx1"/>
                </a:solidFill>
              </a:rPr>
              <a:t>Prophet Muhammad (peace and blessings be upon him) said, “Whoever fasts during Ramadan out of faith and hoping to gain Allah’s reward, Allah will forgive all of his past sins.</a:t>
            </a:r>
          </a:p>
          <a:p>
            <a:r>
              <a:rPr lang="en-GB" dirty="0">
                <a:solidFill>
                  <a:schemeClr val="tx1"/>
                </a:solidFill>
              </a:rPr>
              <a:t>And whoever prays throughout the nights of Ramadan out of faith and hoping to gain Allah’s reward, Allah will forgive all of his past sins.</a:t>
            </a:r>
          </a:p>
          <a:p>
            <a:r>
              <a:rPr lang="en-GB" dirty="0">
                <a:solidFill>
                  <a:schemeClr val="tx1"/>
                </a:solidFill>
              </a:rPr>
              <a:t>And whoever prays throughout the night of Al-</a:t>
            </a:r>
            <a:r>
              <a:rPr lang="en-GB" dirty="0" err="1">
                <a:solidFill>
                  <a:schemeClr val="tx1"/>
                </a:solidFill>
              </a:rPr>
              <a:t>Qadr</a:t>
            </a:r>
            <a:r>
              <a:rPr lang="en-GB" dirty="0">
                <a:solidFill>
                  <a:schemeClr val="tx1"/>
                </a:solidFill>
              </a:rPr>
              <a:t> out of faith and hoping to gain Allah’s reward, Allah will forgive all of his past sins.’’ - Narrated by Al-Bukhari and Muslim.</a:t>
            </a:r>
          </a:p>
        </p:txBody>
      </p:sp>
      <p:pic>
        <p:nvPicPr>
          <p:cNvPr id="7" name="Picture 6" descr="Logo&#10;&#10;Description automatically generated">
            <a:extLst>
              <a:ext uri="{FF2B5EF4-FFF2-40B4-BE49-F238E27FC236}">
                <a16:creationId xmlns:a16="http://schemas.microsoft.com/office/drawing/2014/main" id="{E0836B27-01E1-5143-AB34-9B8805F39305}"/>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76852" y="3863089"/>
            <a:ext cx="2428639" cy="2705969"/>
          </a:xfrm>
          <a:prstGeom prst="rect">
            <a:avLst/>
          </a:prstGeom>
        </p:spPr>
      </p:pic>
      <p:pic>
        <p:nvPicPr>
          <p:cNvPr id="9" name="Picture 8" descr="Icon&#10;&#10;Description automatically generated">
            <a:extLst>
              <a:ext uri="{FF2B5EF4-FFF2-40B4-BE49-F238E27FC236}">
                <a16:creationId xmlns:a16="http://schemas.microsoft.com/office/drawing/2014/main" id="{44D267E6-1780-E945-9F02-D562EFBE7D8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193932" y="4663408"/>
            <a:ext cx="1669483" cy="1667401"/>
          </a:xfrm>
          <a:prstGeom prst="rect">
            <a:avLst/>
          </a:prstGeom>
        </p:spPr>
      </p:pic>
    </p:spTree>
    <p:extLst>
      <p:ext uri="{BB962C8B-B14F-4D97-AF65-F5344CB8AC3E}">
        <p14:creationId xmlns:p14="http://schemas.microsoft.com/office/powerpoint/2010/main" val="3690225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par>
                                <p:cTn id="9" presetID="1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up)">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1B37D4A5-90BB-4844-98B2-369F398C181C}" vid="{00783449-5817-44E1-8606-1A7DF4C9CE7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638</TotalTime>
  <Words>842</Words>
  <Application>Microsoft Office PowerPoint</Application>
  <PresentationFormat>On-screen Show (4:3)</PresentationFormat>
  <Paragraphs>95</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Calibri</vt:lpstr>
      <vt:lpstr>Arial</vt:lpstr>
      <vt:lpstr>Twinkl</vt:lpstr>
      <vt:lpstr>Office Theme</vt:lpstr>
      <vt:lpstr>PowerPoint Presentation</vt:lpstr>
      <vt:lpstr>PowerPoint Presentation</vt:lpstr>
      <vt:lpstr>What Is Ramadan?</vt:lpstr>
      <vt:lpstr>What Is Ramadan?</vt:lpstr>
      <vt:lpstr>How Many Months in the Islamic Calendar?</vt:lpstr>
      <vt:lpstr>What Is Fasting?</vt:lpstr>
      <vt:lpstr>Why Do We Fast?</vt:lpstr>
      <vt:lpstr>Why Ramadan Is So Special? </vt:lpstr>
      <vt:lpstr>Hadith</vt:lpstr>
      <vt:lpstr>What Is the Night of Al-Qadr?</vt:lpstr>
      <vt:lpstr>What Are the Benefits of Fasting?</vt:lpstr>
      <vt:lpstr>What Can We Do During Ramadan?</vt:lpstr>
      <vt:lpstr>Reflection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Katy Gaunt</dc:creator>
  <cp:lastModifiedBy>Twinkl-A5</cp:lastModifiedBy>
  <cp:revision>33</cp:revision>
  <dcterms:created xsi:type="dcterms:W3CDTF">2021-03-11T09:29:17Z</dcterms:created>
  <dcterms:modified xsi:type="dcterms:W3CDTF">2022-04-27T06:18:33Z</dcterms:modified>
</cp:coreProperties>
</file>