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4" r:id="rId1"/>
  </p:sldMasterIdLst>
  <p:notesMasterIdLst>
    <p:notesMasterId r:id="rId19"/>
  </p:notesMasterIdLst>
  <p:handoutMasterIdLst>
    <p:handoutMasterId r:id="rId20"/>
  </p:handoutMasterIdLst>
  <p:sldIdLst>
    <p:sldId id="964" r:id="rId2"/>
    <p:sldId id="962" r:id="rId3"/>
    <p:sldId id="965" r:id="rId4"/>
    <p:sldId id="966" r:id="rId5"/>
    <p:sldId id="996" r:id="rId6"/>
    <p:sldId id="967" r:id="rId7"/>
    <p:sldId id="997" r:id="rId8"/>
    <p:sldId id="968" r:id="rId9"/>
    <p:sldId id="970" r:id="rId10"/>
    <p:sldId id="969" r:id="rId11"/>
    <p:sldId id="972" r:id="rId12"/>
    <p:sldId id="973" r:id="rId13"/>
    <p:sldId id="976" r:id="rId14"/>
    <p:sldId id="977" r:id="rId15"/>
    <p:sldId id="979" r:id="rId16"/>
    <p:sldId id="982" r:id="rId17"/>
    <p:sldId id="1003" r:id="rId18"/>
  </p:sldIdLst>
  <p:sldSz cx="9906000" cy="6858000" type="A4"/>
  <p:notesSz cx="7104063" cy="10234613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s" id="{197FF5E7-57A8-40D7-8FA0-8A089C366947}">
          <p14:sldIdLst/>
        </p14:section>
        <p14:section name="Multiplying" id="{059544AC-2C27-45B1-9F95-F87DF8854DD6}">
          <p14:sldIdLst>
            <p14:sldId id="964"/>
            <p14:sldId id="962"/>
          </p14:sldIdLst>
        </p14:section>
        <p14:section name="AFL Questions" id="{532AD122-FECA-4421-970C-CA757A243B8B}">
          <p14:sldIdLst>
            <p14:sldId id="965"/>
          </p14:sldIdLst>
        </p14:section>
        <p14:section name="Brackets" id="{D06A50BA-CF3E-4C9B-82D4-5343D575D19C}">
          <p14:sldIdLst>
            <p14:sldId id="966"/>
            <p14:sldId id="996"/>
          </p14:sldIdLst>
        </p14:section>
        <p14:section name="AFL Questions" id="{8CF479CF-7A5C-4997-95F3-4BE65103C2F1}">
          <p14:sldIdLst>
            <p14:sldId id="967"/>
            <p14:sldId id="997"/>
          </p14:sldIdLst>
        </p14:section>
        <p14:section name="Dividing" id="{7AD9B543-B2D1-4E22-A19D-698FDD687DB7}">
          <p14:sldIdLst>
            <p14:sldId id="968"/>
            <p14:sldId id="970"/>
            <p14:sldId id="969"/>
          </p14:sldIdLst>
        </p14:section>
        <p14:section name="AFL Questions" id="{4A68AC7D-6140-42E2-8882-6579171280FC}">
          <p14:sldIdLst>
            <p14:sldId id="972"/>
          </p14:sldIdLst>
        </p14:section>
        <p14:section name="Negative" id="{E03A27E2-479C-4350-8679-1C0ED92E0569}">
          <p14:sldIdLst>
            <p14:sldId id="973"/>
            <p14:sldId id="976"/>
            <p14:sldId id="977"/>
          </p14:sldIdLst>
        </p14:section>
        <p14:section name="AFL Questions" id="{96B0E4A7-DA91-466F-9A0F-C4A22F472F8B}">
          <p14:sldIdLst>
            <p14:sldId id="979"/>
            <p14:sldId id="982"/>
          </p14:sldIdLst>
        </p14:section>
        <p14:section name="Fractional" id="{00CA76CA-4931-4D4E-B214-066F5293C7B2}">
          <p14:sldIdLst/>
        </p14:section>
        <p14:section name="AFL Questions" id="{83A2ED62-5210-4A40-B622-B956285F2426}">
          <p14:sldIdLst/>
        </p14:section>
        <p14:section name="Fractions with Fractional" id="{B7765DF0-8A1B-43F8-80F8-05D35ED30D3F}">
          <p14:sldIdLst/>
        </p14:section>
        <p14:section name="AFL Questions" id="{309D18F7-53BC-447E-9131-5F039E20EB36}">
          <p14:sldIdLst/>
        </p14:section>
        <p14:section name="Negative Fractional" id="{C24C6709-892C-456C-B113-0FB573DA996D}">
          <p14:sldIdLst/>
        </p14:section>
        <p14:section name="AFL Questions" id="{46AE0832-4F46-4955-A1D4-558E46702711}">
          <p14:sldIdLst/>
        </p14:section>
        <p14:section name="Handout" id="{8F7CEA33-B133-4AFB-9D18-E57FE8BE438C}">
          <p14:sldIdLst>
            <p14:sldId id="1003"/>
          </p14:sldIdLst>
        </p14:section>
        <p14:section name="goteachmaths" id="{F3D720CF-F566-46A6-9361-125255B68FA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  <a:srgbClr val="FF006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1" autoAdjust="0"/>
    <p:restoredTop sz="92935" autoAdjust="0"/>
  </p:normalViewPr>
  <p:slideViewPr>
    <p:cSldViewPr snapToGrid="0" showGuides="1">
      <p:cViewPr varScale="1">
        <p:scale>
          <a:sx n="83" d="100"/>
          <a:sy n="83" d="100"/>
        </p:scale>
        <p:origin x="1430" y="77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4242"/>
    </p:cViewPr>
  </p:sorterViewPr>
  <p:notesViewPr>
    <p:cSldViewPr snapToGrid="0" showGuides="1">
      <p:cViewPr varScale="1">
        <p:scale>
          <a:sx n="59" d="100"/>
          <a:sy n="59" d="100"/>
        </p:scale>
        <p:origin x="32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95EEC0-BA2F-4C89-A04C-7A4A655E27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20E98-7CDF-4021-8551-1596F15CE7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831BB-79C8-47D7-927B-A4A057B48BB9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172B7C-7F8E-4E82-8E98-820250829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038D9-98AA-4E2F-BECD-0B5701A075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3C3B0-A9E3-44D3-89EF-A392F668C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830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637" tIns="47319" rIns="94637" bIns="4731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637" tIns="47319" rIns="94637" bIns="47319" rtlCol="0"/>
          <a:lstStyle>
            <a:lvl1pPr algn="r">
              <a:defRPr sz="1300"/>
            </a:lvl1pPr>
          </a:lstStyle>
          <a:p>
            <a:fld id="{9C6A85EB-AF26-437E-8488-94E19A13AA79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7" tIns="47319" rIns="94637" bIns="4731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10"/>
            <a:ext cx="5683250" cy="4029878"/>
          </a:xfrm>
          <a:prstGeom prst="rect">
            <a:avLst/>
          </a:prstGeom>
        </p:spPr>
        <p:txBody>
          <a:bodyPr vert="horz" lIns="94637" tIns="47319" rIns="94637" bIns="4731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10"/>
            <a:ext cx="3078427" cy="513507"/>
          </a:xfrm>
          <a:prstGeom prst="rect">
            <a:avLst/>
          </a:prstGeom>
        </p:spPr>
        <p:txBody>
          <a:bodyPr vert="horz" lIns="94637" tIns="47319" rIns="94637" bIns="4731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10"/>
            <a:ext cx="3078427" cy="513507"/>
          </a:xfrm>
          <a:prstGeom prst="rect">
            <a:avLst/>
          </a:prstGeom>
        </p:spPr>
        <p:txBody>
          <a:bodyPr vert="horz" lIns="94637" tIns="47319" rIns="94637" bIns="47319" rtlCol="0" anchor="b"/>
          <a:lstStyle>
            <a:lvl1pPr algn="r">
              <a:defRPr sz="1300"/>
            </a:lvl1pPr>
          </a:lstStyle>
          <a:p>
            <a:fld id="{DD4EDCD2-601A-461C-9AB5-639C33E3F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9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64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07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20.png"/><Relationship Id="rId3" Type="http://schemas.openxmlformats.org/officeDocument/2006/relationships/image" Target="../media/image2420.png"/><Relationship Id="rId12" Type="http://schemas.openxmlformats.org/officeDocument/2006/relationships/image" Target="../media/image2510.png"/><Relationship Id="rId2" Type="http://schemas.openxmlformats.org/officeDocument/2006/relationships/image" Target="../media/image24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40.png"/><Relationship Id="rId4" Type="http://schemas.openxmlformats.org/officeDocument/2006/relationships/image" Target="../media/image2430.png"/><Relationship Id="rId14" Type="http://schemas.openxmlformats.org/officeDocument/2006/relationships/image" Target="../media/image25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0.png"/><Relationship Id="rId7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B52BB9-1A84-48AD-BCE7-FBD272AB33E8}"/>
                  </a:ext>
                </a:extLst>
              </p:cNvPr>
              <p:cNvSpPr txBox="1"/>
              <p:nvPr/>
            </p:nvSpPr>
            <p:spPr>
              <a:xfrm>
                <a:off x="4141816" y="1604597"/>
                <a:ext cx="1622367" cy="1559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9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9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9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96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B52BB9-1A84-48AD-BCE7-FBD272AB3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816" y="1604597"/>
                <a:ext cx="1622367" cy="15592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A65A4AB-A87F-49B1-BC2A-D57303D34C4E}"/>
              </a:ext>
            </a:extLst>
          </p:cNvPr>
          <p:cNvSpPr txBox="1"/>
          <p:nvPr/>
        </p:nvSpPr>
        <p:spPr>
          <a:xfrm>
            <a:off x="3525400" y="5512777"/>
            <a:ext cx="28552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How do we describe this?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What is it shorthand for?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068BB6-3E7F-40B6-A28D-02279C4A8F65}"/>
              </a:ext>
            </a:extLst>
          </p:cNvPr>
          <p:cNvSpPr txBox="1"/>
          <p:nvPr/>
        </p:nvSpPr>
        <p:spPr>
          <a:xfrm>
            <a:off x="6392537" y="178778"/>
            <a:ext cx="16987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Index (Indices)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Power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Exponent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BD0446-2099-4E23-BBB7-0A0780775A47}"/>
              </a:ext>
            </a:extLst>
          </p:cNvPr>
          <p:cNvSpPr txBox="1"/>
          <p:nvPr/>
        </p:nvSpPr>
        <p:spPr>
          <a:xfrm>
            <a:off x="2079495" y="2300654"/>
            <a:ext cx="676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Base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9CCA83-1068-401F-9F3C-DB86D8A0122B}"/>
                  </a:ext>
                </a:extLst>
              </p:cNvPr>
              <p:cNvSpPr txBox="1"/>
              <p:nvPr/>
            </p:nvSpPr>
            <p:spPr>
              <a:xfrm>
                <a:off x="2612391" y="3429000"/>
                <a:ext cx="4681218" cy="994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60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60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60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60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6000" i="1" dirty="0">
                          <a:latin typeface="Cambria Math" panose="02040503050406030204" pitchFamily="18" charset="0"/>
                        </a:rPr>
                        <m:t>×2</m:t>
                      </m:r>
                    </m:oMath>
                  </m:oMathPara>
                </a14:m>
                <a:endParaRPr lang="en-GB" sz="6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9CCA83-1068-401F-9F3C-DB86D8A01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391" y="3429000"/>
                <a:ext cx="4681218" cy="9943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235BCF-3794-463B-86D3-A3FACF0F8556}"/>
              </a:ext>
            </a:extLst>
          </p:cNvPr>
          <p:cNvCxnSpPr>
            <a:cxnSpLocks/>
          </p:cNvCxnSpPr>
          <p:nvPr/>
        </p:nvCxnSpPr>
        <p:spPr>
          <a:xfrm flipV="1">
            <a:off x="2945423" y="2431929"/>
            <a:ext cx="1226422" cy="738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A8F04F-762C-4972-870F-31DF732350B8}"/>
              </a:ext>
            </a:extLst>
          </p:cNvPr>
          <p:cNvCxnSpPr>
            <a:cxnSpLocks/>
          </p:cNvCxnSpPr>
          <p:nvPr/>
        </p:nvCxnSpPr>
        <p:spPr>
          <a:xfrm flipH="1">
            <a:off x="5526179" y="1159971"/>
            <a:ext cx="854425" cy="6500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84C1B13-8E46-475E-8B76-CC9ABD49DD83}"/>
              </a:ext>
            </a:extLst>
          </p:cNvPr>
          <p:cNvSpPr/>
          <p:nvPr/>
        </p:nvSpPr>
        <p:spPr>
          <a:xfrm>
            <a:off x="54711" y="32042"/>
            <a:ext cx="9810649" cy="6785318"/>
          </a:xfrm>
          <a:prstGeom prst="roundRect">
            <a:avLst>
              <a:gd name="adj" fmla="val 5156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142F9319-C141-49EE-B5B5-E7B68467E592}"/>
              </a:ext>
            </a:extLst>
          </p:cNvPr>
          <p:cNvSpPr/>
          <p:nvPr/>
        </p:nvSpPr>
        <p:spPr>
          <a:xfrm>
            <a:off x="353304" y="4546005"/>
            <a:ext cx="2989335" cy="1005129"/>
          </a:xfrm>
          <a:prstGeom prst="wedgeRoundRectCallout">
            <a:avLst>
              <a:gd name="adj1" fmla="val -48166"/>
              <a:gd name="adj2" fmla="val 8580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2000" dirty="0">
                <a:solidFill>
                  <a:prstClr val="black"/>
                </a:solidFill>
              </a:rPr>
              <a:t>“2 to the power of 4”</a:t>
            </a:r>
          </a:p>
          <a:p>
            <a:pPr lvl="0" algn="ctr"/>
            <a:endParaRPr lang="en-GB" sz="1200" dirty="0">
              <a:solidFill>
                <a:prstClr val="black"/>
              </a:solidFill>
            </a:endParaRPr>
          </a:p>
          <a:p>
            <a:pPr lvl="0" algn="ctr"/>
            <a:r>
              <a:rPr lang="en-GB" sz="2000" dirty="0">
                <a:solidFill>
                  <a:prstClr val="black"/>
                </a:solidFill>
              </a:rPr>
              <a:t>“2 to the 4”</a:t>
            </a:r>
            <a:endParaRPr lang="en-GB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0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72A78B-186D-4D28-BFF7-61524199AEC6}"/>
                  </a:ext>
                </a:extLst>
              </p:cNvPr>
              <p:cNvSpPr txBox="1"/>
              <p:nvPr/>
            </p:nvSpPr>
            <p:spPr>
              <a:xfrm>
                <a:off x="2035354" y="5560646"/>
                <a:ext cx="5835315" cy="1128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What is the result of this calculation in the form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800" i="1" baseline="30000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?</a:t>
                </a:r>
              </a:p>
              <a:p>
                <a:pPr algn="ctr"/>
                <a:endParaRPr lang="en-GB" sz="2000" dirty="0"/>
              </a:p>
              <a:p>
                <a:pPr algn="ctr"/>
                <a:r>
                  <a:rPr lang="en-GB" sz="2000" dirty="0"/>
                  <a:t>What is the rule for dividing terms with indices?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72A78B-186D-4D28-BFF7-61524199A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354" y="5560646"/>
                <a:ext cx="5835315" cy="1128835"/>
              </a:xfrm>
              <a:prstGeom prst="rect">
                <a:avLst/>
              </a:prstGeom>
              <a:blipFill>
                <a:blip r:embed="rId2"/>
                <a:stretch>
                  <a:fillRect l="-731" r="-627" b="-86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5CBCF1-2A3F-47B2-BA00-090E10146BEB}"/>
                  </a:ext>
                </a:extLst>
              </p:cNvPr>
              <p:cNvSpPr txBox="1"/>
              <p:nvPr/>
            </p:nvSpPr>
            <p:spPr>
              <a:xfrm>
                <a:off x="423897" y="1848243"/>
                <a:ext cx="4230645" cy="904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54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5400" b="0" i="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54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5400" b="0" i="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54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54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5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5CBCF1-2A3F-47B2-BA00-090E10146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97" y="1848243"/>
                <a:ext cx="4230645" cy="9042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035846-8D1A-4C7F-864C-0063C6DE5CF7}"/>
                  </a:ext>
                </a:extLst>
              </p:cNvPr>
              <p:cNvSpPr txBox="1"/>
              <p:nvPr/>
            </p:nvSpPr>
            <p:spPr>
              <a:xfrm>
                <a:off x="5408549" y="1848243"/>
                <a:ext cx="2333372" cy="904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 dirty="0">
                          <a:latin typeface="Cambria Math" panose="02040503050406030204" pitchFamily="18" charset="0"/>
                        </a:rPr>
                        <m:t>÷</m:t>
                      </m:r>
                      <m:r>
                        <a:rPr lang="en-GB" sz="5400" b="0" i="0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5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035846-8D1A-4C7F-864C-0063C6DE5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549" y="1848243"/>
                <a:ext cx="2333372" cy="9042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DEFB08-AC06-4964-B9AC-CB0C7114BDD3}"/>
                  </a:ext>
                </a:extLst>
              </p:cNvPr>
              <p:cNvSpPr txBox="1"/>
              <p:nvPr/>
            </p:nvSpPr>
            <p:spPr>
              <a:xfrm>
                <a:off x="4670581" y="1848243"/>
                <a:ext cx="1343638" cy="904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 dirty="0" smtClean="0">
                          <a:latin typeface="Cambria Math" panose="02040503050406030204" pitchFamily="18" charset="0"/>
                        </a:rPr>
                        <m:t>÷</m:t>
                      </m:r>
                      <m:r>
                        <a:rPr lang="en-GB" sz="54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5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DEFB08-AC06-4964-B9AC-CB0C7114B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581" y="1848243"/>
                <a:ext cx="1343638" cy="9042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3C63B8-6E31-44E4-AA62-2F821CA08F7A}"/>
                  </a:ext>
                </a:extLst>
              </p:cNvPr>
              <p:cNvSpPr txBox="1"/>
              <p:nvPr/>
            </p:nvSpPr>
            <p:spPr>
              <a:xfrm>
                <a:off x="4567547" y="2945331"/>
                <a:ext cx="1702582" cy="920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5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5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5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3C63B8-6E31-44E4-AA62-2F821CA08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547" y="2945331"/>
                <a:ext cx="1702582" cy="920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0504F11-A7E4-4090-B42A-13CB343AAD3F}"/>
              </a:ext>
            </a:extLst>
          </p:cNvPr>
          <p:cNvSpPr/>
          <p:nvPr/>
        </p:nvSpPr>
        <p:spPr>
          <a:xfrm>
            <a:off x="54711" y="32042"/>
            <a:ext cx="9810649" cy="6785318"/>
          </a:xfrm>
          <a:prstGeom prst="roundRect">
            <a:avLst>
              <a:gd name="adj" fmla="val 5156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0133A1-C77C-4EA8-BEE5-766975192C46}"/>
                  </a:ext>
                </a:extLst>
              </p:cNvPr>
              <p:cNvSpPr txBox="1"/>
              <p:nvPr/>
            </p:nvSpPr>
            <p:spPr>
              <a:xfrm>
                <a:off x="3561187" y="23347"/>
                <a:ext cx="1789272" cy="1653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5400" b="0" i="1" baseline="30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5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5400" b="0" i="1" baseline="30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5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GB" sz="5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0133A1-C77C-4EA8-BEE5-766975192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187" y="23347"/>
                <a:ext cx="1789272" cy="16535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A6E1D9-F9BC-45A0-8ACD-9CF214DD4918}"/>
              </a:ext>
            </a:extLst>
          </p:cNvPr>
          <p:cNvCxnSpPr>
            <a:cxnSpLocks/>
          </p:cNvCxnSpPr>
          <p:nvPr/>
        </p:nvCxnSpPr>
        <p:spPr>
          <a:xfrm>
            <a:off x="2875280" y="2082800"/>
            <a:ext cx="477520" cy="477520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57B36F-F266-4FAE-96EF-53D2E9005BE8}"/>
              </a:ext>
            </a:extLst>
          </p:cNvPr>
          <p:cNvCxnSpPr>
            <a:cxnSpLocks/>
          </p:cNvCxnSpPr>
          <p:nvPr/>
        </p:nvCxnSpPr>
        <p:spPr>
          <a:xfrm>
            <a:off x="5465615" y="2049325"/>
            <a:ext cx="477520" cy="477520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7CB799-694D-4D5A-B14E-6B25AEA2808D}"/>
              </a:ext>
            </a:extLst>
          </p:cNvPr>
          <p:cNvCxnSpPr>
            <a:cxnSpLocks/>
          </p:cNvCxnSpPr>
          <p:nvPr/>
        </p:nvCxnSpPr>
        <p:spPr>
          <a:xfrm>
            <a:off x="4053840" y="2082800"/>
            <a:ext cx="477520" cy="477520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B79287A-9F93-4B85-BD19-F55CE58FCBC2}"/>
              </a:ext>
            </a:extLst>
          </p:cNvPr>
          <p:cNvCxnSpPr>
            <a:cxnSpLocks/>
          </p:cNvCxnSpPr>
          <p:nvPr/>
        </p:nvCxnSpPr>
        <p:spPr>
          <a:xfrm>
            <a:off x="6725455" y="2089965"/>
            <a:ext cx="477520" cy="477520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3709764-D759-4742-81C0-3997BC5D26CC}"/>
                  </a:ext>
                </a:extLst>
              </p:cNvPr>
              <p:cNvSpPr txBox="1"/>
              <p:nvPr/>
            </p:nvSpPr>
            <p:spPr>
              <a:xfrm>
                <a:off x="3607036" y="3914439"/>
                <a:ext cx="3073085" cy="1514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4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8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48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4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8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48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  <m:r>
                        <a:rPr lang="en-GB" sz="4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4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4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8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GB" sz="48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3709764-D759-4742-81C0-3997BC5D2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036" y="3914439"/>
                <a:ext cx="3073085" cy="15144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81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A95BC4-F7AA-4855-8875-F9586B760043}"/>
                  </a:ext>
                </a:extLst>
              </p:cNvPr>
              <p:cNvSpPr txBox="1"/>
              <p:nvPr/>
            </p:nvSpPr>
            <p:spPr>
              <a:xfrm>
                <a:off x="2751577" y="84406"/>
                <a:ext cx="44028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Answer these questions in the form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800" i="1" baseline="30000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A95BC4-F7AA-4855-8875-F9586B760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577" y="84406"/>
                <a:ext cx="4402872" cy="523220"/>
              </a:xfrm>
              <a:prstGeom prst="rect">
                <a:avLst/>
              </a:prstGeom>
              <a:blipFill>
                <a:blip r:embed="rId2"/>
                <a:stretch>
                  <a:fillRect l="-968" b="-15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6D6383-468B-4959-8E2A-C23831C4B1D3}"/>
                  </a:ext>
                </a:extLst>
              </p:cNvPr>
              <p:cNvSpPr txBox="1"/>
              <p:nvPr/>
            </p:nvSpPr>
            <p:spPr>
              <a:xfrm>
                <a:off x="574147" y="978387"/>
                <a:ext cx="3613233" cy="714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0" dirty="0">
                    <a:solidFill>
                      <a:schemeClr val="tx1"/>
                    </a:solidFill>
                  </a:rPr>
                  <a:t>a)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GB" sz="4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6D6383-468B-4959-8E2A-C23831C4B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47" y="978387"/>
                <a:ext cx="3613233" cy="714876"/>
              </a:xfrm>
              <a:prstGeom prst="rect">
                <a:avLst/>
              </a:prstGeom>
              <a:blipFill>
                <a:blip r:embed="rId3"/>
                <a:stretch>
                  <a:fillRect l="-4216" b="-24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9F975A-1E6E-47F5-965F-83694C636894}"/>
                  </a:ext>
                </a:extLst>
              </p:cNvPr>
              <p:cNvSpPr txBox="1"/>
              <p:nvPr/>
            </p:nvSpPr>
            <p:spPr>
              <a:xfrm>
                <a:off x="5725267" y="978387"/>
                <a:ext cx="3638881" cy="706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0" dirty="0">
                    <a:solidFill>
                      <a:schemeClr val="tx1"/>
                    </a:solidFill>
                  </a:rPr>
                  <a:t>b)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GB" sz="4000" i="1" dirty="0">
                        <a:latin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4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9F975A-1E6E-47F5-965F-83694C636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267" y="978387"/>
                <a:ext cx="3638881" cy="706091"/>
              </a:xfrm>
              <a:prstGeom prst="rect">
                <a:avLst/>
              </a:prstGeom>
              <a:blipFill>
                <a:blip r:embed="rId4"/>
                <a:stretch>
                  <a:fillRect l="-4188" b="-26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502A99-8976-4EAF-8A67-76D47D109BA4}"/>
              </a:ext>
            </a:extLst>
          </p:cNvPr>
          <p:cNvSpPr/>
          <p:nvPr/>
        </p:nvSpPr>
        <p:spPr>
          <a:xfrm>
            <a:off x="54711" y="32042"/>
            <a:ext cx="9810649" cy="6785318"/>
          </a:xfrm>
          <a:prstGeom prst="roundRect">
            <a:avLst>
              <a:gd name="adj" fmla="val 5156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71B4D1-9DE2-4E1D-9098-7BA481119B39}"/>
                  </a:ext>
                </a:extLst>
              </p:cNvPr>
              <p:cNvSpPr txBox="1"/>
              <p:nvPr/>
            </p:nvSpPr>
            <p:spPr>
              <a:xfrm>
                <a:off x="574147" y="2098154"/>
                <a:ext cx="3563220" cy="1284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0" dirty="0">
                    <a:solidFill>
                      <a:schemeClr val="tx1"/>
                    </a:solidFill>
                  </a:rPr>
                  <a:t>c)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5400" b="0" i="1" baseline="30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5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5400" b="0" i="1" baseline="30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4000" b="0" i="1" baseline="300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4000" baseline="30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71B4D1-9DE2-4E1D-9098-7BA481119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47" y="2098154"/>
                <a:ext cx="3563220" cy="1284519"/>
              </a:xfrm>
              <a:prstGeom prst="rect">
                <a:avLst/>
              </a:prstGeom>
              <a:blipFill>
                <a:blip r:embed="rId5"/>
                <a:stretch>
                  <a:fillRect l="-4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D54126-1B92-4A86-8250-A206163A3518}"/>
                  </a:ext>
                </a:extLst>
              </p:cNvPr>
              <p:cNvSpPr txBox="1"/>
              <p:nvPr/>
            </p:nvSpPr>
            <p:spPr>
              <a:xfrm>
                <a:off x="5735427" y="2098154"/>
                <a:ext cx="2611421" cy="1272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0" dirty="0">
                    <a:solidFill>
                      <a:schemeClr val="tx1"/>
                    </a:solidFill>
                  </a:rPr>
                  <a:t>d)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5400" b="0" i="1" baseline="30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5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5400" b="0" i="1" baseline="30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4000" b="0" i="1" baseline="300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4000" baseline="30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D54126-1B92-4A86-8250-A206163A3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427" y="2098154"/>
                <a:ext cx="2611421" cy="1272656"/>
              </a:xfrm>
              <a:prstGeom prst="rect">
                <a:avLst/>
              </a:prstGeom>
              <a:blipFill>
                <a:blip r:embed="rId6"/>
                <a:stretch>
                  <a:fillRect l="-6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2890BC-2242-4069-BDAC-CCB8DC3A1C40}"/>
                  </a:ext>
                </a:extLst>
              </p:cNvPr>
              <p:cNvSpPr txBox="1"/>
              <p:nvPr/>
            </p:nvSpPr>
            <p:spPr>
              <a:xfrm>
                <a:off x="574147" y="3774740"/>
                <a:ext cx="3586046" cy="1267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0" dirty="0">
                    <a:solidFill>
                      <a:schemeClr val="tx1"/>
                    </a:solidFill>
                  </a:rPr>
                  <a:t>e)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5400" b="0" i="1" baseline="30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5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× 2</m:t>
                        </m:r>
                        <m:r>
                          <a:rPr lang="en-GB" sz="5400" b="0" i="1" baseline="30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5400" i="1" baseline="30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4000" b="0" i="1" baseline="300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GB" sz="4000" baseline="30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2890BC-2242-4069-BDAC-CCB8DC3A1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47" y="3774740"/>
                <a:ext cx="3586046" cy="1267463"/>
              </a:xfrm>
              <a:prstGeom prst="rect">
                <a:avLst/>
              </a:prstGeom>
              <a:blipFill>
                <a:blip r:embed="rId7"/>
                <a:stretch>
                  <a:fillRect l="-42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40A7FE-D816-4FD3-B347-4CD5BC90CFF8}"/>
                  </a:ext>
                </a:extLst>
              </p:cNvPr>
              <p:cNvSpPr txBox="1"/>
              <p:nvPr/>
            </p:nvSpPr>
            <p:spPr>
              <a:xfrm>
                <a:off x="5735427" y="3774740"/>
                <a:ext cx="2845331" cy="1271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0" dirty="0">
                    <a:solidFill>
                      <a:schemeClr val="tx1"/>
                    </a:solidFill>
                  </a:rPr>
                  <a:t>f)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5400" b="0" i="1" baseline="30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5400" b="0" i="1" baseline="30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4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GB" sz="4000" baseline="30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40A7FE-D816-4FD3-B347-4CD5BC90C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427" y="3774740"/>
                <a:ext cx="2845331" cy="1271695"/>
              </a:xfrm>
              <a:prstGeom prst="rect">
                <a:avLst/>
              </a:prstGeom>
              <a:blipFill>
                <a:blip r:embed="rId8"/>
                <a:stretch>
                  <a:fillRect l="-55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27C0B1-6CE9-425A-AA4C-9931E4293E81}"/>
                  </a:ext>
                </a:extLst>
              </p:cNvPr>
              <p:cNvSpPr txBox="1"/>
              <p:nvPr/>
            </p:nvSpPr>
            <p:spPr>
              <a:xfrm>
                <a:off x="5755747" y="4983967"/>
                <a:ext cx="3678251" cy="1500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0" dirty="0">
                    <a:solidFill>
                      <a:schemeClr val="tx1"/>
                    </a:solidFill>
                  </a:rPr>
                  <a:t>h) </a:t>
                </a:r>
                <a14:m>
                  <m:oMath xmlns:m="http://schemas.openxmlformats.org/officeDocument/2006/math">
                    <m:r>
                      <a:rPr lang="en-GB" sz="5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GB" sz="5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5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5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54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5400" b="0" i="1" baseline="30000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GB" sz="54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5400" i="1" baseline="30000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5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4000" b="0" i="1" baseline="300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GB" sz="4000" baseline="30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27C0B1-6CE9-425A-AA4C-9931E4293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747" y="4983967"/>
                <a:ext cx="3678251" cy="1500091"/>
              </a:xfrm>
              <a:prstGeom prst="rect">
                <a:avLst/>
              </a:prstGeom>
              <a:blipFill>
                <a:blip r:embed="rId9"/>
                <a:stretch>
                  <a:fillRect l="-41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DA4A145-D3AB-4D15-8978-E8FD2D6EC00B}"/>
                  </a:ext>
                </a:extLst>
              </p:cNvPr>
              <p:cNvSpPr txBox="1"/>
              <p:nvPr/>
            </p:nvSpPr>
            <p:spPr>
              <a:xfrm>
                <a:off x="553827" y="5380020"/>
                <a:ext cx="3761735" cy="120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0" dirty="0">
                    <a:solidFill>
                      <a:schemeClr val="tx1"/>
                    </a:solidFill>
                  </a:rPr>
                  <a:t>g)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5400" b="0" i="1" baseline="30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5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5400" b="0" i="1" baseline="30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5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5400" b="0" i="1" baseline="30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5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5400" b="0" i="1" baseline="30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4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sz="4000" baseline="30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DA4A145-D3AB-4D15-8978-E8FD2D6EC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27" y="5380020"/>
                <a:ext cx="3761735" cy="1204304"/>
              </a:xfrm>
              <a:prstGeom prst="rect">
                <a:avLst/>
              </a:prstGeom>
              <a:blipFill>
                <a:blip r:embed="rId10"/>
                <a:stretch>
                  <a:fillRect l="-4214" t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9AAE5E20-BDD5-41C0-B024-BCF6BFC8F07D}"/>
              </a:ext>
            </a:extLst>
          </p:cNvPr>
          <p:cNvSpPr/>
          <p:nvPr/>
        </p:nvSpPr>
        <p:spPr>
          <a:xfrm>
            <a:off x="3561187" y="904240"/>
            <a:ext cx="914400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17435D4-38C2-43ED-9B82-366C9CF88E37}"/>
              </a:ext>
            </a:extLst>
          </p:cNvPr>
          <p:cNvSpPr/>
          <p:nvPr/>
        </p:nvSpPr>
        <p:spPr>
          <a:xfrm>
            <a:off x="8590387" y="894080"/>
            <a:ext cx="914400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7D89A8-028D-44E6-A344-ABF88B002A7D}"/>
              </a:ext>
            </a:extLst>
          </p:cNvPr>
          <p:cNvSpPr/>
          <p:nvPr/>
        </p:nvSpPr>
        <p:spPr>
          <a:xfrm>
            <a:off x="2311506" y="2540000"/>
            <a:ext cx="1884573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C313EC-D615-48D5-A7AA-AEB044C62BE5}"/>
              </a:ext>
            </a:extLst>
          </p:cNvPr>
          <p:cNvSpPr/>
          <p:nvPr/>
        </p:nvSpPr>
        <p:spPr>
          <a:xfrm>
            <a:off x="7584546" y="2265680"/>
            <a:ext cx="1884573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414C9A2-72FA-4F1F-BF91-AF7A07D824CD}"/>
              </a:ext>
            </a:extLst>
          </p:cNvPr>
          <p:cNvSpPr/>
          <p:nvPr/>
        </p:nvSpPr>
        <p:spPr>
          <a:xfrm>
            <a:off x="3398626" y="4094480"/>
            <a:ext cx="1884573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3DE78D-B29F-4A2B-9916-1F072A1FF2E7}"/>
              </a:ext>
            </a:extLst>
          </p:cNvPr>
          <p:cNvSpPr/>
          <p:nvPr/>
        </p:nvSpPr>
        <p:spPr>
          <a:xfrm>
            <a:off x="7452466" y="3992880"/>
            <a:ext cx="1884573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55AECA-5455-49B2-B376-D3736A574958}"/>
              </a:ext>
            </a:extLst>
          </p:cNvPr>
          <p:cNvSpPr/>
          <p:nvPr/>
        </p:nvSpPr>
        <p:spPr>
          <a:xfrm>
            <a:off x="3520546" y="5486400"/>
            <a:ext cx="1884573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BFEDFD8-B3DF-46F9-A209-8C315EFEE27F}"/>
              </a:ext>
            </a:extLst>
          </p:cNvPr>
          <p:cNvSpPr/>
          <p:nvPr/>
        </p:nvSpPr>
        <p:spPr>
          <a:xfrm>
            <a:off x="8753053" y="5380020"/>
            <a:ext cx="858414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0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1FFAC8C-E936-469A-B421-18AADAA2889B}"/>
              </a:ext>
            </a:extLst>
          </p:cNvPr>
          <p:cNvSpPr/>
          <p:nvPr/>
        </p:nvSpPr>
        <p:spPr>
          <a:xfrm>
            <a:off x="54711" y="32042"/>
            <a:ext cx="9810649" cy="6785318"/>
          </a:xfrm>
          <a:prstGeom prst="roundRect">
            <a:avLst>
              <a:gd name="adj" fmla="val 5156"/>
            </a:avLst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64FDA9-CB67-42A7-8ED5-304BE97AF718}"/>
              </a:ext>
            </a:extLst>
          </p:cNvPr>
          <p:cNvSpPr txBox="1"/>
          <p:nvPr/>
        </p:nvSpPr>
        <p:spPr>
          <a:xfrm>
            <a:off x="3152843" y="74247"/>
            <a:ext cx="3600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What pattern can you see?</a:t>
            </a:r>
          </a:p>
          <a:p>
            <a:pPr algn="ctr"/>
            <a:r>
              <a:rPr lang="en-GB" sz="2000" dirty="0"/>
              <a:t>How can we complete the table?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36272E-5E82-48F6-874B-A442A2926D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9384368"/>
                  </p:ext>
                </p:extLst>
              </p:nvPr>
            </p:nvGraphicFramePr>
            <p:xfrm>
              <a:off x="2722393" y="870438"/>
              <a:ext cx="4475284" cy="57340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7642">
                      <a:extLst>
                        <a:ext uri="{9D8B030D-6E8A-4147-A177-3AD203B41FA5}">
                          <a16:colId xmlns:a16="http://schemas.microsoft.com/office/drawing/2014/main" val="1059275974"/>
                        </a:ext>
                      </a:extLst>
                    </a:gridCol>
                    <a:gridCol w="2237642">
                      <a:extLst>
                        <a:ext uri="{9D8B030D-6E8A-4147-A177-3AD203B41FA5}">
                          <a16:colId xmlns:a16="http://schemas.microsoft.com/office/drawing/2014/main" val="324496883"/>
                        </a:ext>
                      </a:extLst>
                    </a:gridCol>
                  </a:tblGrid>
                  <a:tr h="8191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GB" sz="2400" b="0" i="1" u="none" strike="noStrike" kern="1200" cap="none" spc="0" normalizeH="0" baseline="3000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7533646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GB" sz="2400" b="0" i="1" u="none" strike="noStrike" kern="1200" cap="none" spc="0" normalizeH="0" baseline="3000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6890545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GB" sz="2400" b="0" i="1" u="none" strike="noStrike" kern="1200" cap="none" spc="0" normalizeH="0" baseline="3000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395771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GB" sz="2400" b="0" i="1" u="none" strike="noStrike" kern="1200" cap="none" spc="0" normalizeH="0" baseline="3000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266002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GB" sz="2400" b="0" i="1" u="none" strike="noStrike" kern="1200" cap="none" spc="0" normalizeH="0" baseline="3000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255277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1127062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83915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36272E-5E82-48F6-874B-A442A2926D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9384368"/>
                  </p:ext>
                </p:extLst>
              </p:nvPr>
            </p:nvGraphicFramePr>
            <p:xfrm>
              <a:off x="2722393" y="870438"/>
              <a:ext cx="4475284" cy="57340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7642">
                      <a:extLst>
                        <a:ext uri="{9D8B030D-6E8A-4147-A177-3AD203B41FA5}">
                          <a16:colId xmlns:a16="http://schemas.microsoft.com/office/drawing/2014/main" val="1059275974"/>
                        </a:ext>
                      </a:extLst>
                    </a:gridCol>
                    <a:gridCol w="2237642">
                      <a:extLst>
                        <a:ext uri="{9D8B030D-6E8A-4147-A177-3AD203B41FA5}">
                          <a16:colId xmlns:a16="http://schemas.microsoft.com/office/drawing/2014/main" val="324496883"/>
                        </a:ext>
                      </a:extLst>
                    </a:gridCol>
                  </a:tblGrid>
                  <a:tr h="819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741" r="-100272" b="-59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5" t="-741" r="-545" b="-5992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7533646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101493" r="-100272" b="-5037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5" t="-101493" r="-545" b="-5037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6890545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200000" r="-10027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5" t="-200000" r="-545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395771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302239" r="-100272" b="-302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5" t="-302239" r="-545" b="-3029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266002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399259" r="-100272" b="-20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5" t="-399259" r="-545" b="-2007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255277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502985" r="-100272" b="-1022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5" t="-502985" r="-545" b="-1022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1127062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598519" r="-100272" b="-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5" t="-598519" r="-545" b="-14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83915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ight Bracket 4">
            <a:extLst>
              <a:ext uri="{FF2B5EF4-FFF2-40B4-BE49-F238E27FC236}">
                <a16:creationId xmlns:a16="http://schemas.microsoft.com/office/drawing/2014/main" id="{4A755CF5-F4A7-4B70-85FB-C2F4226CFA80}"/>
              </a:ext>
            </a:extLst>
          </p:cNvPr>
          <p:cNvSpPr/>
          <p:nvPr/>
        </p:nvSpPr>
        <p:spPr>
          <a:xfrm>
            <a:off x="7306408" y="1327639"/>
            <a:ext cx="342900" cy="509954"/>
          </a:xfrm>
          <a:prstGeom prst="rightBracket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094A0A-96CE-4F31-9554-CECB1C6BDCC2}"/>
              </a:ext>
            </a:extLst>
          </p:cNvPr>
          <p:cNvSpPr txBox="1"/>
          <p:nvPr/>
        </p:nvSpPr>
        <p:spPr>
          <a:xfrm>
            <a:off x="7706583" y="1378164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÷ 2</a:t>
            </a:r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D4B9267F-9464-4226-A9A4-695E47D13104}"/>
              </a:ext>
            </a:extLst>
          </p:cNvPr>
          <p:cNvSpPr/>
          <p:nvPr/>
        </p:nvSpPr>
        <p:spPr>
          <a:xfrm>
            <a:off x="7306408" y="2206870"/>
            <a:ext cx="342900" cy="509954"/>
          </a:xfrm>
          <a:prstGeom prst="rightBracket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79D5EF-6C5C-4BD6-BA3C-C4A80465E14E}"/>
              </a:ext>
            </a:extLst>
          </p:cNvPr>
          <p:cNvSpPr txBox="1"/>
          <p:nvPr/>
        </p:nvSpPr>
        <p:spPr>
          <a:xfrm>
            <a:off x="7706583" y="2257395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÷ 2</a:t>
            </a:r>
          </a:p>
        </p:txBody>
      </p:sp>
      <p:sp>
        <p:nvSpPr>
          <p:cNvPr id="15" name="Right Bracket 14">
            <a:extLst>
              <a:ext uri="{FF2B5EF4-FFF2-40B4-BE49-F238E27FC236}">
                <a16:creationId xmlns:a16="http://schemas.microsoft.com/office/drawing/2014/main" id="{33C6B759-D2CE-4248-A72C-4301745CBDE1}"/>
              </a:ext>
            </a:extLst>
          </p:cNvPr>
          <p:cNvSpPr/>
          <p:nvPr/>
        </p:nvSpPr>
        <p:spPr>
          <a:xfrm>
            <a:off x="7306408" y="3024555"/>
            <a:ext cx="342900" cy="509954"/>
          </a:xfrm>
          <a:prstGeom prst="rightBracket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6957F3-6AEA-45B5-95AA-05BEB2ADB387}"/>
              </a:ext>
            </a:extLst>
          </p:cNvPr>
          <p:cNvSpPr txBox="1"/>
          <p:nvPr/>
        </p:nvSpPr>
        <p:spPr>
          <a:xfrm>
            <a:off x="7706583" y="3075080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÷ 2</a:t>
            </a:r>
          </a:p>
        </p:txBody>
      </p:sp>
      <p:sp>
        <p:nvSpPr>
          <p:cNvPr id="17" name="Right Bracket 16">
            <a:extLst>
              <a:ext uri="{FF2B5EF4-FFF2-40B4-BE49-F238E27FC236}">
                <a16:creationId xmlns:a16="http://schemas.microsoft.com/office/drawing/2014/main" id="{1078CA98-29E0-4CF1-8699-184A878F5DD4}"/>
              </a:ext>
            </a:extLst>
          </p:cNvPr>
          <p:cNvSpPr/>
          <p:nvPr/>
        </p:nvSpPr>
        <p:spPr>
          <a:xfrm>
            <a:off x="7306408" y="3877409"/>
            <a:ext cx="342900" cy="509954"/>
          </a:xfrm>
          <a:prstGeom prst="rightBracket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F21EE7-536B-4C5D-BC27-90DD5A9BB983}"/>
              </a:ext>
            </a:extLst>
          </p:cNvPr>
          <p:cNvSpPr txBox="1"/>
          <p:nvPr/>
        </p:nvSpPr>
        <p:spPr>
          <a:xfrm>
            <a:off x="7706583" y="3927934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÷ 2</a:t>
            </a:r>
          </a:p>
        </p:txBody>
      </p:sp>
      <p:sp>
        <p:nvSpPr>
          <p:cNvPr id="19" name="Right Bracket 18">
            <a:extLst>
              <a:ext uri="{FF2B5EF4-FFF2-40B4-BE49-F238E27FC236}">
                <a16:creationId xmlns:a16="http://schemas.microsoft.com/office/drawing/2014/main" id="{0DC3C03F-1C32-4843-B6F7-8AE5D3E5CF71}"/>
              </a:ext>
            </a:extLst>
          </p:cNvPr>
          <p:cNvSpPr/>
          <p:nvPr/>
        </p:nvSpPr>
        <p:spPr>
          <a:xfrm>
            <a:off x="7306408" y="4668717"/>
            <a:ext cx="342900" cy="509954"/>
          </a:xfrm>
          <a:prstGeom prst="rightBracket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B0BB10-5262-458D-90D6-3F503BBE2BFE}"/>
              </a:ext>
            </a:extLst>
          </p:cNvPr>
          <p:cNvSpPr txBox="1"/>
          <p:nvPr/>
        </p:nvSpPr>
        <p:spPr>
          <a:xfrm>
            <a:off x="7706583" y="4719242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÷ 2</a:t>
            </a:r>
          </a:p>
        </p:txBody>
      </p:sp>
      <p:sp>
        <p:nvSpPr>
          <p:cNvPr id="21" name="Right Bracket 20">
            <a:extLst>
              <a:ext uri="{FF2B5EF4-FFF2-40B4-BE49-F238E27FC236}">
                <a16:creationId xmlns:a16="http://schemas.microsoft.com/office/drawing/2014/main" id="{4E65F22C-FE8B-464A-B04A-C8CAE8FA34A5}"/>
              </a:ext>
            </a:extLst>
          </p:cNvPr>
          <p:cNvSpPr/>
          <p:nvPr/>
        </p:nvSpPr>
        <p:spPr>
          <a:xfrm>
            <a:off x="7306408" y="5547948"/>
            <a:ext cx="342900" cy="509954"/>
          </a:xfrm>
          <a:prstGeom prst="rightBracket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43FADB-9EE5-4543-AAB5-621D585F8582}"/>
              </a:ext>
            </a:extLst>
          </p:cNvPr>
          <p:cNvSpPr txBox="1"/>
          <p:nvPr/>
        </p:nvSpPr>
        <p:spPr>
          <a:xfrm>
            <a:off x="7706583" y="5598473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÷ 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8EA8C0-0A5B-4D61-9871-B306A212FE05}"/>
              </a:ext>
            </a:extLst>
          </p:cNvPr>
          <p:cNvSpPr/>
          <p:nvPr/>
        </p:nvSpPr>
        <p:spPr>
          <a:xfrm>
            <a:off x="5355989" y="2716824"/>
            <a:ext cx="1278491" cy="44548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83868A-13C2-42BD-A6B5-BF8E80DF294E}"/>
              </a:ext>
            </a:extLst>
          </p:cNvPr>
          <p:cNvSpPr/>
          <p:nvPr/>
        </p:nvSpPr>
        <p:spPr>
          <a:xfrm>
            <a:off x="5355989" y="3527073"/>
            <a:ext cx="1278491" cy="44548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BBF104-C026-4E69-93C1-E27755AAD352}"/>
              </a:ext>
            </a:extLst>
          </p:cNvPr>
          <p:cNvSpPr/>
          <p:nvPr/>
        </p:nvSpPr>
        <p:spPr>
          <a:xfrm>
            <a:off x="5355989" y="4380513"/>
            <a:ext cx="1278491" cy="44548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78754E-F7E2-4FEC-8529-F0BA830AB036}"/>
              </a:ext>
            </a:extLst>
          </p:cNvPr>
          <p:cNvSpPr/>
          <p:nvPr/>
        </p:nvSpPr>
        <p:spPr>
          <a:xfrm>
            <a:off x="5355989" y="5040913"/>
            <a:ext cx="1278491" cy="67916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17D21CE-5728-4555-867E-0E875F13E3D9}"/>
              </a:ext>
            </a:extLst>
          </p:cNvPr>
          <p:cNvSpPr/>
          <p:nvPr/>
        </p:nvSpPr>
        <p:spPr>
          <a:xfrm>
            <a:off x="5355989" y="5904513"/>
            <a:ext cx="1278491" cy="67916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8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1FFAC8C-E936-469A-B421-18AADAA2889B}"/>
              </a:ext>
            </a:extLst>
          </p:cNvPr>
          <p:cNvSpPr/>
          <p:nvPr/>
        </p:nvSpPr>
        <p:spPr>
          <a:xfrm>
            <a:off x="54711" y="32042"/>
            <a:ext cx="9810649" cy="6785318"/>
          </a:xfrm>
          <a:prstGeom prst="roundRect">
            <a:avLst>
              <a:gd name="adj" fmla="val 5156"/>
            </a:avLst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64FDA9-CB67-42A7-8ED5-304BE97AF718}"/>
              </a:ext>
            </a:extLst>
          </p:cNvPr>
          <p:cNvSpPr txBox="1"/>
          <p:nvPr/>
        </p:nvSpPr>
        <p:spPr>
          <a:xfrm>
            <a:off x="3152843" y="74247"/>
            <a:ext cx="3600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What pattern can you see?</a:t>
            </a:r>
          </a:p>
          <a:p>
            <a:pPr algn="ctr"/>
            <a:r>
              <a:rPr lang="en-GB" sz="2000" dirty="0"/>
              <a:t>How can we complete the table?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36272E-5E82-48F6-874B-A442A2926D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8262110"/>
                  </p:ext>
                </p:extLst>
              </p:nvPr>
            </p:nvGraphicFramePr>
            <p:xfrm>
              <a:off x="1828947" y="870438"/>
              <a:ext cx="6248106" cy="57340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7108">
                      <a:extLst>
                        <a:ext uri="{9D8B030D-6E8A-4147-A177-3AD203B41FA5}">
                          <a16:colId xmlns:a16="http://schemas.microsoft.com/office/drawing/2014/main" val="1059275974"/>
                        </a:ext>
                      </a:extLst>
                    </a:gridCol>
                    <a:gridCol w="2688296">
                      <a:extLst>
                        <a:ext uri="{9D8B030D-6E8A-4147-A177-3AD203B41FA5}">
                          <a16:colId xmlns:a16="http://schemas.microsoft.com/office/drawing/2014/main" val="324496883"/>
                        </a:ext>
                      </a:extLst>
                    </a:gridCol>
                    <a:gridCol w="2082702">
                      <a:extLst>
                        <a:ext uri="{9D8B030D-6E8A-4147-A177-3AD203B41FA5}">
                          <a16:colId xmlns:a16="http://schemas.microsoft.com/office/drawing/2014/main" val="2998522296"/>
                        </a:ext>
                      </a:extLst>
                    </a:gridCol>
                  </a:tblGrid>
                  <a:tr h="8191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a:rPr kumimoji="0" lang="en-GB" sz="2400" b="0" i="1" u="none" strike="noStrike" kern="1200" cap="none" spc="0" normalizeH="0" baseline="3000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×3×3×3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81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7533646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a:rPr kumimoji="0" lang="en-GB" sz="2400" b="0" i="1" u="none" strike="noStrike" kern="1200" cap="none" spc="0" normalizeH="0" baseline="3000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×3×3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6890545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a:rPr kumimoji="0" lang="en-GB" sz="2400" b="0" i="1" u="none" strike="noStrike" kern="1200" cap="none" spc="0" normalizeH="0" baseline="3000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×3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395771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a:rPr kumimoji="0" lang="en-GB" sz="2400" b="0" i="1" u="none" strike="noStrike" kern="1200" cap="none" spc="0" normalizeH="0" baseline="3000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266002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a:rPr kumimoji="0" lang="en-GB" sz="2400" b="0" i="1" u="none" strike="noStrike" kern="1200" cap="none" spc="0" normalizeH="0" baseline="3000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255277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÷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1127062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÷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÷3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83915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36272E-5E82-48F6-874B-A442A2926D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8262110"/>
                  </p:ext>
                </p:extLst>
              </p:nvPr>
            </p:nvGraphicFramePr>
            <p:xfrm>
              <a:off x="1828947" y="870438"/>
              <a:ext cx="6248106" cy="57340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7108">
                      <a:extLst>
                        <a:ext uri="{9D8B030D-6E8A-4147-A177-3AD203B41FA5}">
                          <a16:colId xmlns:a16="http://schemas.microsoft.com/office/drawing/2014/main" val="1059275974"/>
                        </a:ext>
                      </a:extLst>
                    </a:gridCol>
                    <a:gridCol w="2688296">
                      <a:extLst>
                        <a:ext uri="{9D8B030D-6E8A-4147-A177-3AD203B41FA5}">
                          <a16:colId xmlns:a16="http://schemas.microsoft.com/office/drawing/2014/main" val="324496883"/>
                        </a:ext>
                      </a:extLst>
                    </a:gridCol>
                    <a:gridCol w="2082702">
                      <a:extLst>
                        <a:ext uri="{9D8B030D-6E8A-4147-A177-3AD203B41FA5}">
                          <a16:colId xmlns:a16="http://schemas.microsoft.com/office/drawing/2014/main" val="2998522296"/>
                        </a:ext>
                      </a:extLst>
                    </a:gridCol>
                  </a:tblGrid>
                  <a:tr h="819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26" t="-741" r="-324793" b="-59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329" t="-741" r="-78231" b="-59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292" t="-741" r="-877" b="-5992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7533646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26" t="-101493" r="-324793" b="-5037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329" t="-101493" r="-78231" b="-5037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292" t="-101493" r="-877" b="-5037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6890545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26" t="-200000" r="-32479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329" t="-200000" r="-7823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292" t="-200000" r="-877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395771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26" t="-302239" r="-324793" b="-302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329" t="-302239" r="-78231" b="-302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292" t="-302239" r="-877" b="-3029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266002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26" t="-399259" r="-324793" b="-20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329" t="-399259" r="-78231" b="-20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292" t="-399259" r="-877" b="-2007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255277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26" t="-502985" r="-324793" b="-1022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329" t="-502985" r="-78231" b="-1022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292" t="-502985" r="-877" b="-1022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1127062"/>
                      </a:ext>
                    </a:extLst>
                  </a:tr>
                  <a:tr h="819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26" t="-598519" r="-324793" b="-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329" t="-598519" r="-78231" b="-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292" t="-598519" r="-877" b="-14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83915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ight Bracket 4">
            <a:extLst>
              <a:ext uri="{FF2B5EF4-FFF2-40B4-BE49-F238E27FC236}">
                <a16:creationId xmlns:a16="http://schemas.microsoft.com/office/drawing/2014/main" id="{4A755CF5-F4A7-4B70-85FB-C2F4226CFA80}"/>
              </a:ext>
            </a:extLst>
          </p:cNvPr>
          <p:cNvSpPr/>
          <p:nvPr/>
        </p:nvSpPr>
        <p:spPr>
          <a:xfrm>
            <a:off x="8185786" y="1327639"/>
            <a:ext cx="342900" cy="509954"/>
          </a:xfrm>
          <a:prstGeom prst="rightBracket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094A0A-96CE-4F31-9554-CECB1C6BDCC2}"/>
              </a:ext>
            </a:extLst>
          </p:cNvPr>
          <p:cNvSpPr txBox="1"/>
          <p:nvPr/>
        </p:nvSpPr>
        <p:spPr>
          <a:xfrm>
            <a:off x="8585961" y="1378164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÷ 3</a:t>
            </a:r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D4B9267F-9464-4226-A9A4-695E47D13104}"/>
              </a:ext>
            </a:extLst>
          </p:cNvPr>
          <p:cNvSpPr/>
          <p:nvPr/>
        </p:nvSpPr>
        <p:spPr>
          <a:xfrm>
            <a:off x="8185786" y="2206870"/>
            <a:ext cx="342900" cy="509954"/>
          </a:xfrm>
          <a:prstGeom prst="rightBracket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79D5EF-6C5C-4BD6-BA3C-C4A80465E14E}"/>
              </a:ext>
            </a:extLst>
          </p:cNvPr>
          <p:cNvSpPr txBox="1"/>
          <p:nvPr/>
        </p:nvSpPr>
        <p:spPr>
          <a:xfrm>
            <a:off x="8585961" y="2257395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÷ 3</a:t>
            </a:r>
          </a:p>
        </p:txBody>
      </p:sp>
      <p:sp>
        <p:nvSpPr>
          <p:cNvPr id="15" name="Right Bracket 14">
            <a:extLst>
              <a:ext uri="{FF2B5EF4-FFF2-40B4-BE49-F238E27FC236}">
                <a16:creationId xmlns:a16="http://schemas.microsoft.com/office/drawing/2014/main" id="{33C6B759-D2CE-4248-A72C-4301745CBDE1}"/>
              </a:ext>
            </a:extLst>
          </p:cNvPr>
          <p:cNvSpPr/>
          <p:nvPr/>
        </p:nvSpPr>
        <p:spPr>
          <a:xfrm>
            <a:off x="8185786" y="3024555"/>
            <a:ext cx="342900" cy="509954"/>
          </a:xfrm>
          <a:prstGeom prst="rightBracket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6957F3-6AEA-45B5-95AA-05BEB2ADB387}"/>
              </a:ext>
            </a:extLst>
          </p:cNvPr>
          <p:cNvSpPr txBox="1"/>
          <p:nvPr/>
        </p:nvSpPr>
        <p:spPr>
          <a:xfrm>
            <a:off x="8585961" y="3075080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÷ 3</a:t>
            </a:r>
          </a:p>
        </p:txBody>
      </p:sp>
      <p:sp>
        <p:nvSpPr>
          <p:cNvPr id="17" name="Right Bracket 16">
            <a:extLst>
              <a:ext uri="{FF2B5EF4-FFF2-40B4-BE49-F238E27FC236}">
                <a16:creationId xmlns:a16="http://schemas.microsoft.com/office/drawing/2014/main" id="{1078CA98-29E0-4CF1-8699-184A878F5DD4}"/>
              </a:ext>
            </a:extLst>
          </p:cNvPr>
          <p:cNvSpPr/>
          <p:nvPr/>
        </p:nvSpPr>
        <p:spPr>
          <a:xfrm>
            <a:off x="8185786" y="3877409"/>
            <a:ext cx="342900" cy="509954"/>
          </a:xfrm>
          <a:prstGeom prst="rightBracket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F21EE7-536B-4C5D-BC27-90DD5A9BB983}"/>
              </a:ext>
            </a:extLst>
          </p:cNvPr>
          <p:cNvSpPr txBox="1"/>
          <p:nvPr/>
        </p:nvSpPr>
        <p:spPr>
          <a:xfrm>
            <a:off x="8585961" y="3927934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÷ 3</a:t>
            </a:r>
          </a:p>
        </p:txBody>
      </p:sp>
      <p:sp>
        <p:nvSpPr>
          <p:cNvPr id="19" name="Right Bracket 18">
            <a:extLst>
              <a:ext uri="{FF2B5EF4-FFF2-40B4-BE49-F238E27FC236}">
                <a16:creationId xmlns:a16="http://schemas.microsoft.com/office/drawing/2014/main" id="{0DC3C03F-1C32-4843-B6F7-8AE5D3E5CF71}"/>
              </a:ext>
            </a:extLst>
          </p:cNvPr>
          <p:cNvSpPr/>
          <p:nvPr/>
        </p:nvSpPr>
        <p:spPr>
          <a:xfrm>
            <a:off x="8185786" y="4668717"/>
            <a:ext cx="342900" cy="509954"/>
          </a:xfrm>
          <a:prstGeom prst="rightBracket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B0BB10-5262-458D-90D6-3F503BBE2BFE}"/>
              </a:ext>
            </a:extLst>
          </p:cNvPr>
          <p:cNvSpPr txBox="1"/>
          <p:nvPr/>
        </p:nvSpPr>
        <p:spPr>
          <a:xfrm>
            <a:off x="8585961" y="4719242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÷ 3</a:t>
            </a:r>
          </a:p>
        </p:txBody>
      </p:sp>
      <p:sp>
        <p:nvSpPr>
          <p:cNvPr id="21" name="Right Bracket 20">
            <a:extLst>
              <a:ext uri="{FF2B5EF4-FFF2-40B4-BE49-F238E27FC236}">
                <a16:creationId xmlns:a16="http://schemas.microsoft.com/office/drawing/2014/main" id="{4E65F22C-FE8B-464A-B04A-C8CAE8FA34A5}"/>
              </a:ext>
            </a:extLst>
          </p:cNvPr>
          <p:cNvSpPr/>
          <p:nvPr/>
        </p:nvSpPr>
        <p:spPr>
          <a:xfrm>
            <a:off x="8185786" y="5547948"/>
            <a:ext cx="342900" cy="509954"/>
          </a:xfrm>
          <a:prstGeom prst="rightBracket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43FADB-9EE5-4543-AAB5-621D585F8582}"/>
              </a:ext>
            </a:extLst>
          </p:cNvPr>
          <p:cNvSpPr txBox="1"/>
          <p:nvPr/>
        </p:nvSpPr>
        <p:spPr>
          <a:xfrm>
            <a:off x="8585961" y="5598473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÷ 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C42F24-91E3-4D37-B489-9B0DB6259AA1}"/>
              </a:ext>
            </a:extLst>
          </p:cNvPr>
          <p:cNvSpPr/>
          <p:nvPr/>
        </p:nvSpPr>
        <p:spPr>
          <a:xfrm>
            <a:off x="3517029" y="2615224"/>
            <a:ext cx="2121771" cy="65629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195420-DB85-4A0D-A3E6-C32E8FF25AE5}"/>
              </a:ext>
            </a:extLst>
          </p:cNvPr>
          <p:cNvSpPr/>
          <p:nvPr/>
        </p:nvSpPr>
        <p:spPr>
          <a:xfrm>
            <a:off x="3517029" y="3448344"/>
            <a:ext cx="2121771" cy="65629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FB9CC3B-F519-47BD-9EBD-4C74847B38D9}"/>
              </a:ext>
            </a:extLst>
          </p:cNvPr>
          <p:cNvSpPr/>
          <p:nvPr/>
        </p:nvSpPr>
        <p:spPr>
          <a:xfrm>
            <a:off x="3517029" y="4210344"/>
            <a:ext cx="2121771" cy="65629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AF0C00-621F-4B9E-B704-349B2C29310D}"/>
              </a:ext>
            </a:extLst>
          </p:cNvPr>
          <p:cNvSpPr/>
          <p:nvPr/>
        </p:nvSpPr>
        <p:spPr>
          <a:xfrm>
            <a:off x="3517029" y="5023144"/>
            <a:ext cx="2121771" cy="65629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202ACE-A3D7-4BEE-8591-BE055F47FD5B}"/>
              </a:ext>
            </a:extLst>
          </p:cNvPr>
          <p:cNvSpPr/>
          <p:nvPr/>
        </p:nvSpPr>
        <p:spPr>
          <a:xfrm>
            <a:off x="3517029" y="5815624"/>
            <a:ext cx="2121771" cy="65629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A660A7-94B2-4F63-B067-A7B8B3D41665}"/>
              </a:ext>
            </a:extLst>
          </p:cNvPr>
          <p:cNvSpPr/>
          <p:nvPr/>
        </p:nvSpPr>
        <p:spPr>
          <a:xfrm>
            <a:off x="6482080" y="2615224"/>
            <a:ext cx="1097280" cy="65629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E7D087-5959-42B3-A8DD-13BA6DA566EB}"/>
              </a:ext>
            </a:extLst>
          </p:cNvPr>
          <p:cNvSpPr/>
          <p:nvPr/>
        </p:nvSpPr>
        <p:spPr>
          <a:xfrm>
            <a:off x="6482080" y="3478824"/>
            <a:ext cx="1097280" cy="65629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DA561F-97D3-4509-A13F-1EF7B100A71E}"/>
              </a:ext>
            </a:extLst>
          </p:cNvPr>
          <p:cNvSpPr/>
          <p:nvPr/>
        </p:nvSpPr>
        <p:spPr>
          <a:xfrm>
            <a:off x="6482080" y="4261144"/>
            <a:ext cx="1097280" cy="65629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FCCC67-1D98-412D-BF65-1EB0ACEC29BB}"/>
              </a:ext>
            </a:extLst>
          </p:cNvPr>
          <p:cNvSpPr/>
          <p:nvPr/>
        </p:nvSpPr>
        <p:spPr>
          <a:xfrm>
            <a:off x="6482080" y="5012984"/>
            <a:ext cx="1097280" cy="73757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E0BB489-49FA-4ECF-A0FB-25034EF6A5CD}"/>
              </a:ext>
            </a:extLst>
          </p:cNvPr>
          <p:cNvSpPr/>
          <p:nvPr/>
        </p:nvSpPr>
        <p:spPr>
          <a:xfrm>
            <a:off x="6482080" y="5805464"/>
            <a:ext cx="1097280" cy="73757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6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1FFAC8C-E936-469A-B421-18AADAA2889B}"/>
              </a:ext>
            </a:extLst>
          </p:cNvPr>
          <p:cNvSpPr/>
          <p:nvPr/>
        </p:nvSpPr>
        <p:spPr>
          <a:xfrm>
            <a:off x="54711" y="32042"/>
            <a:ext cx="9810649" cy="6785318"/>
          </a:xfrm>
          <a:prstGeom prst="roundRect">
            <a:avLst>
              <a:gd name="adj" fmla="val 5156"/>
            </a:avLst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64FDA9-CB67-42A7-8ED5-304BE97AF718}"/>
              </a:ext>
            </a:extLst>
          </p:cNvPr>
          <p:cNvSpPr txBox="1"/>
          <p:nvPr/>
        </p:nvSpPr>
        <p:spPr>
          <a:xfrm>
            <a:off x="650227" y="155527"/>
            <a:ext cx="8605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A negative indices means that instead of multiplying by the number many times, </a:t>
            </a:r>
          </a:p>
          <a:p>
            <a:pPr algn="ctr"/>
            <a:r>
              <a:rPr lang="en-GB" sz="2000" dirty="0"/>
              <a:t>we </a:t>
            </a:r>
            <a:r>
              <a:rPr lang="en-GB" sz="2000" b="1" dirty="0"/>
              <a:t>divide</a:t>
            </a:r>
            <a:r>
              <a:rPr lang="en-GB" sz="2000" dirty="0"/>
              <a:t> by the number many times.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CA28884-F28C-4346-BFD8-0D8883546854}"/>
                  </a:ext>
                </a:extLst>
              </p:cNvPr>
              <p:cNvSpPr/>
              <p:nvPr/>
            </p:nvSpPr>
            <p:spPr>
              <a:xfrm>
                <a:off x="1640655" y="1324526"/>
                <a:ext cx="75527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36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36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CA28884-F28C-4346-BFD8-0D88835468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655" y="1324526"/>
                <a:ext cx="755271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BB060B5-CF46-43B9-A724-B22527B53E25}"/>
                  </a:ext>
                </a:extLst>
              </p:cNvPr>
              <p:cNvSpPr/>
              <p:nvPr/>
            </p:nvSpPr>
            <p:spPr>
              <a:xfrm>
                <a:off x="6594915" y="1324526"/>
                <a:ext cx="100053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36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GB" sz="36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BB060B5-CF46-43B9-A724-B22527B53E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915" y="1324526"/>
                <a:ext cx="100053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32E92AC-5A26-46CF-B8AD-707C217A5864}"/>
                  </a:ext>
                </a:extLst>
              </p:cNvPr>
              <p:cNvSpPr/>
              <p:nvPr/>
            </p:nvSpPr>
            <p:spPr>
              <a:xfrm>
                <a:off x="736415" y="2418556"/>
                <a:ext cx="291137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3600" i="1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3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3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i="1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3600" i="1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3600" b="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32E92AC-5A26-46CF-B8AD-707C217A58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15" y="2418556"/>
                <a:ext cx="2911374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52470FD-ADFB-4F43-8090-AFA014A5F3C9}"/>
                  </a:ext>
                </a:extLst>
              </p:cNvPr>
              <p:cNvSpPr/>
              <p:nvPr/>
            </p:nvSpPr>
            <p:spPr>
              <a:xfrm>
                <a:off x="1427295" y="3586956"/>
                <a:ext cx="127150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=27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52470FD-ADFB-4F43-8090-AFA014A5F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295" y="3586956"/>
                <a:ext cx="127150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5A7091F-0943-4524-B5B2-E5A63321E69F}"/>
                  </a:ext>
                </a:extLst>
              </p:cNvPr>
              <p:cNvSpPr/>
              <p:nvPr/>
            </p:nvSpPr>
            <p:spPr>
              <a:xfrm>
                <a:off x="4562915" y="3524166"/>
                <a:ext cx="2153154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3600" i="1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3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i="1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3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5A7091F-0943-4524-B5B2-E5A63321E6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915" y="3524166"/>
                <a:ext cx="2153154" cy="1133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D6D9E4-A417-4AE6-B1BC-6D1C65C85552}"/>
                  </a:ext>
                </a:extLst>
              </p:cNvPr>
              <p:cNvSpPr/>
              <p:nvPr/>
            </p:nvSpPr>
            <p:spPr>
              <a:xfrm>
                <a:off x="5812595" y="2418556"/>
                <a:ext cx="295465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36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3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i="1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3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i="1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3600" i="1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36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D6D9E4-A417-4AE6-B1BC-6D1C65C85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595" y="2418556"/>
                <a:ext cx="295465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A94268-F7CD-4F49-BEA8-5C307A81F604}"/>
                  </a:ext>
                </a:extLst>
              </p:cNvPr>
              <p:cNvSpPr/>
              <p:nvPr/>
            </p:nvSpPr>
            <p:spPr>
              <a:xfrm>
                <a:off x="6249475" y="5152306"/>
                <a:ext cx="713657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3600" b="0" i="1" baseline="30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A94268-F7CD-4F49-BEA8-5C307A81F6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475" y="5152306"/>
                <a:ext cx="713657" cy="11330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A0970E6-80B2-4C73-AA72-B1ACAB367206}"/>
                  </a:ext>
                </a:extLst>
              </p:cNvPr>
              <p:cNvSpPr/>
              <p:nvPr/>
            </p:nvSpPr>
            <p:spPr>
              <a:xfrm>
                <a:off x="7133395" y="5153332"/>
                <a:ext cx="1271502" cy="1131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A0970E6-80B2-4C73-AA72-B1ACAB3672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395" y="5153332"/>
                <a:ext cx="1271502" cy="11310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E3DE935-4257-4CEC-8ED2-F9CD5DF6D58C}"/>
                  </a:ext>
                </a:extLst>
              </p:cNvPr>
              <p:cNvSpPr/>
              <p:nvPr/>
            </p:nvSpPr>
            <p:spPr>
              <a:xfrm>
                <a:off x="7478835" y="3524166"/>
                <a:ext cx="2124299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3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36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3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36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E3DE935-4257-4CEC-8ED2-F9CD5DF6D5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835" y="3524166"/>
                <a:ext cx="2124299" cy="11330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FD8CE8-A55C-4905-A660-2629580C5F5E}"/>
                  </a:ext>
                </a:extLst>
              </p:cNvPr>
              <p:cNvSpPr/>
              <p:nvPr/>
            </p:nvSpPr>
            <p:spPr>
              <a:xfrm>
                <a:off x="1051375" y="5154846"/>
                <a:ext cx="2132250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36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6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3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36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36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36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FD8CE8-A55C-4905-A660-2629580C5F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75" y="5154846"/>
                <a:ext cx="2132250" cy="11330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31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1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A95BC4-F7AA-4855-8875-F9586B760043}"/>
                  </a:ext>
                </a:extLst>
              </p:cNvPr>
              <p:cNvSpPr txBox="1"/>
              <p:nvPr/>
            </p:nvSpPr>
            <p:spPr>
              <a:xfrm>
                <a:off x="982418" y="84406"/>
                <a:ext cx="7941213" cy="703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Describe these in the form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800" i="1" baseline="30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000" dirty="0"/>
                  <a:t>      and as a fraction without indices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A95BC4-F7AA-4855-8875-F9586B760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18" y="84406"/>
                <a:ext cx="7941213" cy="703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6D6383-468B-4959-8E2A-C23831C4B1D3}"/>
                  </a:ext>
                </a:extLst>
              </p:cNvPr>
              <p:cNvSpPr txBox="1"/>
              <p:nvPr/>
            </p:nvSpPr>
            <p:spPr>
              <a:xfrm>
                <a:off x="718536" y="1363490"/>
                <a:ext cx="3403689" cy="790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0" dirty="0">
                    <a:solidFill>
                      <a:schemeClr val="tx1"/>
                    </a:solidFill>
                  </a:rPr>
                  <a:t>a)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3200" b="0" i="1" baseline="30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GB" sz="4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6D6383-468B-4959-8E2A-C23831C4B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36" y="1363490"/>
                <a:ext cx="3403689" cy="790794"/>
              </a:xfrm>
              <a:prstGeom prst="rect">
                <a:avLst/>
              </a:prstGeom>
              <a:blipFill>
                <a:blip r:embed="rId3"/>
                <a:stretch>
                  <a:fillRect l="-4659" b="-124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BA7B38-133A-4F82-B58F-51C1EEF6ADDF}"/>
                  </a:ext>
                </a:extLst>
              </p:cNvPr>
              <p:cNvSpPr txBox="1"/>
              <p:nvPr/>
            </p:nvSpPr>
            <p:spPr>
              <a:xfrm>
                <a:off x="5656296" y="1363490"/>
                <a:ext cx="3403689" cy="790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/>
                  <a:t>b)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3200" i="1" baseline="3000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GB" sz="4000" baseline="30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BA7B38-133A-4F82-B58F-51C1EEF6A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296" y="1363490"/>
                <a:ext cx="3403689" cy="790794"/>
              </a:xfrm>
              <a:prstGeom prst="rect">
                <a:avLst/>
              </a:prstGeom>
              <a:blipFill>
                <a:blip r:embed="rId4"/>
                <a:stretch>
                  <a:fillRect l="-4659" b="-124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1E3EE2-C5EF-420A-8EA1-AABE55FF2AB3}"/>
                  </a:ext>
                </a:extLst>
              </p:cNvPr>
              <p:cNvSpPr txBox="1"/>
              <p:nvPr/>
            </p:nvSpPr>
            <p:spPr>
              <a:xfrm>
                <a:off x="718536" y="3160805"/>
                <a:ext cx="3230564" cy="79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/>
                  <a:t>c)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3200" b="0" i="1" baseline="3000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4000" baseline="30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1E3EE2-C5EF-420A-8EA1-AABE55FF2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36" y="3160805"/>
                <a:ext cx="3230564" cy="791114"/>
              </a:xfrm>
              <a:prstGeom prst="rect">
                <a:avLst/>
              </a:prstGeom>
              <a:blipFill>
                <a:blip r:embed="rId5"/>
                <a:stretch>
                  <a:fillRect l="-4906" b="-124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C32795-6BDD-4F5D-8D31-DC32FC33BCF7}"/>
                  </a:ext>
                </a:extLst>
              </p:cNvPr>
              <p:cNvSpPr txBox="1"/>
              <p:nvPr/>
            </p:nvSpPr>
            <p:spPr>
              <a:xfrm>
                <a:off x="5656296" y="3160805"/>
                <a:ext cx="4150688" cy="790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/>
                  <a:t>d)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3200" b="0" i="1" baseline="3000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endParaRPr lang="en-GB" sz="4000" baseline="30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C32795-6BDD-4F5D-8D31-DC32FC33B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296" y="3160805"/>
                <a:ext cx="4150688" cy="790794"/>
              </a:xfrm>
              <a:prstGeom prst="rect">
                <a:avLst/>
              </a:prstGeom>
              <a:blipFill>
                <a:blip r:embed="rId6"/>
                <a:stretch>
                  <a:fillRect l="-3818" b="-124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1B922F4-E3CF-4273-997F-9C8BD12B9DCA}"/>
                  </a:ext>
                </a:extLst>
              </p:cNvPr>
              <p:cNvSpPr txBox="1"/>
              <p:nvPr/>
            </p:nvSpPr>
            <p:spPr>
              <a:xfrm>
                <a:off x="718536" y="4966904"/>
                <a:ext cx="3403689" cy="790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/>
                  <a:t>e)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3200" b="0" i="1" baseline="30000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endParaRPr lang="en-GB" sz="4000" baseline="30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1B922F4-E3CF-4273-997F-9C8BD12B9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36" y="4966904"/>
                <a:ext cx="3403689" cy="790216"/>
              </a:xfrm>
              <a:prstGeom prst="rect">
                <a:avLst/>
              </a:prstGeom>
              <a:blipFill>
                <a:blip r:embed="rId7"/>
                <a:stretch>
                  <a:fillRect l="-4659" b="-124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9384E9-7507-457E-9235-6508599E8DD2}"/>
                  </a:ext>
                </a:extLst>
              </p:cNvPr>
              <p:cNvSpPr txBox="1"/>
              <p:nvPr/>
            </p:nvSpPr>
            <p:spPr>
              <a:xfrm>
                <a:off x="5656296" y="4966326"/>
                <a:ext cx="3403689" cy="790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/>
                  <a:t>f)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3200" i="1" baseline="3000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4000" baseline="30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9384E9-7507-457E-9235-6508599E8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296" y="4966326"/>
                <a:ext cx="3403689" cy="790794"/>
              </a:xfrm>
              <a:prstGeom prst="rect">
                <a:avLst/>
              </a:prstGeom>
              <a:blipFill>
                <a:blip r:embed="rId8"/>
                <a:stretch>
                  <a:fillRect l="-4659" b="-124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5024305-12EC-4C4C-A2F0-711984B70E9D}"/>
              </a:ext>
            </a:extLst>
          </p:cNvPr>
          <p:cNvSpPr/>
          <p:nvPr/>
        </p:nvSpPr>
        <p:spPr>
          <a:xfrm>
            <a:off x="54711" y="32042"/>
            <a:ext cx="9810649" cy="6785318"/>
          </a:xfrm>
          <a:prstGeom prst="roundRect">
            <a:avLst>
              <a:gd name="adj" fmla="val 5156"/>
            </a:avLst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B3D617-AB1E-4123-B456-F793782EF582}"/>
              </a:ext>
            </a:extLst>
          </p:cNvPr>
          <p:cNvSpPr/>
          <p:nvPr/>
        </p:nvSpPr>
        <p:spPr>
          <a:xfrm>
            <a:off x="2755029" y="1281713"/>
            <a:ext cx="1570785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61E967-B720-41BE-A01C-7AA0620078ED}"/>
              </a:ext>
            </a:extLst>
          </p:cNvPr>
          <p:cNvSpPr/>
          <p:nvPr/>
        </p:nvSpPr>
        <p:spPr>
          <a:xfrm>
            <a:off x="7687513" y="1281713"/>
            <a:ext cx="1570785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41315B-6170-4F8F-B102-FE399CE96F58}"/>
              </a:ext>
            </a:extLst>
          </p:cNvPr>
          <p:cNvSpPr/>
          <p:nvPr/>
        </p:nvSpPr>
        <p:spPr>
          <a:xfrm>
            <a:off x="2705206" y="3122236"/>
            <a:ext cx="1570785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88C75D-DA0F-4519-9C77-DE771865A96C}"/>
              </a:ext>
            </a:extLst>
          </p:cNvPr>
          <p:cNvSpPr/>
          <p:nvPr/>
        </p:nvSpPr>
        <p:spPr>
          <a:xfrm>
            <a:off x="7936630" y="3122236"/>
            <a:ext cx="1928339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BFD987-5B40-4CED-A940-BCC2F43FCB01}"/>
              </a:ext>
            </a:extLst>
          </p:cNvPr>
          <p:cNvSpPr/>
          <p:nvPr/>
        </p:nvSpPr>
        <p:spPr>
          <a:xfrm>
            <a:off x="2787269" y="4839666"/>
            <a:ext cx="1928339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F25587-6DF9-4D58-ABBC-F18A6C411D3E}"/>
              </a:ext>
            </a:extLst>
          </p:cNvPr>
          <p:cNvSpPr/>
          <p:nvPr/>
        </p:nvSpPr>
        <p:spPr>
          <a:xfrm>
            <a:off x="7614246" y="4839666"/>
            <a:ext cx="1928339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3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7" grpId="0" animBg="1"/>
      <p:bldP spid="18" grpId="0" animBg="1"/>
      <p:bldP spid="21" grpId="0" animBg="1"/>
      <p:bldP spid="22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A95BC4-F7AA-4855-8875-F9586B760043}"/>
                  </a:ext>
                </a:extLst>
              </p:cNvPr>
              <p:cNvSpPr txBox="1"/>
              <p:nvPr/>
            </p:nvSpPr>
            <p:spPr>
              <a:xfrm>
                <a:off x="1609193" y="84406"/>
                <a:ext cx="6687665" cy="723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Describe these in the form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800" b="0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GB" sz="2800" b="0" i="1" baseline="30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800" i="1" baseline="30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000" dirty="0"/>
                  <a:t>      and as number or fraction.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A95BC4-F7AA-4855-8875-F9586B760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193" y="84406"/>
                <a:ext cx="6687665" cy="723853"/>
              </a:xfrm>
              <a:prstGeom prst="rect">
                <a:avLst/>
              </a:prstGeom>
              <a:blipFill>
                <a:blip r:embed="rId2"/>
                <a:stretch>
                  <a:fillRect l="-547" r="-5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6D6383-468B-4959-8E2A-C23831C4B1D3}"/>
                  </a:ext>
                </a:extLst>
              </p:cNvPr>
              <p:cNvSpPr txBox="1"/>
              <p:nvPr/>
            </p:nvSpPr>
            <p:spPr>
              <a:xfrm>
                <a:off x="481144" y="1161267"/>
                <a:ext cx="3632982" cy="925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0" dirty="0">
                    <a:solidFill>
                      <a:schemeClr val="tx1"/>
                    </a:solidFill>
                  </a:rPr>
                  <a:t>a)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32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32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3200" b="0" i="1" baseline="30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3200" b="0" i="1" baseline="30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4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6D6383-468B-4959-8E2A-C23831C4B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4" y="1161267"/>
                <a:ext cx="3632982" cy="925510"/>
              </a:xfrm>
              <a:prstGeom prst="rect">
                <a:avLst/>
              </a:prstGeom>
              <a:blipFill>
                <a:blip r:embed="rId3"/>
                <a:stretch>
                  <a:fillRect l="-4362" b="-8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BA7B38-133A-4F82-B58F-51C1EEF6ADDF}"/>
                  </a:ext>
                </a:extLst>
              </p:cNvPr>
              <p:cNvSpPr txBox="1"/>
              <p:nvPr/>
            </p:nvSpPr>
            <p:spPr>
              <a:xfrm>
                <a:off x="5418904" y="1161267"/>
                <a:ext cx="3860609" cy="926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/>
                  <a:t>b)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32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32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3200" b="0" i="1" baseline="30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3200" b="0" i="1" baseline="30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endParaRPr lang="en-GB" sz="4000" baseline="30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BA7B38-133A-4F82-B58F-51C1EEF6A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904" y="1161267"/>
                <a:ext cx="3860609" cy="926536"/>
              </a:xfrm>
              <a:prstGeom prst="rect">
                <a:avLst/>
              </a:prstGeom>
              <a:blipFill>
                <a:blip r:embed="rId4"/>
                <a:stretch>
                  <a:fillRect l="-4107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1E3EE2-C5EF-420A-8EA1-AABE55FF2AB3}"/>
                  </a:ext>
                </a:extLst>
              </p:cNvPr>
              <p:cNvSpPr txBox="1"/>
              <p:nvPr/>
            </p:nvSpPr>
            <p:spPr>
              <a:xfrm>
                <a:off x="481144" y="3105116"/>
                <a:ext cx="3945567" cy="925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/>
                  <a:t>c)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32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GB" sz="3200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3200" i="1" baseline="3000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3200" i="1" baseline="30000" dirty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1.5</m:t>
                    </m:r>
                  </m:oMath>
                </a14:m>
                <a:endParaRPr lang="en-GB" sz="4000" baseline="30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1E3EE2-C5EF-420A-8EA1-AABE55FF2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4" y="3105116"/>
                <a:ext cx="3945567" cy="925510"/>
              </a:xfrm>
              <a:prstGeom prst="rect">
                <a:avLst/>
              </a:prstGeom>
              <a:blipFill>
                <a:blip r:embed="rId5"/>
                <a:stretch>
                  <a:fillRect l="-4019" b="-8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C32795-6BDD-4F5D-8D31-DC32FC33BCF7}"/>
                  </a:ext>
                </a:extLst>
              </p:cNvPr>
              <p:cNvSpPr txBox="1"/>
              <p:nvPr/>
            </p:nvSpPr>
            <p:spPr>
              <a:xfrm>
                <a:off x="5418904" y="3105116"/>
                <a:ext cx="3751604" cy="926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/>
                  <a:t>d)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32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GB" sz="3200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3200" b="0" i="1" baseline="30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3200" b="0" i="1" baseline="30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4000" baseline="30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C32795-6BDD-4F5D-8D31-DC32FC33B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904" y="3105116"/>
                <a:ext cx="3751604" cy="926536"/>
              </a:xfrm>
              <a:prstGeom prst="rect">
                <a:avLst/>
              </a:prstGeom>
              <a:blipFill>
                <a:blip r:embed="rId6"/>
                <a:stretch>
                  <a:fillRect l="-4228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1B922F4-E3CF-4273-997F-9C8BD12B9DCA}"/>
                  </a:ext>
                </a:extLst>
              </p:cNvPr>
              <p:cNvSpPr txBox="1"/>
              <p:nvPr/>
            </p:nvSpPr>
            <p:spPr>
              <a:xfrm>
                <a:off x="481144" y="5048965"/>
                <a:ext cx="4088235" cy="926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/>
                  <a:t>e)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32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3200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3200" b="0" i="1" baseline="3000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3200" i="1" baseline="30000" dirty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125</m:t>
                    </m:r>
                  </m:oMath>
                </a14:m>
                <a:endParaRPr lang="en-GB" sz="4000" baseline="30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1B922F4-E3CF-4273-997F-9C8BD12B9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4" y="5048965"/>
                <a:ext cx="4088235" cy="926536"/>
              </a:xfrm>
              <a:prstGeom prst="rect">
                <a:avLst/>
              </a:prstGeom>
              <a:blipFill>
                <a:blip r:embed="rId7"/>
                <a:stretch>
                  <a:fillRect l="-3875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9384E9-7507-457E-9235-6508599E8DD2}"/>
                  </a:ext>
                </a:extLst>
              </p:cNvPr>
              <p:cNvSpPr txBox="1"/>
              <p:nvPr/>
            </p:nvSpPr>
            <p:spPr>
              <a:xfrm>
                <a:off x="5480450" y="5048965"/>
                <a:ext cx="3685496" cy="926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/>
                  <a:t>f)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32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GB" sz="32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3200" b="0" i="1" baseline="3000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3200" b="0" i="1" baseline="3000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64</m:t>
                        </m:r>
                      </m:num>
                      <m:den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endParaRPr lang="en-GB" sz="4000" baseline="30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9384E9-7507-457E-9235-6508599E8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450" y="5048965"/>
                <a:ext cx="3685496" cy="926536"/>
              </a:xfrm>
              <a:prstGeom prst="rect">
                <a:avLst/>
              </a:prstGeom>
              <a:blipFill>
                <a:blip r:embed="rId8"/>
                <a:stretch>
                  <a:fillRect l="-4132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5024305-12EC-4C4C-A2F0-711984B70E9D}"/>
              </a:ext>
            </a:extLst>
          </p:cNvPr>
          <p:cNvSpPr/>
          <p:nvPr/>
        </p:nvSpPr>
        <p:spPr>
          <a:xfrm>
            <a:off x="54711" y="32042"/>
            <a:ext cx="9810649" cy="6785318"/>
          </a:xfrm>
          <a:prstGeom prst="roundRect">
            <a:avLst>
              <a:gd name="adj" fmla="val 5156"/>
            </a:avLst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B3D617-AB1E-4123-B456-F793782EF582}"/>
              </a:ext>
            </a:extLst>
          </p:cNvPr>
          <p:cNvSpPr/>
          <p:nvPr/>
        </p:nvSpPr>
        <p:spPr>
          <a:xfrm>
            <a:off x="2886915" y="1245953"/>
            <a:ext cx="1570785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CE6840-258B-4FB8-903F-CE985691D37D}"/>
              </a:ext>
            </a:extLst>
          </p:cNvPr>
          <p:cNvSpPr/>
          <p:nvPr/>
        </p:nvSpPr>
        <p:spPr>
          <a:xfrm>
            <a:off x="7872153" y="1245953"/>
            <a:ext cx="1570785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DA2AD4-5083-47E4-BE0F-8B33DE52CD13}"/>
              </a:ext>
            </a:extLst>
          </p:cNvPr>
          <p:cNvSpPr/>
          <p:nvPr/>
        </p:nvSpPr>
        <p:spPr>
          <a:xfrm>
            <a:off x="2886915" y="3145091"/>
            <a:ext cx="1570785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5E8808C-D841-42A5-8E2B-94962801040A}"/>
              </a:ext>
            </a:extLst>
          </p:cNvPr>
          <p:cNvSpPr/>
          <p:nvPr/>
        </p:nvSpPr>
        <p:spPr>
          <a:xfrm>
            <a:off x="7872153" y="3145091"/>
            <a:ext cx="1570785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25E85A-DFFB-494F-9689-E9C52CEAA326}"/>
              </a:ext>
            </a:extLst>
          </p:cNvPr>
          <p:cNvSpPr/>
          <p:nvPr/>
        </p:nvSpPr>
        <p:spPr>
          <a:xfrm>
            <a:off x="2886915" y="5114568"/>
            <a:ext cx="1570785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52E205-BC7A-497D-A8F6-3818DA280034}"/>
              </a:ext>
            </a:extLst>
          </p:cNvPr>
          <p:cNvSpPr/>
          <p:nvPr/>
        </p:nvSpPr>
        <p:spPr>
          <a:xfrm>
            <a:off x="7764062" y="5102094"/>
            <a:ext cx="1570785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5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8904A0A-B773-4F53-B07E-3625BE6CD7B8}"/>
                  </a:ext>
                </a:extLst>
              </p:cNvPr>
              <p:cNvSpPr txBox="1"/>
              <p:nvPr/>
            </p:nvSpPr>
            <p:spPr>
              <a:xfrm>
                <a:off x="1590276" y="707592"/>
                <a:ext cx="2857000" cy="543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0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3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3000" i="1" dirty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3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3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GB" sz="3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3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0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0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GB" sz="3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8904A0A-B773-4F53-B07E-3625BE6C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276" y="707592"/>
                <a:ext cx="2857000" cy="5433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7F9DCB-BB80-426C-BC12-C7E0CF1F9DBB}"/>
                  </a:ext>
                </a:extLst>
              </p:cNvPr>
              <p:cNvSpPr txBox="1"/>
              <p:nvPr/>
            </p:nvSpPr>
            <p:spPr>
              <a:xfrm>
                <a:off x="1817899" y="3281392"/>
                <a:ext cx="2380908" cy="543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3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3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30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GB" sz="3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3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0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GB" sz="3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7F9DCB-BB80-426C-BC12-C7E0CF1F9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899" y="3281392"/>
                <a:ext cx="2380908" cy="543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5D8435-105F-45C2-813A-37489280907A}"/>
                  </a:ext>
                </a:extLst>
              </p:cNvPr>
              <p:cNvSpPr txBox="1"/>
              <p:nvPr/>
            </p:nvSpPr>
            <p:spPr>
              <a:xfrm>
                <a:off x="2426590" y="1802900"/>
                <a:ext cx="1988621" cy="981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3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0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3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3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0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30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  <m:r>
                        <a:rPr lang="en-GB" sz="3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3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0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GB" sz="3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5D8435-105F-45C2-813A-374892809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590" y="1802900"/>
                <a:ext cx="1988621" cy="9811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C907A70-BC5E-4F2F-86BB-6703C9ABD8BE}"/>
                  </a:ext>
                </a:extLst>
              </p:cNvPr>
              <p:cNvSpPr/>
              <p:nvPr/>
            </p:nvSpPr>
            <p:spPr>
              <a:xfrm>
                <a:off x="2225047" y="5651476"/>
                <a:ext cx="1811650" cy="9596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00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0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30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0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30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0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0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3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3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30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C907A70-BC5E-4F2F-86BB-6703C9ABD8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047" y="5651476"/>
                <a:ext cx="1811650" cy="9596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D94516F-6804-4857-9F81-4B1180CCE7B7}"/>
                  </a:ext>
                </a:extLst>
              </p:cNvPr>
              <p:cNvSpPr/>
              <p:nvPr/>
            </p:nvSpPr>
            <p:spPr>
              <a:xfrm>
                <a:off x="2759007" y="4076166"/>
                <a:ext cx="4247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D94516F-6804-4857-9F81-4B1180CCE7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007" y="4076166"/>
                <a:ext cx="42479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D96F3A4-A571-440B-BA11-1A9FBE712FF7}"/>
                  </a:ext>
                </a:extLst>
              </p:cNvPr>
              <p:cNvSpPr/>
              <p:nvPr/>
            </p:nvSpPr>
            <p:spPr>
              <a:xfrm>
                <a:off x="2204310" y="4211764"/>
                <a:ext cx="874022" cy="908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3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GB" sz="3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30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D96F3A4-A571-440B-BA11-1A9FBE712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310" y="4211764"/>
                <a:ext cx="874022" cy="908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25F98BC-CC00-47A0-A8E2-2D62638FE28D}"/>
                  </a:ext>
                </a:extLst>
              </p:cNvPr>
              <p:cNvSpPr/>
              <p:nvPr/>
            </p:nvSpPr>
            <p:spPr>
              <a:xfrm>
                <a:off x="2956150" y="4207180"/>
                <a:ext cx="1026178" cy="883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3000" b="0" i="1" baseline="300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3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3000" b="0" i="1" baseline="300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30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25F98BC-CC00-47A0-A8E2-2D62638FE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150" y="4207180"/>
                <a:ext cx="1026178" cy="88306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61065EB0-6AFC-431D-A137-8C4331318E6F}"/>
              </a:ext>
            </a:extLst>
          </p:cNvPr>
          <p:cNvSpPr txBox="1"/>
          <p:nvPr/>
        </p:nvSpPr>
        <p:spPr>
          <a:xfrm>
            <a:off x="3137193" y="11332"/>
            <a:ext cx="347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Calculating with Terms with Indices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EC081F-A854-454F-94E6-71ED364878A6}"/>
              </a:ext>
            </a:extLst>
          </p:cNvPr>
          <p:cNvSpPr txBox="1"/>
          <p:nvPr/>
        </p:nvSpPr>
        <p:spPr>
          <a:xfrm>
            <a:off x="110201" y="591526"/>
            <a:ext cx="124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Multiplying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EEBA83-635F-4A68-8D73-0C52EDAE8515}"/>
              </a:ext>
            </a:extLst>
          </p:cNvPr>
          <p:cNvSpPr txBox="1"/>
          <p:nvPr/>
        </p:nvSpPr>
        <p:spPr>
          <a:xfrm>
            <a:off x="110201" y="4073606"/>
            <a:ext cx="971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Brackets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C2C4A1-9FBA-4240-B83F-B84B69583FE7}"/>
              </a:ext>
            </a:extLst>
          </p:cNvPr>
          <p:cNvSpPr txBox="1"/>
          <p:nvPr/>
        </p:nvSpPr>
        <p:spPr>
          <a:xfrm>
            <a:off x="110201" y="2083646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Division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4DEE9F-C8AE-4927-AAEC-59E13AC8A409}"/>
              </a:ext>
            </a:extLst>
          </p:cNvPr>
          <p:cNvSpPr txBox="1"/>
          <p:nvPr/>
        </p:nvSpPr>
        <p:spPr>
          <a:xfrm>
            <a:off x="110201" y="5951805"/>
            <a:ext cx="100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Negative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B9E8EBA-F985-4255-B186-7600084C7D54}"/>
              </a:ext>
            </a:extLst>
          </p:cNvPr>
          <p:cNvSpPr/>
          <p:nvPr/>
        </p:nvSpPr>
        <p:spPr>
          <a:xfrm>
            <a:off x="54711" y="32042"/>
            <a:ext cx="9810649" cy="6785318"/>
          </a:xfrm>
          <a:prstGeom prst="roundRect">
            <a:avLst>
              <a:gd name="adj" fmla="val 5156"/>
            </a:avLst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</p:spTree>
    <p:extLst>
      <p:ext uri="{BB962C8B-B14F-4D97-AF65-F5344CB8AC3E}">
        <p14:creationId xmlns:p14="http://schemas.microsoft.com/office/powerpoint/2010/main" val="182887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EE8594-9B0B-4292-90C7-E16261A7B510}"/>
                  </a:ext>
                </a:extLst>
              </p:cNvPr>
              <p:cNvSpPr txBox="1"/>
              <p:nvPr/>
            </p:nvSpPr>
            <p:spPr>
              <a:xfrm>
                <a:off x="3703427" y="74147"/>
                <a:ext cx="2499146" cy="920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5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5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5400" i="1" dirty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5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5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EE8594-9B0B-4292-90C7-E16261A7B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427" y="74147"/>
                <a:ext cx="2499146" cy="9208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72A78B-186D-4D28-BFF7-61524199AEC6}"/>
                  </a:ext>
                </a:extLst>
              </p:cNvPr>
              <p:cNvSpPr txBox="1"/>
              <p:nvPr/>
            </p:nvSpPr>
            <p:spPr>
              <a:xfrm>
                <a:off x="2035354" y="5560646"/>
                <a:ext cx="5835315" cy="1128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What is the result of this calculation in the form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800" i="1" baseline="30000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?</a:t>
                </a:r>
              </a:p>
              <a:p>
                <a:pPr algn="ctr"/>
                <a:endParaRPr lang="en-GB" sz="2000" dirty="0"/>
              </a:p>
              <a:p>
                <a:pPr algn="ctr"/>
                <a:r>
                  <a:rPr lang="en-GB" sz="2000" dirty="0"/>
                  <a:t>What is the rule for multiplying terms with indices?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72A78B-186D-4D28-BFF7-61524199A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354" y="5560646"/>
                <a:ext cx="5835315" cy="1128835"/>
              </a:xfrm>
              <a:prstGeom prst="rect">
                <a:avLst/>
              </a:prstGeom>
              <a:blipFill>
                <a:blip r:embed="rId3"/>
                <a:stretch>
                  <a:fillRect l="-731" r="-627" b="-86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5CBCF1-2A3F-47B2-BA00-090E10146BEB}"/>
                  </a:ext>
                </a:extLst>
              </p:cNvPr>
              <p:cNvSpPr txBox="1"/>
              <p:nvPr/>
            </p:nvSpPr>
            <p:spPr>
              <a:xfrm>
                <a:off x="423897" y="1563763"/>
                <a:ext cx="4230645" cy="904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54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54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54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54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5400" i="1" dirty="0">
                          <a:latin typeface="Cambria Math" panose="02040503050406030204" pitchFamily="18" charset="0"/>
                        </a:rPr>
                        <m:t>×2</m:t>
                      </m:r>
                    </m:oMath>
                  </m:oMathPara>
                </a14:m>
                <a:endParaRPr lang="en-GB" sz="5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5CBCF1-2A3F-47B2-BA00-090E10146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97" y="1563763"/>
                <a:ext cx="4230645" cy="9042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035846-8D1A-4C7F-864C-0063C6DE5CF7}"/>
                  </a:ext>
                </a:extLst>
              </p:cNvPr>
              <p:cNvSpPr txBox="1"/>
              <p:nvPr/>
            </p:nvSpPr>
            <p:spPr>
              <a:xfrm>
                <a:off x="5804788" y="1563763"/>
                <a:ext cx="3044423" cy="904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54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54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54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54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5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035846-8D1A-4C7F-864C-0063C6DE5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788" y="1563763"/>
                <a:ext cx="3044423" cy="9042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DEFB08-AC06-4964-B9AC-CB0C7114BDD3}"/>
                  </a:ext>
                </a:extLst>
              </p:cNvPr>
              <p:cNvSpPr txBox="1"/>
              <p:nvPr/>
            </p:nvSpPr>
            <p:spPr>
              <a:xfrm>
                <a:off x="4670581" y="1563763"/>
                <a:ext cx="784189" cy="904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 dirty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5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DEFB08-AC06-4964-B9AC-CB0C7114B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581" y="1563763"/>
                <a:ext cx="784189" cy="9042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ket 1">
            <a:extLst>
              <a:ext uri="{FF2B5EF4-FFF2-40B4-BE49-F238E27FC236}">
                <a16:creationId xmlns:a16="http://schemas.microsoft.com/office/drawing/2014/main" id="{78E6CD10-9F33-4CE5-A32B-BC4D63CE144A}"/>
              </a:ext>
            </a:extLst>
          </p:cNvPr>
          <p:cNvSpPr/>
          <p:nvPr/>
        </p:nvSpPr>
        <p:spPr>
          <a:xfrm rot="16200000">
            <a:off x="2395416" y="479277"/>
            <a:ext cx="238799" cy="4034265"/>
          </a:xfrm>
          <a:prstGeom prst="leftBracket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4877395F-9D18-418D-94CC-424DE9CEE3F5}"/>
              </a:ext>
            </a:extLst>
          </p:cNvPr>
          <p:cNvSpPr/>
          <p:nvPr/>
        </p:nvSpPr>
        <p:spPr>
          <a:xfrm rot="16200000">
            <a:off x="4010007" y="575533"/>
            <a:ext cx="238799" cy="880112"/>
          </a:xfrm>
          <a:prstGeom prst="leftBracket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741C7909-FC00-46BD-A08D-1431A6EED5B4}"/>
              </a:ext>
            </a:extLst>
          </p:cNvPr>
          <p:cNvSpPr/>
          <p:nvPr/>
        </p:nvSpPr>
        <p:spPr>
          <a:xfrm rot="16200000">
            <a:off x="5549882" y="600298"/>
            <a:ext cx="238799" cy="830578"/>
          </a:xfrm>
          <a:prstGeom prst="leftBracket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 Bracket 11">
            <a:extLst>
              <a:ext uri="{FF2B5EF4-FFF2-40B4-BE49-F238E27FC236}">
                <a16:creationId xmlns:a16="http://schemas.microsoft.com/office/drawing/2014/main" id="{B2CDC84E-65AF-4CFF-AC96-0AD794F61CE7}"/>
              </a:ext>
            </a:extLst>
          </p:cNvPr>
          <p:cNvSpPr/>
          <p:nvPr/>
        </p:nvSpPr>
        <p:spPr>
          <a:xfrm rot="16200000">
            <a:off x="7228742" y="1051070"/>
            <a:ext cx="238799" cy="2890677"/>
          </a:xfrm>
          <a:prstGeom prst="leftBracket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3C63B8-6E31-44E4-AA62-2F821CA08F7A}"/>
                  </a:ext>
                </a:extLst>
              </p:cNvPr>
              <p:cNvSpPr txBox="1"/>
              <p:nvPr/>
            </p:nvSpPr>
            <p:spPr>
              <a:xfrm>
                <a:off x="4567547" y="3036771"/>
                <a:ext cx="1702581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5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54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GB" sz="5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3C63B8-6E31-44E4-AA62-2F821CA08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547" y="3036771"/>
                <a:ext cx="1702581" cy="9161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E75C7F-5245-48B3-9394-A9370FC5484A}"/>
                  </a:ext>
                </a:extLst>
              </p:cNvPr>
              <p:cNvSpPr txBox="1"/>
              <p:nvPr/>
            </p:nvSpPr>
            <p:spPr>
              <a:xfrm>
                <a:off x="2355598" y="4435335"/>
                <a:ext cx="4461798" cy="814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4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4800" i="1" dirty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4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4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GB" sz="4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4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4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8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8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GB" sz="48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E75C7F-5245-48B3-9394-A9370FC54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598" y="4435335"/>
                <a:ext cx="4461798" cy="8140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0504F11-A7E4-4090-B42A-13CB343AAD3F}"/>
              </a:ext>
            </a:extLst>
          </p:cNvPr>
          <p:cNvSpPr/>
          <p:nvPr/>
        </p:nvSpPr>
        <p:spPr>
          <a:xfrm>
            <a:off x="54711" y="32042"/>
            <a:ext cx="9810649" cy="6785318"/>
          </a:xfrm>
          <a:prstGeom prst="roundRect">
            <a:avLst>
              <a:gd name="adj" fmla="val 5156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</p:spTree>
    <p:extLst>
      <p:ext uri="{BB962C8B-B14F-4D97-AF65-F5344CB8AC3E}">
        <p14:creationId xmlns:p14="http://schemas.microsoft.com/office/powerpoint/2010/main" val="96820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 animBg="1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A95BC4-F7AA-4855-8875-F9586B760043}"/>
                  </a:ext>
                </a:extLst>
              </p:cNvPr>
              <p:cNvSpPr txBox="1"/>
              <p:nvPr/>
            </p:nvSpPr>
            <p:spPr>
              <a:xfrm>
                <a:off x="2751577" y="84406"/>
                <a:ext cx="44028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Answer these questions in the form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800" i="1" baseline="30000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A95BC4-F7AA-4855-8875-F9586B760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577" y="84406"/>
                <a:ext cx="4402872" cy="523220"/>
              </a:xfrm>
              <a:prstGeom prst="rect">
                <a:avLst/>
              </a:prstGeom>
              <a:blipFill>
                <a:blip r:embed="rId2"/>
                <a:stretch>
                  <a:fillRect l="-968" b="-15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6D6383-468B-4959-8E2A-C23831C4B1D3}"/>
                  </a:ext>
                </a:extLst>
              </p:cNvPr>
              <p:cNvSpPr txBox="1"/>
              <p:nvPr/>
            </p:nvSpPr>
            <p:spPr>
              <a:xfrm>
                <a:off x="574147" y="1161267"/>
                <a:ext cx="3613233" cy="714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0" dirty="0">
                    <a:solidFill>
                      <a:schemeClr val="tx1"/>
                    </a:solidFill>
                  </a:rPr>
                  <a:t>a)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000" i="1" dirty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GB" sz="4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6D6383-468B-4959-8E2A-C23831C4B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47" y="1161267"/>
                <a:ext cx="3613233" cy="714876"/>
              </a:xfrm>
              <a:prstGeom prst="rect">
                <a:avLst/>
              </a:prstGeom>
              <a:blipFill>
                <a:blip r:embed="rId3"/>
                <a:stretch>
                  <a:fillRect l="-4216" b="-262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9F975A-1E6E-47F5-965F-83694C636894}"/>
                  </a:ext>
                </a:extLst>
              </p:cNvPr>
              <p:cNvSpPr txBox="1"/>
              <p:nvPr/>
            </p:nvSpPr>
            <p:spPr>
              <a:xfrm>
                <a:off x="5725267" y="1161267"/>
                <a:ext cx="3632469" cy="714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0" dirty="0">
                    <a:solidFill>
                      <a:schemeClr val="tx1"/>
                    </a:solidFill>
                  </a:rPr>
                  <a:t>b)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4000" i="1" dirty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en-GB" sz="4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9F975A-1E6E-47F5-965F-83694C636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267" y="1161267"/>
                <a:ext cx="3632469" cy="714876"/>
              </a:xfrm>
              <a:prstGeom prst="rect">
                <a:avLst/>
              </a:prstGeom>
              <a:blipFill>
                <a:blip r:embed="rId4"/>
                <a:stretch>
                  <a:fillRect l="-4195" b="-262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71B4D1-9DE2-4E1D-9098-7BA481119B39}"/>
                  </a:ext>
                </a:extLst>
              </p:cNvPr>
              <p:cNvSpPr txBox="1"/>
              <p:nvPr/>
            </p:nvSpPr>
            <p:spPr>
              <a:xfrm>
                <a:off x="574147" y="2332207"/>
                <a:ext cx="3613233" cy="706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0" dirty="0">
                    <a:solidFill>
                      <a:schemeClr val="tx1"/>
                    </a:solidFill>
                  </a:rPr>
                  <a:t>c)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GB" sz="4000" i="1" dirty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en-GB" sz="4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71B4D1-9DE2-4E1D-9098-7BA481119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47" y="2332207"/>
                <a:ext cx="3613233" cy="706091"/>
              </a:xfrm>
              <a:prstGeom prst="rect">
                <a:avLst/>
              </a:prstGeom>
              <a:blipFill>
                <a:blip r:embed="rId5"/>
                <a:stretch>
                  <a:fillRect l="-4216" b="-278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8BA911-F5BA-4FEF-9BF3-4837E34B4E38}"/>
                  </a:ext>
                </a:extLst>
              </p:cNvPr>
              <p:cNvSpPr txBox="1"/>
              <p:nvPr/>
            </p:nvSpPr>
            <p:spPr>
              <a:xfrm>
                <a:off x="5725267" y="2332207"/>
                <a:ext cx="2984600" cy="706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0" dirty="0">
                    <a:solidFill>
                      <a:schemeClr val="tx1"/>
                    </a:solidFill>
                  </a:rPr>
                  <a:t>d)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4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8BA911-F5BA-4FEF-9BF3-4837E34B4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267" y="2332207"/>
                <a:ext cx="2984600" cy="706091"/>
              </a:xfrm>
              <a:prstGeom prst="rect">
                <a:avLst/>
              </a:prstGeom>
              <a:blipFill>
                <a:blip r:embed="rId6"/>
                <a:stretch>
                  <a:fillRect l="-5102" b="-278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3F3162-56CF-4002-8528-E2F34085BE58}"/>
                  </a:ext>
                </a:extLst>
              </p:cNvPr>
              <p:cNvSpPr txBox="1"/>
              <p:nvPr/>
            </p:nvSpPr>
            <p:spPr>
              <a:xfrm>
                <a:off x="574147" y="3503147"/>
                <a:ext cx="3420424" cy="706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0" dirty="0">
                    <a:solidFill>
                      <a:schemeClr val="tx1"/>
                    </a:solidFill>
                  </a:rPr>
                  <a:t>e) </a:t>
                </a:r>
                <a14:m>
                  <m:oMath xmlns:m="http://schemas.openxmlformats.org/officeDocument/2006/math">
                    <m:r>
                      <a:rPr lang="en-GB" sz="4000" b="0" i="0" dirty="0" smtClean="0">
                        <a:latin typeface="Cambria Math" panose="02040503050406030204" pitchFamily="18" charset="0"/>
                      </a:rPr>
                      <m:t>  5</m:t>
                    </m:r>
                    <m:r>
                      <a:rPr lang="en-GB" sz="4000" i="1" dirty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4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3F3162-56CF-4002-8528-E2F34085B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47" y="3503147"/>
                <a:ext cx="3420424" cy="706091"/>
              </a:xfrm>
              <a:prstGeom prst="rect">
                <a:avLst/>
              </a:prstGeom>
              <a:blipFill>
                <a:blip r:embed="rId7"/>
                <a:stretch>
                  <a:fillRect l="-4456" b="-278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4625DD-022B-4C92-819F-F9ABDC9B7105}"/>
                  </a:ext>
                </a:extLst>
              </p:cNvPr>
              <p:cNvSpPr txBox="1"/>
              <p:nvPr/>
            </p:nvSpPr>
            <p:spPr>
              <a:xfrm>
                <a:off x="5725267" y="3503147"/>
                <a:ext cx="3819635" cy="706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0" dirty="0">
                    <a:solidFill>
                      <a:schemeClr val="tx1"/>
                    </a:solidFill>
                  </a:rPr>
                  <a:t>f)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GB" sz="4000" i="1" dirty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GB" sz="4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4625DD-022B-4C92-819F-F9ABDC9B7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267" y="3503147"/>
                <a:ext cx="3819635" cy="706091"/>
              </a:xfrm>
              <a:prstGeom prst="rect">
                <a:avLst/>
              </a:prstGeom>
              <a:blipFill>
                <a:blip r:embed="rId8"/>
                <a:stretch>
                  <a:fillRect l="-3987" b="-278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5029E9-62ED-4931-B878-8FA0C8CC4BBB}"/>
                  </a:ext>
                </a:extLst>
              </p:cNvPr>
              <p:cNvSpPr txBox="1"/>
              <p:nvPr/>
            </p:nvSpPr>
            <p:spPr>
              <a:xfrm>
                <a:off x="2738227" y="4674087"/>
                <a:ext cx="4931991" cy="706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0" dirty="0">
                    <a:solidFill>
                      <a:schemeClr val="tx1"/>
                    </a:solidFill>
                  </a:rPr>
                  <a:t>g)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4000" i="1" dirty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GB" sz="4000" i="1" dirty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GB" sz="40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40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4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5029E9-62ED-4931-B878-8FA0C8CC4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227" y="4674087"/>
                <a:ext cx="4931991" cy="706091"/>
              </a:xfrm>
              <a:prstGeom prst="rect">
                <a:avLst/>
              </a:prstGeom>
              <a:blipFill>
                <a:blip r:embed="rId9"/>
                <a:stretch>
                  <a:fillRect l="-3090" b="-26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44E8C6-C031-4980-AA61-0FD58A9A11F8}"/>
                  </a:ext>
                </a:extLst>
              </p:cNvPr>
              <p:cNvSpPr txBox="1"/>
              <p:nvPr/>
            </p:nvSpPr>
            <p:spPr>
              <a:xfrm>
                <a:off x="2738227" y="5845027"/>
                <a:ext cx="3094630" cy="706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/>
                  <a:t>h</a:t>
                </a:r>
                <a:r>
                  <a:rPr lang="en-GB" sz="3200" b="0" dirty="0">
                    <a:solidFill>
                      <a:schemeClr val="tx1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GB" sz="4000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GB" sz="4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4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40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GB" sz="40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GB" sz="4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44E8C6-C031-4980-AA61-0FD58A9A1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227" y="5845027"/>
                <a:ext cx="3094630" cy="706091"/>
              </a:xfrm>
              <a:prstGeom prst="rect">
                <a:avLst/>
              </a:prstGeom>
              <a:blipFill>
                <a:blip r:embed="rId10"/>
                <a:stretch>
                  <a:fillRect l="-4921" b="-26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972723D-E169-46FA-8D14-7E1CF2A38B85}"/>
              </a:ext>
            </a:extLst>
          </p:cNvPr>
          <p:cNvSpPr/>
          <p:nvPr/>
        </p:nvSpPr>
        <p:spPr>
          <a:xfrm>
            <a:off x="54711" y="32042"/>
            <a:ext cx="9810649" cy="6785318"/>
          </a:xfrm>
          <a:prstGeom prst="roundRect">
            <a:avLst>
              <a:gd name="adj" fmla="val 5156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3F935B8-BE46-461F-A95A-02B9B64C0C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235" y="2300840"/>
            <a:ext cx="837565" cy="69635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A89381A-3F9C-434E-888D-113951D19F8D}"/>
              </a:ext>
            </a:extLst>
          </p:cNvPr>
          <p:cNvSpPr/>
          <p:nvPr/>
        </p:nvSpPr>
        <p:spPr>
          <a:xfrm>
            <a:off x="3469747" y="1005840"/>
            <a:ext cx="914400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265FA8-267B-4E0F-B06B-770E8EE49043}"/>
              </a:ext>
            </a:extLst>
          </p:cNvPr>
          <p:cNvSpPr/>
          <p:nvPr/>
        </p:nvSpPr>
        <p:spPr>
          <a:xfrm>
            <a:off x="8600547" y="955040"/>
            <a:ext cx="914400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6CFF4-FBCF-4420-A6C9-E98B7E1CF70E}"/>
              </a:ext>
            </a:extLst>
          </p:cNvPr>
          <p:cNvSpPr/>
          <p:nvPr/>
        </p:nvSpPr>
        <p:spPr>
          <a:xfrm>
            <a:off x="3439267" y="2153920"/>
            <a:ext cx="914400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708509-0C4F-4383-A2F0-F69D33914CBB}"/>
              </a:ext>
            </a:extLst>
          </p:cNvPr>
          <p:cNvSpPr/>
          <p:nvPr/>
        </p:nvSpPr>
        <p:spPr>
          <a:xfrm>
            <a:off x="3361504" y="3396762"/>
            <a:ext cx="914400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37202D-D40E-4002-BE1F-C4375EC50A1C}"/>
              </a:ext>
            </a:extLst>
          </p:cNvPr>
          <p:cNvSpPr/>
          <p:nvPr/>
        </p:nvSpPr>
        <p:spPr>
          <a:xfrm>
            <a:off x="8763107" y="3434080"/>
            <a:ext cx="914400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A28B85-7399-4EE2-BE84-445A62BB84F2}"/>
              </a:ext>
            </a:extLst>
          </p:cNvPr>
          <p:cNvSpPr/>
          <p:nvPr/>
        </p:nvSpPr>
        <p:spPr>
          <a:xfrm>
            <a:off x="6771747" y="4622800"/>
            <a:ext cx="914400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3CC2749-3F0E-4D99-A88A-819065EA0BBB}"/>
              </a:ext>
            </a:extLst>
          </p:cNvPr>
          <p:cNvSpPr/>
          <p:nvPr/>
        </p:nvSpPr>
        <p:spPr>
          <a:xfrm>
            <a:off x="5034387" y="5842000"/>
            <a:ext cx="914400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0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EE8594-9B0B-4292-90C7-E16261A7B510}"/>
                  </a:ext>
                </a:extLst>
              </p:cNvPr>
              <p:cNvSpPr txBox="1"/>
              <p:nvPr/>
            </p:nvSpPr>
            <p:spPr>
              <a:xfrm>
                <a:off x="4028547" y="74147"/>
                <a:ext cx="1887696" cy="920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5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5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5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5400" b="0" i="1" dirty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54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5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5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EE8594-9B0B-4292-90C7-E16261A7B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547" y="74147"/>
                <a:ext cx="1887696" cy="9208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72A78B-186D-4D28-BFF7-61524199AEC6}"/>
                  </a:ext>
                </a:extLst>
              </p:cNvPr>
              <p:cNvSpPr txBox="1"/>
              <p:nvPr/>
            </p:nvSpPr>
            <p:spPr>
              <a:xfrm>
                <a:off x="1999257" y="5560646"/>
                <a:ext cx="59075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What is the result of this calculation in the form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800" dirty="0"/>
                  <a:t> </a:t>
                </a:r>
                <a:r>
                  <a:rPr lang="en-GB" sz="2000" dirty="0"/>
                  <a:t>?</a:t>
                </a:r>
              </a:p>
              <a:p>
                <a:pPr algn="ctr"/>
                <a:endParaRPr lang="en-GB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72A78B-186D-4D28-BFF7-61524199A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257" y="5560646"/>
                <a:ext cx="5907515" cy="830997"/>
              </a:xfrm>
              <a:prstGeom prst="rect">
                <a:avLst/>
              </a:prstGeom>
              <a:blipFill>
                <a:blip r:embed="rId3"/>
                <a:stretch>
                  <a:fillRect l="-619" r="-5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5CBCF1-2A3F-47B2-BA00-090E10146BEB}"/>
                  </a:ext>
                </a:extLst>
              </p:cNvPr>
              <p:cNvSpPr txBox="1"/>
              <p:nvPr/>
            </p:nvSpPr>
            <p:spPr>
              <a:xfrm>
                <a:off x="1185897" y="2254643"/>
                <a:ext cx="3044423" cy="904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54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5400" b="0" i="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54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5400" b="0" i="0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5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5CBCF1-2A3F-47B2-BA00-090E10146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897" y="2254643"/>
                <a:ext cx="3044423" cy="9042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035846-8D1A-4C7F-864C-0063C6DE5CF7}"/>
                  </a:ext>
                </a:extLst>
              </p:cNvPr>
              <p:cNvSpPr txBox="1"/>
              <p:nvPr/>
            </p:nvSpPr>
            <p:spPr>
              <a:xfrm>
                <a:off x="5652388" y="2254643"/>
                <a:ext cx="3044423" cy="904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54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5400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54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5400" dirty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5400" baseline="30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035846-8D1A-4C7F-864C-0063C6DE5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388" y="2254643"/>
                <a:ext cx="3044423" cy="9042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DEFB08-AC06-4964-B9AC-CB0C7114BDD3}"/>
                  </a:ext>
                </a:extLst>
              </p:cNvPr>
              <p:cNvSpPr txBox="1"/>
              <p:nvPr/>
            </p:nvSpPr>
            <p:spPr>
              <a:xfrm>
                <a:off x="4549260" y="2254643"/>
                <a:ext cx="784189" cy="904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 dirty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5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DEFB08-AC06-4964-B9AC-CB0C7114B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260" y="2254643"/>
                <a:ext cx="784189" cy="9042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3C63B8-6E31-44E4-AA62-2F821CA08F7A}"/>
                  </a:ext>
                </a:extLst>
              </p:cNvPr>
              <p:cNvSpPr txBox="1"/>
              <p:nvPr/>
            </p:nvSpPr>
            <p:spPr>
              <a:xfrm>
                <a:off x="4618347" y="3229811"/>
                <a:ext cx="1702582" cy="920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5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5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sz="5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3C63B8-6E31-44E4-AA62-2F821CA08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347" y="3229811"/>
                <a:ext cx="1702582" cy="9208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E75C7F-5245-48B3-9394-A9370FC5484A}"/>
                  </a:ext>
                </a:extLst>
              </p:cNvPr>
              <p:cNvSpPr txBox="1"/>
              <p:nvPr/>
            </p:nvSpPr>
            <p:spPr>
              <a:xfrm>
                <a:off x="2824325" y="4461711"/>
                <a:ext cx="3699090" cy="814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4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800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48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48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GB" sz="4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4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4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8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GB" sz="48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E75C7F-5245-48B3-9394-A9370FC54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25" y="4461711"/>
                <a:ext cx="3699090" cy="8140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0504F11-A7E4-4090-B42A-13CB343AAD3F}"/>
              </a:ext>
            </a:extLst>
          </p:cNvPr>
          <p:cNvSpPr/>
          <p:nvPr/>
        </p:nvSpPr>
        <p:spPr>
          <a:xfrm>
            <a:off x="54711" y="32042"/>
            <a:ext cx="9810649" cy="6785318"/>
          </a:xfrm>
          <a:prstGeom prst="roundRect">
            <a:avLst>
              <a:gd name="adj" fmla="val 5156"/>
            </a:avLst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009353-2C60-4EB7-AAA8-B08A3F1A2D02}"/>
                  </a:ext>
                </a:extLst>
              </p:cNvPr>
              <p:cNvSpPr txBox="1"/>
              <p:nvPr/>
            </p:nvSpPr>
            <p:spPr>
              <a:xfrm>
                <a:off x="3287387" y="1147011"/>
                <a:ext cx="992451" cy="920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5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5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009353-2C60-4EB7-AAA8-B08A3F1A2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387" y="1147011"/>
                <a:ext cx="992451" cy="9208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3A3B96-BE55-4FA6-84D3-E0062893484D}"/>
                  </a:ext>
                </a:extLst>
              </p:cNvPr>
              <p:cNvSpPr txBox="1"/>
              <p:nvPr/>
            </p:nvSpPr>
            <p:spPr>
              <a:xfrm>
                <a:off x="4564998" y="1147011"/>
                <a:ext cx="784189" cy="904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 dirty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5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3A3B96-BE55-4FA6-84D3-E00628934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998" y="1147011"/>
                <a:ext cx="784189" cy="9042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5C3D27-D750-4D9C-805D-0DD058608903}"/>
                  </a:ext>
                </a:extLst>
              </p:cNvPr>
              <p:cNvSpPr txBox="1"/>
              <p:nvPr/>
            </p:nvSpPr>
            <p:spPr>
              <a:xfrm>
                <a:off x="5634347" y="1147011"/>
                <a:ext cx="992451" cy="920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5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5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5C3D27-D750-4D9C-805D-0DD058608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347" y="1147011"/>
                <a:ext cx="992451" cy="9208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20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  <p:bldP spid="14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EE8594-9B0B-4292-90C7-E16261A7B510}"/>
                  </a:ext>
                </a:extLst>
              </p:cNvPr>
              <p:cNvSpPr txBox="1"/>
              <p:nvPr/>
            </p:nvSpPr>
            <p:spPr>
              <a:xfrm>
                <a:off x="2744871" y="399853"/>
                <a:ext cx="4781181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6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3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6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3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3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baseline="30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b="0" i="1" baseline="30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36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EE8594-9B0B-4292-90C7-E16261A7B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871" y="399853"/>
                <a:ext cx="4781181" cy="14465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E75C7F-5245-48B3-9394-A9370FC5484A}"/>
                  </a:ext>
                </a:extLst>
              </p:cNvPr>
              <p:cNvSpPr txBox="1"/>
              <p:nvPr/>
            </p:nvSpPr>
            <p:spPr>
              <a:xfrm>
                <a:off x="927633" y="4575688"/>
                <a:ext cx="2856872" cy="1429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4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400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GB" sz="44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4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4400" i="1" baseline="30000" dirty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44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4400" b="0" i="1" baseline="30000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4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E75C7F-5245-48B3-9394-A9370FC54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33" y="4575688"/>
                <a:ext cx="2856872" cy="1429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0504F11-A7E4-4090-B42A-13CB343AAD3F}"/>
              </a:ext>
            </a:extLst>
          </p:cNvPr>
          <p:cNvSpPr/>
          <p:nvPr/>
        </p:nvSpPr>
        <p:spPr>
          <a:xfrm>
            <a:off x="54711" y="32042"/>
            <a:ext cx="9810649" cy="6785318"/>
          </a:xfrm>
          <a:prstGeom prst="roundRect">
            <a:avLst>
              <a:gd name="adj" fmla="val 5156"/>
            </a:avLst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21E2B4E-8701-486E-AC47-EFA67AD2FC79}"/>
                  </a:ext>
                </a:extLst>
              </p:cNvPr>
              <p:cNvSpPr txBox="1"/>
              <p:nvPr/>
            </p:nvSpPr>
            <p:spPr>
              <a:xfrm>
                <a:off x="2744871" y="2211069"/>
                <a:ext cx="4781181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6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3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36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3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3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b="0" i="1" baseline="30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3600" b="0" i="1" baseline="30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36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21E2B4E-8701-486E-AC47-EFA67AD2F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871" y="2211069"/>
                <a:ext cx="4781181" cy="1446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2AD10AC-76BF-48F9-B1D8-6B2B3D0951FB}"/>
              </a:ext>
            </a:extLst>
          </p:cNvPr>
          <p:cNvSpPr txBox="1"/>
          <p:nvPr/>
        </p:nvSpPr>
        <p:spPr>
          <a:xfrm>
            <a:off x="5248800" y="4818966"/>
            <a:ext cx="42446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When an index is applied to a fraction, </a:t>
            </a:r>
          </a:p>
          <a:p>
            <a:pPr algn="ctr"/>
            <a:r>
              <a:rPr lang="en-GB" sz="2000" dirty="0"/>
              <a:t>we can apply the index to both </a:t>
            </a:r>
          </a:p>
          <a:p>
            <a:pPr algn="ctr"/>
            <a:r>
              <a:rPr lang="en-GB" sz="2000" dirty="0"/>
              <a:t>the numerator &amp; the denominator.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4DD54B-F281-4599-9162-4D8918819CBC}"/>
              </a:ext>
            </a:extLst>
          </p:cNvPr>
          <p:cNvSpPr/>
          <p:nvPr/>
        </p:nvSpPr>
        <p:spPr>
          <a:xfrm>
            <a:off x="4383170" y="362829"/>
            <a:ext cx="1208738" cy="138684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630F55-62BD-438F-A65F-8BBE4D9BA5F0}"/>
              </a:ext>
            </a:extLst>
          </p:cNvPr>
          <p:cNvSpPr/>
          <p:nvPr/>
        </p:nvSpPr>
        <p:spPr>
          <a:xfrm>
            <a:off x="5631676" y="389205"/>
            <a:ext cx="1956085" cy="138684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A3DCBF-D21D-4D7A-AB3C-96D8D0CC29E0}"/>
              </a:ext>
            </a:extLst>
          </p:cNvPr>
          <p:cNvSpPr/>
          <p:nvPr/>
        </p:nvSpPr>
        <p:spPr>
          <a:xfrm>
            <a:off x="4383170" y="2279552"/>
            <a:ext cx="1208738" cy="138684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7D1BFD-26CF-42F4-B663-DFB432765C2E}"/>
              </a:ext>
            </a:extLst>
          </p:cNvPr>
          <p:cNvSpPr/>
          <p:nvPr/>
        </p:nvSpPr>
        <p:spPr>
          <a:xfrm>
            <a:off x="5499792" y="2279552"/>
            <a:ext cx="2087969" cy="138684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0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A95BC4-F7AA-4855-8875-F9586B760043}"/>
                  </a:ext>
                </a:extLst>
              </p:cNvPr>
              <p:cNvSpPr txBox="1"/>
              <p:nvPr/>
            </p:nvSpPr>
            <p:spPr>
              <a:xfrm>
                <a:off x="2751577" y="84406"/>
                <a:ext cx="44028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Answer these questions in the form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800" i="1" baseline="30000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A95BC4-F7AA-4855-8875-F9586B760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577" y="84406"/>
                <a:ext cx="4402872" cy="523220"/>
              </a:xfrm>
              <a:prstGeom prst="rect">
                <a:avLst/>
              </a:prstGeom>
              <a:blipFill>
                <a:blip r:embed="rId2"/>
                <a:stretch>
                  <a:fillRect l="-968" b="-15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19A5C19-0B42-4E7D-9580-37829FB1085D}"/>
              </a:ext>
            </a:extLst>
          </p:cNvPr>
          <p:cNvSpPr/>
          <p:nvPr/>
        </p:nvSpPr>
        <p:spPr>
          <a:xfrm>
            <a:off x="54711" y="32042"/>
            <a:ext cx="9810649" cy="6785318"/>
          </a:xfrm>
          <a:prstGeom prst="roundRect">
            <a:avLst>
              <a:gd name="adj" fmla="val 5156"/>
            </a:avLst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6D6383-468B-4959-8E2A-C23831C4B1D3}"/>
                  </a:ext>
                </a:extLst>
              </p:cNvPr>
              <p:cNvSpPr txBox="1"/>
              <p:nvPr/>
            </p:nvSpPr>
            <p:spPr>
              <a:xfrm>
                <a:off x="340467" y="1161267"/>
                <a:ext cx="3150542" cy="706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0" dirty="0">
                    <a:solidFill>
                      <a:schemeClr val="tx1"/>
                    </a:solidFill>
                  </a:rPr>
                  <a:t>a)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4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40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GB" sz="4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GB" sz="4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6D6383-468B-4959-8E2A-C23831C4B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67" y="1161267"/>
                <a:ext cx="3150542" cy="706091"/>
              </a:xfrm>
              <a:prstGeom prst="rect">
                <a:avLst/>
              </a:prstGeom>
              <a:blipFill>
                <a:blip r:embed="rId3"/>
                <a:stretch>
                  <a:fillRect l="-5029" b="-26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BA7B38-133A-4F82-B58F-51C1EEF6ADDF}"/>
                  </a:ext>
                </a:extLst>
              </p:cNvPr>
              <p:cNvSpPr txBox="1"/>
              <p:nvPr/>
            </p:nvSpPr>
            <p:spPr>
              <a:xfrm>
                <a:off x="5816707" y="1161267"/>
                <a:ext cx="3150542" cy="706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0" dirty="0">
                    <a:solidFill>
                      <a:schemeClr val="tx1"/>
                    </a:solidFill>
                  </a:rPr>
                  <a:t>b)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4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4000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sup>
                                <m:r>
                                  <a:rPr lang="en-GB" sz="4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GB" sz="4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BA7B38-133A-4F82-B58F-51C1EEF6A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707" y="1161267"/>
                <a:ext cx="3150542" cy="706091"/>
              </a:xfrm>
              <a:prstGeom prst="rect">
                <a:avLst/>
              </a:prstGeom>
              <a:blipFill>
                <a:blip r:embed="rId4"/>
                <a:stretch>
                  <a:fillRect l="-4836" b="-26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1E3EE2-C5EF-420A-8EA1-AABE55FF2AB3}"/>
                  </a:ext>
                </a:extLst>
              </p:cNvPr>
              <p:cNvSpPr txBox="1"/>
              <p:nvPr/>
            </p:nvSpPr>
            <p:spPr>
              <a:xfrm>
                <a:off x="340467" y="2958582"/>
                <a:ext cx="3352521" cy="714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0" dirty="0">
                    <a:solidFill>
                      <a:schemeClr val="tx1"/>
                    </a:solidFill>
                  </a:rPr>
                  <a:t>c)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4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4000" b="0" i="1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en-GB" sz="4000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</m:oMath>
                </a14:m>
                <a:endParaRPr lang="en-GB" sz="4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1E3EE2-C5EF-420A-8EA1-AABE55FF2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67" y="2958582"/>
                <a:ext cx="3352521" cy="714876"/>
              </a:xfrm>
              <a:prstGeom prst="rect">
                <a:avLst/>
              </a:prstGeom>
              <a:blipFill>
                <a:blip r:embed="rId5"/>
                <a:stretch>
                  <a:fillRect l="-4727" b="-262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C32795-6BDD-4F5D-8D31-DC32FC33BCF7}"/>
                  </a:ext>
                </a:extLst>
              </p:cNvPr>
              <p:cNvSpPr txBox="1"/>
              <p:nvPr/>
            </p:nvSpPr>
            <p:spPr>
              <a:xfrm>
                <a:off x="5816707" y="2958582"/>
                <a:ext cx="4048609" cy="706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/>
                  <a:t>d</a:t>
                </a:r>
                <a:r>
                  <a:rPr lang="en-GB" sz="3200" b="0" dirty="0">
                    <a:solidFill>
                      <a:schemeClr val="tx1"/>
                    </a:solidFill>
                  </a:rPr>
                  <a:t>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5×</m:t>
                        </m:r>
                        <m:d>
                          <m:dPr>
                            <m:ctrlPr>
                              <a:rPr lang="en-GB" sz="4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4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4000" i="1" dirty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GB" sz="4000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sz="4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GB" sz="4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C32795-6BDD-4F5D-8D31-DC32FC33B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707" y="2958582"/>
                <a:ext cx="4048609" cy="706091"/>
              </a:xfrm>
              <a:prstGeom prst="rect">
                <a:avLst/>
              </a:prstGeom>
              <a:blipFill>
                <a:blip r:embed="rId6"/>
                <a:stretch>
                  <a:fillRect l="-3765" b="-26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1B922F4-E3CF-4273-997F-9C8BD12B9DCA}"/>
                  </a:ext>
                </a:extLst>
              </p:cNvPr>
              <p:cNvSpPr txBox="1"/>
              <p:nvPr/>
            </p:nvSpPr>
            <p:spPr>
              <a:xfrm>
                <a:off x="340467" y="4764681"/>
                <a:ext cx="5162952" cy="706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0" dirty="0">
                    <a:solidFill>
                      <a:schemeClr val="tx1"/>
                    </a:solidFill>
                  </a:rPr>
                  <a:t>e)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GB" sz="4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4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40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40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GB" sz="4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4000" i="1" dirty="0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GB" sz="4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4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4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GB" sz="4000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sup>
                    </m:sSup>
                  </m:oMath>
                </a14:m>
                <a:endParaRPr lang="en-GB" sz="4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1B922F4-E3CF-4273-997F-9C8BD12B9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67" y="4764681"/>
                <a:ext cx="5162952" cy="706091"/>
              </a:xfrm>
              <a:prstGeom prst="rect">
                <a:avLst/>
              </a:prstGeom>
              <a:blipFill>
                <a:blip r:embed="rId7"/>
                <a:stretch>
                  <a:fillRect l="-3070" b="-278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9384E9-7507-457E-9235-6508599E8DD2}"/>
                  </a:ext>
                </a:extLst>
              </p:cNvPr>
              <p:cNvSpPr txBox="1"/>
              <p:nvPr/>
            </p:nvSpPr>
            <p:spPr>
              <a:xfrm>
                <a:off x="5816707" y="4612281"/>
                <a:ext cx="3998082" cy="908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0" dirty="0">
                    <a:solidFill>
                      <a:schemeClr val="tx1"/>
                    </a:solidFill>
                  </a:rPr>
                  <a:t>f)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4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sz="4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sz="4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4000" b="0" i="1" dirty="0" smtClean="0"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e>
                                      <m:sup>
                                        <m:r>
                                          <a:rPr lang="en-GB" sz="4000" i="1" dirty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GB" sz="4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endParaRPr lang="en-GB" sz="4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9384E9-7507-457E-9235-6508599E8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707" y="4612281"/>
                <a:ext cx="3998082" cy="908710"/>
              </a:xfrm>
              <a:prstGeom prst="rect">
                <a:avLst/>
              </a:prstGeom>
              <a:blipFill>
                <a:blip r:embed="rId8"/>
                <a:stretch>
                  <a:fillRect l="-3811" b="-154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49B3D617-AB1E-4123-B456-F793782EF582}"/>
              </a:ext>
            </a:extLst>
          </p:cNvPr>
          <p:cNvSpPr/>
          <p:nvPr/>
        </p:nvSpPr>
        <p:spPr>
          <a:xfrm>
            <a:off x="2809347" y="1127760"/>
            <a:ext cx="914400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E62576-14A2-44A8-A33A-882739277167}"/>
              </a:ext>
            </a:extLst>
          </p:cNvPr>
          <p:cNvSpPr/>
          <p:nvPr/>
        </p:nvSpPr>
        <p:spPr>
          <a:xfrm>
            <a:off x="8275427" y="955040"/>
            <a:ext cx="914400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99E635-7457-4C66-945C-FE795AF2F153}"/>
              </a:ext>
            </a:extLst>
          </p:cNvPr>
          <p:cNvSpPr/>
          <p:nvPr/>
        </p:nvSpPr>
        <p:spPr>
          <a:xfrm>
            <a:off x="2789027" y="2936240"/>
            <a:ext cx="914400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9041D3-B4C0-41B4-8DE8-D441391805DD}"/>
              </a:ext>
            </a:extLst>
          </p:cNvPr>
          <p:cNvSpPr/>
          <p:nvPr/>
        </p:nvSpPr>
        <p:spPr>
          <a:xfrm>
            <a:off x="9149187" y="2834640"/>
            <a:ext cx="563773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4E96702-50A2-4203-8431-4DBFE9221AAB}"/>
              </a:ext>
            </a:extLst>
          </p:cNvPr>
          <p:cNvSpPr/>
          <p:nvPr/>
        </p:nvSpPr>
        <p:spPr>
          <a:xfrm>
            <a:off x="4556867" y="4775200"/>
            <a:ext cx="914400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BA6B1A-2131-4325-ACDB-07265CD8A2E8}"/>
              </a:ext>
            </a:extLst>
          </p:cNvPr>
          <p:cNvSpPr/>
          <p:nvPr/>
        </p:nvSpPr>
        <p:spPr>
          <a:xfrm>
            <a:off x="8885027" y="4632960"/>
            <a:ext cx="914400" cy="9144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5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A95BC4-F7AA-4855-8875-F9586B760043}"/>
                  </a:ext>
                </a:extLst>
              </p:cNvPr>
              <p:cNvSpPr txBox="1"/>
              <p:nvPr/>
            </p:nvSpPr>
            <p:spPr>
              <a:xfrm>
                <a:off x="1399518" y="84406"/>
                <a:ext cx="7107010" cy="751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Desribe these in the form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3200" b="0" i="1" baseline="30000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3200" b="0" i="1" baseline="30000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000" dirty="0"/>
                  <a:t>   and as a fractions without indices.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A95BC4-F7AA-4855-8875-F9586B760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518" y="84406"/>
                <a:ext cx="7107010" cy="751296"/>
              </a:xfrm>
              <a:prstGeom prst="rect">
                <a:avLst/>
              </a:prstGeom>
              <a:blipFill>
                <a:blip r:embed="rId2"/>
                <a:stretch>
                  <a:fillRect l="-515" r="-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19A5C19-0B42-4E7D-9580-37829FB1085D}"/>
              </a:ext>
            </a:extLst>
          </p:cNvPr>
          <p:cNvSpPr/>
          <p:nvPr/>
        </p:nvSpPr>
        <p:spPr>
          <a:xfrm>
            <a:off x="54711" y="32042"/>
            <a:ext cx="9810649" cy="6785318"/>
          </a:xfrm>
          <a:prstGeom prst="roundRect">
            <a:avLst>
              <a:gd name="adj" fmla="val 5156"/>
            </a:avLst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6D6383-468B-4959-8E2A-C23831C4B1D3}"/>
                  </a:ext>
                </a:extLst>
              </p:cNvPr>
              <p:cNvSpPr txBox="1"/>
              <p:nvPr/>
            </p:nvSpPr>
            <p:spPr>
              <a:xfrm>
                <a:off x="198227" y="1161267"/>
                <a:ext cx="3656065" cy="11351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0" dirty="0">
                    <a:solidFill>
                      <a:schemeClr val="tx1"/>
                    </a:solidFill>
                  </a:rPr>
                  <a:t>a)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4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40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40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4000" b="0" i="1" baseline="30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4000" b="0" i="1" baseline="30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4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6D6383-468B-4959-8E2A-C23831C4B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27" y="1161267"/>
                <a:ext cx="3656065" cy="1135119"/>
              </a:xfrm>
              <a:prstGeom prst="rect">
                <a:avLst/>
              </a:prstGeom>
              <a:blipFill>
                <a:blip r:embed="rId3"/>
                <a:stretch>
                  <a:fillRect l="-4341" b="-1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BA7B38-133A-4F82-B58F-51C1EEF6ADDF}"/>
                  </a:ext>
                </a:extLst>
              </p:cNvPr>
              <p:cNvSpPr txBox="1"/>
              <p:nvPr/>
            </p:nvSpPr>
            <p:spPr>
              <a:xfrm>
                <a:off x="4902307" y="1161267"/>
                <a:ext cx="3891706" cy="11351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>
                    <a:solidFill>
                      <a:prstClr val="black"/>
                    </a:solidFill>
                  </a:rPr>
                  <a:t>b)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4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4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40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4000" i="1" baseline="30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4000" i="1" baseline="30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GB" sz="4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BA7B38-133A-4F82-B58F-51C1EEF6A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307" y="1161267"/>
                <a:ext cx="3891706" cy="1135119"/>
              </a:xfrm>
              <a:prstGeom prst="rect">
                <a:avLst/>
              </a:prstGeom>
              <a:blipFill>
                <a:blip r:embed="rId4"/>
                <a:stretch>
                  <a:fillRect l="-3912" b="-1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1E3EE2-C5EF-420A-8EA1-AABE55FF2AB3}"/>
                  </a:ext>
                </a:extLst>
              </p:cNvPr>
              <p:cNvSpPr txBox="1"/>
              <p:nvPr/>
            </p:nvSpPr>
            <p:spPr>
              <a:xfrm>
                <a:off x="198227" y="2958582"/>
                <a:ext cx="4064831" cy="11351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GB" sz="3200" dirty="0">
                    <a:solidFill>
                      <a:prstClr val="black"/>
                    </a:solidFill>
                  </a:rPr>
                  <a:t>c)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4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4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40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4000" b="0" i="1" baseline="30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4000" b="0" i="1" baseline="30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endParaRPr lang="en-GB" sz="4000" baseline="30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1E3EE2-C5EF-420A-8EA1-AABE55FF2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27" y="2958582"/>
                <a:ext cx="4064831" cy="1135119"/>
              </a:xfrm>
              <a:prstGeom prst="rect">
                <a:avLst/>
              </a:prstGeom>
              <a:blipFill>
                <a:blip r:embed="rId5"/>
                <a:stretch>
                  <a:fillRect l="-3904" b="-1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C32795-6BDD-4F5D-8D31-DC32FC33BCF7}"/>
                  </a:ext>
                </a:extLst>
              </p:cNvPr>
              <p:cNvSpPr txBox="1"/>
              <p:nvPr/>
            </p:nvSpPr>
            <p:spPr>
              <a:xfrm>
                <a:off x="4902307" y="2958582"/>
                <a:ext cx="3891706" cy="11351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GB" sz="3200" dirty="0">
                    <a:solidFill>
                      <a:prstClr val="black"/>
                    </a:solidFill>
                  </a:rPr>
                  <a:t>d)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4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40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GB" sz="40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4000" i="1" baseline="30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4000" i="1" baseline="30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GB" sz="4000" baseline="30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C32795-6BDD-4F5D-8D31-DC32FC33B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307" y="2958582"/>
                <a:ext cx="3891706" cy="1135119"/>
              </a:xfrm>
              <a:prstGeom prst="rect">
                <a:avLst/>
              </a:prstGeom>
              <a:blipFill>
                <a:blip r:embed="rId6"/>
                <a:stretch>
                  <a:fillRect l="-3912" b="-1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1B922F4-E3CF-4273-997F-9C8BD12B9DCA}"/>
                  </a:ext>
                </a:extLst>
              </p:cNvPr>
              <p:cNvSpPr txBox="1"/>
              <p:nvPr/>
            </p:nvSpPr>
            <p:spPr>
              <a:xfrm>
                <a:off x="198227" y="4861201"/>
                <a:ext cx="3878882" cy="11351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GB" sz="3200" dirty="0">
                    <a:solidFill>
                      <a:prstClr val="black"/>
                    </a:solidFill>
                  </a:rPr>
                  <a:t>e)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4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40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GB" sz="40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4000" b="0" i="1" baseline="30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4000" b="0" i="1" baseline="30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endParaRPr lang="en-GB" sz="4000" baseline="30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1B922F4-E3CF-4273-997F-9C8BD12B9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27" y="4861201"/>
                <a:ext cx="3878882" cy="1135119"/>
              </a:xfrm>
              <a:prstGeom prst="rect">
                <a:avLst/>
              </a:prstGeom>
              <a:blipFill>
                <a:blip r:embed="rId7"/>
                <a:stretch>
                  <a:fillRect l="-4088" b="-1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9384E9-7507-457E-9235-6508599E8DD2}"/>
                  </a:ext>
                </a:extLst>
              </p:cNvPr>
              <p:cNvSpPr txBox="1"/>
              <p:nvPr/>
            </p:nvSpPr>
            <p:spPr>
              <a:xfrm>
                <a:off x="4902307" y="4861201"/>
                <a:ext cx="4965334" cy="1164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GB" sz="3200" dirty="0">
                    <a:solidFill>
                      <a:prstClr val="black"/>
                    </a:solidFill>
                  </a:rPr>
                  <a:t>f)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4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40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GB" sz="40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4000" b="0" i="1" baseline="30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4000" b="0" i="1" baseline="30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81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10,000</m:t>
                        </m:r>
                      </m:den>
                    </m:f>
                  </m:oMath>
                </a14:m>
                <a:endParaRPr lang="en-GB" sz="4000" baseline="30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9384E9-7507-457E-9235-6508599E8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307" y="4861201"/>
                <a:ext cx="4965334" cy="1164421"/>
              </a:xfrm>
              <a:prstGeom prst="rect">
                <a:avLst/>
              </a:prstGeom>
              <a:blipFill>
                <a:blip r:embed="rId8"/>
                <a:stretch>
                  <a:fillRect l="-3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49B3D617-AB1E-4123-B456-F793782EF582}"/>
              </a:ext>
            </a:extLst>
          </p:cNvPr>
          <p:cNvSpPr/>
          <p:nvPr/>
        </p:nvSpPr>
        <p:spPr>
          <a:xfrm>
            <a:off x="2443586" y="1280160"/>
            <a:ext cx="1752493" cy="115824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FC387D-66F1-41EE-B8FD-43A19149B4B1}"/>
              </a:ext>
            </a:extLst>
          </p:cNvPr>
          <p:cNvSpPr/>
          <p:nvPr/>
        </p:nvSpPr>
        <p:spPr>
          <a:xfrm>
            <a:off x="7147666" y="1280160"/>
            <a:ext cx="1752493" cy="115824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80B28F-1601-4BF6-BAEF-2BF62554CE36}"/>
              </a:ext>
            </a:extLst>
          </p:cNvPr>
          <p:cNvSpPr/>
          <p:nvPr/>
        </p:nvSpPr>
        <p:spPr>
          <a:xfrm>
            <a:off x="2443586" y="3078480"/>
            <a:ext cx="1752493" cy="115824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1D9196-BC75-4A01-BAC6-D2709C2115A1}"/>
              </a:ext>
            </a:extLst>
          </p:cNvPr>
          <p:cNvSpPr/>
          <p:nvPr/>
        </p:nvSpPr>
        <p:spPr>
          <a:xfrm>
            <a:off x="7147666" y="3078480"/>
            <a:ext cx="1752493" cy="115824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98398E-B376-46B2-9E36-EA1571DC4C12}"/>
              </a:ext>
            </a:extLst>
          </p:cNvPr>
          <p:cNvSpPr/>
          <p:nvPr/>
        </p:nvSpPr>
        <p:spPr>
          <a:xfrm>
            <a:off x="2443586" y="4947920"/>
            <a:ext cx="1752493" cy="115824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FD6F9A-F906-40C1-A89E-85C9AFB3166B}"/>
              </a:ext>
            </a:extLst>
          </p:cNvPr>
          <p:cNvSpPr/>
          <p:nvPr/>
        </p:nvSpPr>
        <p:spPr>
          <a:xfrm>
            <a:off x="7147666" y="4947920"/>
            <a:ext cx="2646574" cy="115824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5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7" grpId="0" animBg="1"/>
      <p:bldP spid="18" grpId="0" animBg="1"/>
      <p:bldP spid="21" grpId="0" animBg="1"/>
      <p:bldP spid="22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EE8594-9B0B-4292-90C7-E16261A7B510}"/>
                  </a:ext>
                </a:extLst>
              </p:cNvPr>
              <p:cNvSpPr txBox="1"/>
              <p:nvPr/>
            </p:nvSpPr>
            <p:spPr>
              <a:xfrm>
                <a:off x="2514707" y="1608307"/>
                <a:ext cx="2300630" cy="1670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105</m:t>
                          </m:r>
                        </m:num>
                        <m:den>
                          <m:r>
                            <a:rPr lang="en-GB" sz="5400" b="0" i="1" dirty="0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GB" sz="5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GB" sz="5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EE8594-9B0B-4292-90C7-E16261A7B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707" y="1608307"/>
                <a:ext cx="2300630" cy="16704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172A78B-186D-4D28-BFF7-61524199AEC6}"/>
              </a:ext>
            </a:extLst>
          </p:cNvPr>
          <p:cNvSpPr txBox="1"/>
          <p:nvPr/>
        </p:nvSpPr>
        <p:spPr>
          <a:xfrm>
            <a:off x="3077457" y="389206"/>
            <a:ext cx="3751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What is this calculation?</a:t>
            </a:r>
          </a:p>
          <a:p>
            <a:pPr algn="ctr"/>
            <a:r>
              <a:rPr lang="en-GB" sz="2000" dirty="0"/>
              <a:t>Can we solve it with factorisation?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0504F11-A7E4-4090-B42A-13CB343AAD3F}"/>
              </a:ext>
            </a:extLst>
          </p:cNvPr>
          <p:cNvSpPr/>
          <p:nvPr/>
        </p:nvSpPr>
        <p:spPr>
          <a:xfrm>
            <a:off x="54711" y="32042"/>
            <a:ext cx="9810649" cy="6785318"/>
          </a:xfrm>
          <a:prstGeom prst="roundRect">
            <a:avLst>
              <a:gd name="adj" fmla="val 5156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1433CA-2F86-48E3-BD89-CC4DBC8C48B8}"/>
                  </a:ext>
                </a:extLst>
              </p:cNvPr>
              <p:cNvSpPr txBox="1"/>
              <p:nvPr/>
            </p:nvSpPr>
            <p:spPr>
              <a:xfrm>
                <a:off x="5003907" y="1628627"/>
                <a:ext cx="3044423" cy="1670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5400" i="1" dirty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5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5400" i="1" dirty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54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5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5400" i="1" dirty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5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5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1433CA-2F86-48E3-BD89-CC4DBC8C4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907" y="1628627"/>
                <a:ext cx="3044423" cy="16703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9670EB-5F70-4443-92F6-BC3462D980F0}"/>
              </a:ext>
            </a:extLst>
          </p:cNvPr>
          <p:cNvCxnSpPr>
            <a:cxnSpLocks/>
          </p:cNvCxnSpPr>
          <p:nvPr/>
        </p:nvCxnSpPr>
        <p:spPr>
          <a:xfrm>
            <a:off x="5140960" y="1838960"/>
            <a:ext cx="477520" cy="477520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5DB48D-C25E-4844-AFEC-E024F59F94B4}"/>
              </a:ext>
            </a:extLst>
          </p:cNvPr>
          <p:cNvCxnSpPr>
            <a:cxnSpLocks/>
          </p:cNvCxnSpPr>
          <p:nvPr/>
        </p:nvCxnSpPr>
        <p:spPr>
          <a:xfrm>
            <a:off x="6268720" y="1838960"/>
            <a:ext cx="477520" cy="477520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B58D26-B811-499E-90C0-6B0AA56BD11A}"/>
              </a:ext>
            </a:extLst>
          </p:cNvPr>
          <p:cNvCxnSpPr>
            <a:cxnSpLocks/>
          </p:cNvCxnSpPr>
          <p:nvPr/>
        </p:nvCxnSpPr>
        <p:spPr>
          <a:xfrm>
            <a:off x="5781040" y="2794000"/>
            <a:ext cx="477520" cy="477520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ABCA5D-9D52-4D19-9140-90D3F6147567}"/>
              </a:ext>
            </a:extLst>
          </p:cNvPr>
          <p:cNvCxnSpPr>
            <a:cxnSpLocks/>
          </p:cNvCxnSpPr>
          <p:nvPr/>
        </p:nvCxnSpPr>
        <p:spPr>
          <a:xfrm>
            <a:off x="6908800" y="2794000"/>
            <a:ext cx="477520" cy="477520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DD72CC-6B43-49A4-92D9-7195C94F1595}"/>
                  </a:ext>
                </a:extLst>
              </p:cNvPr>
              <p:cNvSpPr txBox="1"/>
              <p:nvPr/>
            </p:nvSpPr>
            <p:spPr>
              <a:xfrm>
                <a:off x="4048867" y="4117827"/>
                <a:ext cx="1382110" cy="904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sz="5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DD72CC-6B43-49A4-92D9-7195C94F1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867" y="4117827"/>
                <a:ext cx="1382110" cy="9042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F8D4B86D-DC7F-4306-A8B0-037320A9B19C}"/>
              </a:ext>
            </a:extLst>
          </p:cNvPr>
          <p:cNvSpPr txBox="1"/>
          <p:nvPr/>
        </p:nvSpPr>
        <p:spPr>
          <a:xfrm>
            <a:off x="632864" y="917526"/>
            <a:ext cx="1792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105 ÷ 15</a:t>
            </a:r>
          </a:p>
        </p:txBody>
      </p:sp>
    </p:spTree>
    <p:extLst>
      <p:ext uri="{BB962C8B-B14F-4D97-AF65-F5344CB8AC3E}">
        <p14:creationId xmlns:p14="http://schemas.microsoft.com/office/powerpoint/2010/main" val="8862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EE8594-9B0B-4292-90C7-E16261A7B510}"/>
                  </a:ext>
                </a:extLst>
              </p:cNvPr>
              <p:cNvSpPr txBox="1"/>
              <p:nvPr/>
            </p:nvSpPr>
            <p:spPr>
              <a:xfrm>
                <a:off x="848467" y="1608307"/>
                <a:ext cx="1789272" cy="16517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5400" b="0" i="1" baseline="30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5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5400" b="0" i="1" baseline="3000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5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GB" sz="5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EE8594-9B0B-4292-90C7-E16261A7B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67" y="1608307"/>
                <a:ext cx="1789272" cy="16517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0504F11-A7E4-4090-B42A-13CB343AAD3F}"/>
              </a:ext>
            </a:extLst>
          </p:cNvPr>
          <p:cNvSpPr/>
          <p:nvPr/>
        </p:nvSpPr>
        <p:spPr>
          <a:xfrm>
            <a:off x="54711" y="32042"/>
            <a:ext cx="9810649" cy="6785318"/>
          </a:xfrm>
          <a:prstGeom prst="roundRect">
            <a:avLst>
              <a:gd name="adj" fmla="val 5156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1433CA-2F86-48E3-BD89-CC4DBC8C48B8}"/>
                  </a:ext>
                </a:extLst>
              </p:cNvPr>
              <p:cNvSpPr txBox="1"/>
              <p:nvPr/>
            </p:nvSpPr>
            <p:spPr>
              <a:xfrm>
                <a:off x="2982067" y="1628627"/>
                <a:ext cx="6603090" cy="164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5400" i="1" dirty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5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5400" i="1" dirty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5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5400" i="1" dirty="0">
                              <a:latin typeface="Cambria Math" panose="02040503050406030204" pitchFamily="18" charset="0"/>
                            </a:rPr>
                            <m:t>×2×2×2</m:t>
                          </m:r>
                        </m:num>
                        <m:den>
                          <m:r>
                            <a:rPr lang="en-GB" sz="5400" i="1" dirty="0">
                              <a:latin typeface="Cambria Math" panose="02040503050406030204" pitchFamily="18" charset="0"/>
                            </a:rPr>
                            <m:t>2×2×2</m:t>
                          </m:r>
                        </m:den>
                      </m:f>
                    </m:oMath>
                  </m:oMathPara>
                </a14:m>
                <a:endParaRPr lang="en-GB" sz="5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1433CA-2F86-48E3-BD89-CC4DBC8C4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067" y="1628627"/>
                <a:ext cx="6603090" cy="16481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9670EB-5F70-4443-92F6-BC3462D980F0}"/>
              </a:ext>
            </a:extLst>
          </p:cNvPr>
          <p:cNvCxnSpPr>
            <a:cxnSpLocks/>
          </p:cNvCxnSpPr>
          <p:nvPr/>
        </p:nvCxnSpPr>
        <p:spPr>
          <a:xfrm>
            <a:off x="3108960" y="1778000"/>
            <a:ext cx="477520" cy="477520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5DB48D-C25E-4844-AFEC-E024F59F94B4}"/>
              </a:ext>
            </a:extLst>
          </p:cNvPr>
          <p:cNvCxnSpPr>
            <a:cxnSpLocks/>
          </p:cNvCxnSpPr>
          <p:nvPr/>
        </p:nvCxnSpPr>
        <p:spPr>
          <a:xfrm>
            <a:off x="4236720" y="1778000"/>
            <a:ext cx="477520" cy="477520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DD72CC-6B43-49A4-92D9-7195C94F1595}"/>
                  </a:ext>
                </a:extLst>
              </p:cNvPr>
              <p:cNvSpPr txBox="1"/>
              <p:nvPr/>
            </p:nvSpPr>
            <p:spPr>
              <a:xfrm>
                <a:off x="1955907" y="3752067"/>
                <a:ext cx="36535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5400" i="1" dirty="0">
                        <a:latin typeface="Cambria Math" panose="02040503050406030204" pitchFamily="18" charset="0"/>
                      </a:rPr>
                      <m:t>2×2</m:t>
                    </m:r>
                  </m:oMath>
                </a14:m>
                <a:r>
                  <a:rPr lang="en-GB" sz="5400" dirty="0"/>
                  <a:t> </a:t>
                </a:r>
                <a14:m>
                  <m:oMath xmlns:m="http://schemas.openxmlformats.org/officeDocument/2006/math">
                    <m:r>
                      <a:rPr lang="en-GB" sz="5400" i="1" dirty="0">
                        <a:latin typeface="Cambria Math" panose="02040503050406030204" pitchFamily="18" charset="0"/>
                      </a:rPr>
                      <m:t>×2</m:t>
                    </m:r>
                  </m:oMath>
                </a14:m>
                <a:endParaRPr lang="en-GB" sz="5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DD72CC-6B43-49A4-92D9-7195C94F1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907" y="3752067"/>
                <a:ext cx="3653564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D29A57-D38D-4777-AFC2-41E662835058}"/>
              </a:ext>
            </a:extLst>
          </p:cNvPr>
          <p:cNvCxnSpPr>
            <a:cxnSpLocks/>
          </p:cNvCxnSpPr>
          <p:nvPr/>
        </p:nvCxnSpPr>
        <p:spPr>
          <a:xfrm>
            <a:off x="5394960" y="1778000"/>
            <a:ext cx="477520" cy="477520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905288-40A9-4CFB-AC2B-32518C64915F}"/>
              </a:ext>
            </a:extLst>
          </p:cNvPr>
          <p:cNvCxnSpPr>
            <a:cxnSpLocks/>
          </p:cNvCxnSpPr>
          <p:nvPr/>
        </p:nvCxnSpPr>
        <p:spPr>
          <a:xfrm>
            <a:off x="4866640" y="2753360"/>
            <a:ext cx="477520" cy="477520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DAD814-0897-45DA-8134-6E6D44B715A3}"/>
              </a:ext>
            </a:extLst>
          </p:cNvPr>
          <p:cNvCxnSpPr>
            <a:cxnSpLocks/>
          </p:cNvCxnSpPr>
          <p:nvPr/>
        </p:nvCxnSpPr>
        <p:spPr>
          <a:xfrm>
            <a:off x="6116320" y="2753360"/>
            <a:ext cx="477520" cy="477520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CCF2E5-4AE0-499F-A15A-03875AF798D3}"/>
              </a:ext>
            </a:extLst>
          </p:cNvPr>
          <p:cNvCxnSpPr>
            <a:cxnSpLocks/>
          </p:cNvCxnSpPr>
          <p:nvPr/>
        </p:nvCxnSpPr>
        <p:spPr>
          <a:xfrm>
            <a:off x="7274560" y="2753360"/>
            <a:ext cx="477520" cy="477520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E8EBEB-FA9B-4BAA-A8C2-C0EF04D78F04}"/>
                  </a:ext>
                </a:extLst>
              </p:cNvPr>
              <p:cNvSpPr txBox="1"/>
              <p:nvPr/>
            </p:nvSpPr>
            <p:spPr>
              <a:xfrm>
                <a:off x="5755747" y="3711427"/>
                <a:ext cx="1636987" cy="904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5400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5400" b="0" i="1" baseline="30000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5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E8EBEB-FA9B-4BAA-A8C2-C0EF04D78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747" y="3711427"/>
                <a:ext cx="1636987" cy="9042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F46844-8593-4274-AE79-D1DC91958F73}"/>
                  </a:ext>
                </a:extLst>
              </p:cNvPr>
              <p:cNvSpPr txBox="1"/>
              <p:nvPr/>
            </p:nvSpPr>
            <p:spPr>
              <a:xfrm>
                <a:off x="3689488" y="5076781"/>
                <a:ext cx="3073085" cy="1514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4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8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48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4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8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48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  <m:r>
                        <a:rPr lang="en-GB" sz="4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4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4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8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GB" sz="48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F46844-8593-4274-AE79-D1DC91958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488" y="5076781"/>
                <a:ext cx="3073085" cy="15144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6E9823D2-BAB5-42DC-AEF5-12B21F8D50BD}"/>
              </a:ext>
            </a:extLst>
          </p:cNvPr>
          <p:cNvSpPr txBox="1"/>
          <p:nvPr/>
        </p:nvSpPr>
        <p:spPr>
          <a:xfrm>
            <a:off x="3512705" y="389206"/>
            <a:ext cx="2880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Solving with factorisation</a:t>
            </a:r>
          </a:p>
        </p:txBody>
      </p:sp>
    </p:spTree>
    <p:extLst>
      <p:ext uri="{BB962C8B-B14F-4D97-AF65-F5344CB8AC3E}">
        <p14:creationId xmlns:p14="http://schemas.microsoft.com/office/powerpoint/2010/main" val="73147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60000"/>
            <a:lumOff val="40000"/>
          </a:schemeClr>
        </a:solidFill>
        <a:ln w="19050">
          <a:solidFill>
            <a:schemeClr val="tx1"/>
          </a:solidFill>
        </a:ln>
      </a:spPr>
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95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10771</TotalTime>
  <Words>678</Words>
  <Application>Microsoft Office PowerPoint</Application>
  <PresentationFormat>A4 Paper (210x297 mm)</PresentationFormat>
  <Paragraphs>181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Cambria Math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Kite</dc:creator>
  <cp:lastModifiedBy>Gihan Emil Naguib</cp:lastModifiedBy>
  <cp:revision>514</cp:revision>
  <cp:lastPrinted>2017-12-31T22:38:51Z</cp:lastPrinted>
  <dcterms:created xsi:type="dcterms:W3CDTF">2017-01-17T16:57:04Z</dcterms:created>
  <dcterms:modified xsi:type="dcterms:W3CDTF">2023-09-14T10:23:31Z</dcterms:modified>
</cp:coreProperties>
</file>