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2" r:id="rId9"/>
    <p:sldId id="265"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506C264-AD1B-4BF9-BEC6-5D5AE52DECD1}" type="datetimeFigureOut">
              <a:rPr lang="en-GB" smtClean="0"/>
              <a:t>14/02/2023</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53D9C23-0F76-4984-AE70-7BEFEC9831B0}"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548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06C264-AD1B-4BF9-BEC6-5D5AE52DECD1}"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261718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06C264-AD1B-4BF9-BEC6-5D5AE52DECD1}"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1997664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06C264-AD1B-4BF9-BEC6-5D5AE52DECD1}"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3D9C23-0F76-4984-AE70-7BEFEC9831B0}"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6788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06C264-AD1B-4BF9-BEC6-5D5AE52DECD1}"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679186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506C264-AD1B-4BF9-BEC6-5D5AE52DECD1}" type="datetimeFigureOut">
              <a:rPr lang="en-GB" smtClean="0"/>
              <a:t>14/02/2023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3065305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506C264-AD1B-4BF9-BEC6-5D5AE52DECD1}" type="datetimeFigureOut">
              <a:rPr lang="en-GB" smtClean="0"/>
              <a:t>14/02/2023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648666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06C264-AD1B-4BF9-BEC6-5D5AE52DECD1}"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3056981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06C264-AD1B-4BF9-BEC6-5D5AE52DECD1}"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275535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06C264-AD1B-4BF9-BEC6-5D5AE52DECD1}"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3279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06C264-AD1B-4BF9-BEC6-5D5AE52DECD1}"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416184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06C264-AD1B-4BF9-BEC6-5D5AE52DECD1}"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171494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06C264-AD1B-4BF9-BEC6-5D5AE52DECD1}" type="datetimeFigureOut">
              <a:rPr lang="en-GB" smtClean="0"/>
              <a:t>14/02/2023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193702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06C264-AD1B-4BF9-BEC6-5D5AE52DECD1}" type="datetimeFigureOut">
              <a:rPr lang="en-GB" smtClean="0"/>
              <a:t>14/02/2023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313444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6C264-AD1B-4BF9-BEC6-5D5AE52DECD1}" type="datetimeFigureOut">
              <a:rPr lang="en-GB" smtClean="0"/>
              <a:t>14/02/2023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165111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06C264-AD1B-4BF9-BEC6-5D5AE52DECD1}"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188153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06C264-AD1B-4BF9-BEC6-5D5AE52DECD1}"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3D9C23-0F76-4984-AE70-7BEFEC9831B0}" type="slidenum">
              <a:rPr lang="en-GB" smtClean="0"/>
              <a:t>‹#›</a:t>
            </a:fld>
            <a:endParaRPr lang="en-GB"/>
          </a:p>
        </p:txBody>
      </p:sp>
    </p:spTree>
    <p:extLst>
      <p:ext uri="{BB962C8B-B14F-4D97-AF65-F5344CB8AC3E}">
        <p14:creationId xmlns:p14="http://schemas.microsoft.com/office/powerpoint/2010/main" val="43510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506C264-AD1B-4BF9-BEC6-5D5AE52DECD1}" type="datetimeFigureOut">
              <a:rPr lang="en-GB" smtClean="0"/>
              <a:t>14/02/2023</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53D9C23-0F76-4984-AE70-7BEFEC9831B0}" type="slidenum">
              <a:rPr lang="en-GB" smtClean="0"/>
              <a:t>‹#›</a:t>
            </a:fld>
            <a:endParaRPr lang="en-GB"/>
          </a:p>
        </p:txBody>
      </p:sp>
    </p:spTree>
    <p:extLst>
      <p:ext uri="{BB962C8B-B14F-4D97-AF65-F5344CB8AC3E}">
        <p14:creationId xmlns:p14="http://schemas.microsoft.com/office/powerpoint/2010/main" val="2846608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Electrical circuits</a:t>
            </a:r>
            <a:endParaRPr lang="en-GB" dirty="0"/>
          </a:p>
        </p:txBody>
      </p:sp>
      <p:sp>
        <p:nvSpPr>
          <p:cNvPr id="3" name="Subtitle 2"/>
          <p:cNvSpPr>
            <a:spLocks noGrp="1"/>
          </p:cNvSpPr>
          <p:nvPr>
            <p:ph type="subTitle" idx="1"/>
          </p:nvPr>
        </p:nvSpPr>
        <p:spPr/>
        <p:txBody>
          <a:bodyPr/>
          <a:lstStyle/>
          <a:p>
            <a:r>
              <a:rPr lang="en-GB" dirty="0" smtClean="0"/>
              <a:t>9.2 year 7’s book</a:t>
            </a:r>
            <a:endParaRPr lang="en-GB" dirty="0"/>
          </a:p>
        </p:txBody>
      </p:sp>
    </p:spTree>
    <p:extLst>
      <p:ext uri="{BB962C8B-B14F-4D97-AF65-F5344CB8AC3E}">
        <p14:creationId xmlns:p14="http://schemas.microsoft.com/office/powerpoint/2010/main" val="3114288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work:</a:t>
            </a:r>
            <a:endParaRPr lang="en-GB" dirty="0"/>
          </a:p>
        </p:txBody>
      </p:sp>
      <p:sp>
        <p:nvSpPr>
          <p:cNvPr id="3" name="Content Placeholder 2"/>
          <p:cNvSpPr>
            <a:spLocks noGrp="1"/>
          </p:cNvSpPr>
          <p:nvPr>
            <p:ph sz="quarter" idx="13"/>
          </p:nvPr>
        </p:nvSpPr>
        <p:spPr/>
        <p:txBody>
          <a:bodyPr/>
          <a:lstStyle/>
          <a:p>
            <a:r>
              <a:rPr lang="en-GB" dirty="0" smtClean="0"/>
              <a:t>Can you tell what are the mistakes done drawing the circuit:</a:t>
            </a:r>
          </a:p>
          <a:p>
            <a:r>
              <a:rPr lang="en-GB" dirty="0" smtClean="0"/>
              <a:t>There are two gaps in the circuit</a:t>
            </a:r>
          </a:p>
          <a:p>
            <a:r>
              <a:rPr lang="en-GB" dirty="0" smtClean="0"/>
              <a:t>The wire is drawn through the lamp.</a:t>
            </a:r>
          </a:p>
          <a:p>
            <a:endParaRPr lang="en-GB" dirty="0"/>
          </a:p>
        </p:txBody>
      </p:sp>
      <p:pic>
        <p:nvPicPr>
          <p:cNvPr id="4" name="Picture 3"/>
          <p:cNvPicPr>
            <a:picLocks noChangeAspect="1"/>
          </p:cNvPicPr>
          <p:nvPr/>
        </p:nvPicPr>
        <p:blipFill>
          <a:blip r:embed="rId2"/>
          <a:stretch>
            <a:fillRect/>
          </a:stretch>
        </p:blipFill>
        <p:spPr>
          <a:xfrm>
            <a:off x="5671039" y="874921"/>
            <a:ext cx="5011615" cy="1648472"/>
          </a:xfrm>
          <a:prstGeom prst="rect">
            <a:avLst/>
          </a:prstGeom>
        </p:spPr>
      </p:pic>
    </p:spTree>
    <p:extLst>
      <p:ext uri="{BB962C8B-B14F-4D97-AF65-F5344CB8AC3E}">
        <p14:creationId xmlns:p14="http://schemas.microsoft.com/office/powerpoint/2010/main" val="167666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work</a:t>
            </a:r>
            <a:endParaRPr lang="en-GB" dirty="0"/>
          </a:p>
        </p:txBody>
      </p:sp>
      <p:sp>
        <p:nvSpPr>
          <p:cNvPr id="3" name="Content Placeholder 2"/>
          <p:cNvSpPr>
            <a:spLocks noGrp="1"/>
          </p:cNvSpPr>
          <p:nvPr>
            <p:ph sz="quarter" idx="13"/>
          </p:nvPr>
        </p:nvSpPr>
        <p:spPr/>
        <p:txBody>
          <a:bodyPr/>
          <a:lstStyle/>
          <a:p>
            <a:r>
              <a:rPr lang="en-GB" dirty="0" smtClean="0"/>
              <a:t>The answer is B</a:t>
            </a:r>
          </a:p>
          <a:p>
            <a:endParaRPr lang="en-GB" dirty="0"/>
          </a:p>
        </p:txBody>
      </p:sp>
      <p:pic>
        <p:nvPicPr>
          <p:cNvPr id="4" name="Picture 3"/>
          <p:cNvPicPr>
            <a:picLocks noChangeAspect="1"/>
          </p:cNvPicPr>
          <p:nvPr/>
        </p:nvPicPr>
        <p:blipFill>
          <a:blip r:embed="rId2"/>
          <a:stretch>
            <a:fillRect/>
          </a:stretch>
        </p:blipFill>
        <p:spPr>
          <a:xfrm>
            <a:off x="3957880" y="2063396"/>
            <a:ext cx="6478590" cy="3086100"/>
          </a:xfrm>
          <a:prstGeom prst="rect">
            <a:avLst/>
          </a:prstGeom>
        </p:spPr>
      </p:pic>
    </p:spTree>
    <p:extLst>
      <p:ext uri="{BB962C8B-B14F-4D97-AF65-F5344CB8AC3E}">
        <p14:creationId xmlns:p14="http://schemas.microsoft.com/office/powerpoint/2010/main" val="86640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Exit slip:</a:t>
            </a:r>
            <a:endParaRPr lang="en-GB" dirty="0"/>
          </a:p>
        </p:txBody>
      </p:sp>
      <p:pic>
        <p:nvPicPr>
          <p:cNvPr id="4" name="Content Placeholder 3"/>
          <p:cNvPicPr>
            <a:picLocks noGrp="1" noChangeAspect="1"/>
          </p:cNvPicPr>
          <p:nvPr>
            <p:ph sz="quarter" idx="13"/>
          </p:nvPr>
        </p:nvPicPr>
        <p:blipFill>
          <a:blip r:embed="rId2"/>
          <a:stretch>
            <a:fillRect/>
          </a:stretch>
        </p:blipFill>
        <p:spPr>
          <a:xfrm>
            <a:off x="949571" y="1767254"/>
            <a:ext cx="9882552" cy="3173648"/>
          </a:xfrm>
          <a:prstGeom prst="rect">
            <a:avLst/>
          </a:prstGeom>
        </p:spPr>
      </p:pic>
    </p:spTree>
    <p:extLst>
      <p:ext uri="{BB962C8B-B14F-4D97-AF65-F5344CB8AC3E}">
        <p14:creationId xmlns:p14="http://schemas.microsoft.com/office/powerpoint/2010/main" val="18214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 assessment</a:t>
            </a:r>
            <a:endParaRPr lang="en-GB" dirty="0"/>
          </a:p>
        </p:txBody>
      </p:sp>
      <p:sp>
        <p:nvSpPr>
          <p:cNvPr id="3" name="Content Placeholder 2"/>
          <p:cNvSpPr>
            <a:spLocks noGrp="1"/>
          </p:cNvSpPr>
          <p:nvPr>
            <p:ph sz="quarter" idx="13"/>
          </p:nvPr>
        </p:nvSpPr>
        <p:spPr/>
        <p:txBody>
          <a:bodyPr/>
          <a:lstStyle/>
          <a:p>
            <a:r>
              <a:rPr lang="en-GB" dirty="0" smtClean="0"/>
              <a:t>Work in pairs to solve the following questions</a:t>
            </a:r>
          </a:p>
          <a:p>
            <a:r>
              <a:rPr lang="en-GB" dirty="0" smtClean="0"/>
              <a:t>Cell: provides electric energy to the circuit.</a:t>
            </a:r>
          </a:p>
          <a:p>
            <a:r>
              <a:rPr lang="en-GB" dirty="0" smtClean="0"/>
              <a:t>Switch: opens and closes the circuit.</a:t>
            </a:r>
          </a:p>
          <a:p>
            <a:r>
              <a:rPr lang="en-GB" dirty="0" smtClean="0"/>
              <a:t>Lamp: gives out light.</a:t>
            </a:r>
          </a:p>
          <a:p>
            <a:r>
              <a:rPr lang="en-GB" dirty="0" smtClean="0"/>
              <a:t>Buzzer: produces a sound.</a:t>
            </a:r>
          </a:p>
          <a:p>
            <a:r>
              <a:rPr lang="en-GB" dirty="0" smtClean="0"/>
              <a:t>Ammeter: used to measure the current flowing in the circuit.</a:t>
            </a:r>
            <a:endParaRPr lang="en-GB" dirty="0"/>
          </a:p>
        </p:txBody>
      </p:sp>
      <p:pic>
        <p:nvPicPr>
          <p:cNvPr id="4" name="Picture 3"/>
          <p:cNvPicPr>
            <a:picLocks noChangeAspect="1"/>
          </p:cNvPicPr>
          <p:nvPr/>
        </p:nvPicPr>
        <p:blipFill>
          <a:blip r:embed="rId2"/>
          <a:stretch>
            <a:fillRect/>
          </a:stretch>
        </p:blipFill>
        <p:spPr>
          <a:xfrm>
            <a:off x="6321669" y="967155"/>
            <a:ext cx="5249007" cy="3648808"/>
          </a:xfrm>
          <a:prstGeom prst="rect">
            <a:avLst/>
          </a:prstGeom>
        </p:spPr>
      </p:pic>
    </p:spTree>
    <p:extLst>
      <p:ext uri="{BB962C8B-B14F-4D97-AF65-F5344CB8AC3E}">
        <p14:creationId xmlns:p14="http://schemas.microsoft.com/office/powerpoint/2010/main" val="332982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Circuit diagrams:</a:t>
            </a:r>
            <a:endParaRPr lang="en-GB" dirty="0"/>
          </a:p>
        </p:txBody>
      </p:sp>
      <p:sp>
        <p:nvSpPr>
          <p:cNvPr id="3" name="Content Placeholder 2"/>
          <p:cNvSpPr>
            <a:spLocks noGrp="1"/>
          </p:cNvSpPr>
          <p:nvPr>
            <p:ph sz="quarter" idx="13"/>
          </p:nvPr>
        </p:nvSpPr>
        <p:spPr/>
        <p:txBody>
          <a:bodyPr/>
          <a:lstStyle/>
          <a:p>
            <a:r>
              <a:rPr lang="en-GB" dirty="0" smtClean="0"/>
              <a:t>Is it easy for everyone to draw the electrical circuit accurately?</a:t>
            </a:r>
          </a:p>
          <a:p>
            <a:r>
              <a:rPr lang="en-GB" dirty="0" smtClean="0"/>
              <a:t>No, as not everyone can draw well.</a:t>
            </a:r>
          </a:p>
          <a:p>
            <a:r>
              <a:rPr lang="en-GB" dirty="0" smtClean="0"/>
              <a:t>How to solve that problem?</a:t>
            </a:r>
          </a:p>
          <a:p>
            <a:r>
              <a:rPr lang="en-GB" dirty="0" smtClean="0"/>
              <a:t>To solve this problem we can use circuit diagram.</a:t>
            </a:r>
          </a:p>
          <a:p>
            <a:endParaRPr lang="en-GB" dirty="0"/>
          </a:p>
        </p:txBody>
      </p:sp>
      <p:pic>
        <p:nvPicPr>
          <p:cNvPr id="4" name="Picture 3"/>
          <p:cNvPicPr>
            <a:picLocks noChangeAspect="1"/>
          </p:cNvPicPr>
          <p:nvPr/>
        </p:nvPicPr>
        <p:blipFill>
          <a:blip r:embed="rId2"/>
          <a:stretch>
            <a:fillRect/>
          </a:stretch>
        </p:blipFill>
        <p:spPr>
          <a:xfrm>
            <a:off x="8370278" y="1837765"/>
            <a:ext cx="3226776" cy="2690273"/>
          </a:xfrm>
          <a:prstGeom prst="rect">
            <a:avLst/>
          </a:prstGeom>
        </p:spPr>
      </p:pic>
    </p:spTree>
    <p:extLst>
      <p:ext uri="{BB962C8B-B14F-4D97-AF65-F5344CB8AC3E}">
        <p14:creationId xmlns:p14="http://schemas.microsoft.com/office/powerpoint/2010/main" val="29280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Circuit diagrams:</a:t>
            </a:r>
            <a:endParaRPr lang="en-GB" dirty="0"/>
          </a:p>
        </p:txBody>
      </p:sp>
      <p:sp>
        <p:nvSpPr>
          <p:cNvPr id="3" name="Content Placeholder 2"/>
          <p:cNvSpPr>
            <a:spLocks noGrp="1"/>
          </p:cNvSpPr>
          <p:nvPr>
            <p:ph sz="quarter" idx="13"/>
          </p:nvPr>
        </p:nvSpPr>
        <p:spPr/>
        <p:txBody>
          <a:bodyPr>
            <a:normAutofit/>
          </a:bodyPr>
          <a:lstStyle/>
          <a:p>
            <a:r>
              <a:rPr lang="en-GB" dirty="0" smtClean="0"/>
              <a:t>Why do we use circuit diagrams?</a:t>
            </a:r>
          </a:p>
          <a:p>
            <a:r>
              <a:rPr lang="en-GB" dirty="0"/>
              <a:t>Circuit diagrams are </a:t>
            </a:r>
            <a:r>
              <a:rPr lang="en-GB" dirty="0" smtClean="0"/>
              <a:t>easier to </a:t>
            </a:r>
            <a:r>
              <a:rPr lang="en-GB" dirty="0"/>
              <a:t>draw.</a:t>
            </a:r>
          </a:p>
          <a:p>
            <a:r>
              <a:rPr lang="en-GB" dirty="0"/>
              <a:t>• The components </a:t>
            </a:r>
            <a:r>
              <a:rPr lang="en-GB" dirty="0" smtClean="0"/>
              <a:t>have standard </a:t>
            </a:r>
            <a:r>
              <a:rPr lang="en-GB" dirty="0"/>
              <a:t>symbols.</a:t>
            </a:r>
          </a:p>
          <a:p>
            <a:r>
              <a:rPr lang="en-GB" dirty="0"/>
              <a:t>• Wires are drawn with </a:t>
            </a:r>
            <a:r>
              <a:rPr lang="en-GB" dirty="0" smtClean="0"/>
              <a:t>straight lines</a:t>
            </a:r>
            <a:r>
              <a:rPr lang="en-GB" dirty="0"/>
              <a:t>, which is easy to interpret.</a:t>
            </a:r>
          </a:p>
        </p:txBody>
      </p:sp>
      <p:pic>
        <p:nvPicPr>
          <p:cNvPr id="4" name="Picture 3"/>
          <p:cNvPicPr>
            <a:picLocks noChangeAspect="1"/>
          </p:cNvPicPr>
          <p:nvPr/>
        </p:nvPicPr>
        <p:blipFill>
          <a:blip r:embed="rId2"/>
          <a:stretch>
            <a:fillRect/>
          </a:stretch>
        </p:blipFill>
        <p:spPr>
          <a:xfrm>
            <a:off x="6233747" y="1837765"/>
            <a:ext cx="4624754" cy="2136358"/>
          </a:xfrm>
          <a:prstGeom prst="rect">
            <a:avLst/>
          </a:prstGeom>
        </p:spPr>
      </p:pic>
    </p:spTree>
    <p:extLst>
      <p:ext uri="{BB962C8B-B14F-4D97-AF65-F5344CB8AC3E}">
        <p14:creationId xmlns:p14="http://schemas.microsoft.com/office/powerpoint/2010/main" val="88377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Circuit symbols:</a:t>
            </a:r>
            <a:endParaRPr lang="en-GB" dirty="0"/>
          </a:p>
        </p:txBody>
      </p:sp>
      <p:sp>
        <p:nvSpPr>
          <p:cNvPr id="3" name="Content Placeholder 2"/>
          <p:cNvSpPr>
            <a:spLocks noGrp="1"/>
          </p:cNvSpPr>
          <p:nvPr>
            <p:ph sz="quarter" idx="13"/>
          </p:nvPr>
        </p:nvSpPr>
        <p:spPr/>
        <p:txBody>
          <a:bodyPr/>
          <a:lstStyle/>
          <a:p>
            <a:r>
              <a:rPr lang="en-GB" dirty="0" smtClean="0"/>
              <a:t>Symbols and components look very different.</a:t>
            </a:r>
          </a:p>
          <a:p>
            <a:r>
              <a:rPr lang="en-GB" dirty="0" smtClean="0"/>
              <a:t>For example; there are different types and shapes of lamps however they can be represented by just one symbol.</a:t>
            </a:r>
          </a:p>
          <a:p>
            <a:endParaRPr lang="en-GB" dirty="0"/>
          </a:p>
        </p:txBody>
      </p:sp>
      <p:pic>
        <p:nvPicPr>
          <p:cNvPr id="4" name="Picture 3"/>
          <p:cNvPicPr>
            <a:picLocks noChangeAspect="1"/>
          </p:cNvPicPr>
          <p:nvPr/>
        </p:nvPicPr>
        <p:blipFill>
          <a:blip r:embed="rId2"/>
          <a:stretch>
            <a:fillRect/>
          </a:stretch>
        </p:blipFill>
        <p:spPr>
          <a:xfrm>
            <a:off x="6383215" y="1579012"/>
            <a:ext cx="4589585" cy="1806025"/>
          </a:xfrm>
          <a:prstGeom prst="rect">
            <a:avLst/>
          </a:prstGeom>
        </p:spPr>
      </p:pic>
      <p:pic>
        <p:nvPicPr>
          <p:cNvPr id="5" name="Picture 4"/>
          <p:cNvPicPr>
            <a:picLocks noChangeAspect="1"/>
          </p:cNvPicPr>
          <p:nvPr/>
        </p:nvPicPr>
        <p:blipFill>
          <a:blip r:embed="rId3"/>
          <a:stretch>
            <a:fillRect/>
          </a:stretch>
        </p:blipFill>
        <p:spPr>
          <a:xfrm>
            <a:off x="6383215" y="4044462"/>
            <a:ext cx="4589585" cy="1002323"/>
          </a:xfrm>
          <a:prstGeom prst="rect">
            <a:avLst/>
          </a:prstGeom>
        </p:spPr>
      </p:pic>
    </p:spTree>
    <p:extLst>
      <p:ext uri="{BB962C8B-B14F-4D97-AF65-F5344CB8AC3E}">
        <p14:creationId xmlns:p14="http://schemas.microsoft.com/office/powerpoint/2010/main" val="379264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8600"/>
            <a:ext cx="10396882" cy="826477"/>
          </a:xfrm>
        </p:spPr>
        <p:txBody>
          <a:bodyPr>
            <a:normAutofit fontScale="90000"/>
          </a:bodyPr>
          <a:lstStyle/>
          <a:p>
            <a:r>
              <a:rPr lang="en-GB" dirty="0" smtClean="0"/>
              <a:t>Circuit symbols:</a:t>
            </a:r>
            <a:endParaRPr lang="en-GB" dirty="0"/>
          </a:p>
        </p:txBody>
      </p:sp>
      <p:sp>
        <p:nvSpPr>
          <p:cNvPr id="3" name="Content Placeholder 2"/>
          <p:cNvSpPr>
            <a:spLocks noGrp="1"/>
          </p:cNvSpPr>
          <p:nvPr>
            <p:ph sz="quarter" idx="13"/>
          </p:nvPr>
        </p:nvSpPr>
        <p:spPr>
          <a:xfrm>
            <a:off x="685800" y="2690446"/>
            <a:ext cx="10394707" cy="2684139"/>
          </a:xfrm>
        </p:spPr>
        <p:txBody>
          <a:bodyPr>
            <a:normAutofit fontScale="85000" lnSpcReduction="20000"/>
          </a:bodyPr>
          <a:lstStyle/>
          <a:p>
            <a:endParaRPr lang="en-GB" dirty="0" smtClean="0"/>
          </a:p>
          <a:p>
            <a:endParaRPr lang="en-GB" dirty="0"/>
          </a:p>
          <a:p>
            <a:endParaRPr lang="en-GB" dirty="0" smtClean="0"/>
          </a:p>
          <a:p>
            <a:endParaRPr lang="en-GB" dirty="0"/>
          </a:p>
          <a:p>
            <a:endParaRPr lang="en-GB" dirty="0" smtClean="0"/>
          </a:p>
          <a:p>
            <a:r>
              <a:rPr lang="en-GB" dirty="0" smtClean="0"/>
              <a:t>To avoid confusion the circuit symbols are the same in all countries</a:t>
            </a:r>
          </a:p>
          <a:p>
            <a:r>
              <a:rPr lang="en-GB" dirty="0" smtClean="0"/>
              <a:t>This table shows the different symbols with their functions</a:t>
            </a:r>
          </a:p>
          <a:p>
            <a:endParaRPr lang="en-GB" dirty="0"/>
          </a:p>
        </p:txBody>
      </p:sp>
      <p:pic>
        <p:nvPicPr>
          <p:cNvPr id="4" name="Picture 3"/>
          <p:cNvPicPr>
            <a:picLocks noChangeAspect="1"/>
          </p:cNvPicPr>
          <p:nvPr/>
        </p:nvPicPr>
        <p:blipFill>
          <a:blip r:embed="rId2"/>
          <a:stretch>
            <a:fillRect/>
          </a:stretch>
        </p:blipFill>
        <p:spPr>
          <a:xfrm>
            <a:off x="1143000" y="1055077"/>
            <a:ext cx="8273562" cy="3183596"/>
          </a:xfrm>
          <a:prstGeom prst="rect">
            <a:avLst/>
          </a:prstGeom>
        </p:spPr>
      </p:pic>
    </p:spTree>
    <p:extLst>
      <p:ext uri="{BB962C8B-B14F-4D97-AF65-F5344CB8AC3E}">
        <p14:creationId xmlns:p14="http://schemas.microsoft.com/office/powerpoint/2010/main" val="20538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cell symbol:</a:t>
            </a:r>
            <a:endParaRPr lang="en-GB" dirty="0"/>
          </a:p>
        </p:txBody>
      </p:sp>
      <p:sp>
        <p:nvSpPr>
          <p:cNvPr id="3" name="Content Placeholder 2"/>
          <p:cNvSpPr>
            <a:spLocks noGrp="1"/>
          </p:cNvSpPr>
          <p:nvPr>
            <p:ph sz="quarter" idx="13"/>
          </p:nvPr>
        </p:nvSpPr>
        <p:spPr/>
        <p:txBody>
          <a:bodyPr/>
          <a:lstStyle/>
          <a:p>
            <a:r>
              <a:rPr lang="en-GB" dirty="0" smtClean="0"/>
              <a:t>The negative terminal is represented by the short line while the positive terminal is represented by a long line.</a:t>
            </a:r>
          </a:p>
          <a:p>
            <a:endParaRPr lang="en-GB" dirty="0"/>
          </a:p>
        </p:txBody>
      </p:sp>
      <p:pic>
        <p:nvPicPr>
          <p:cNvPr id="4" name="Picture 3"/>
          <p:cNvPicPr>
            <a:picLocks noChangeAspect="1"/>
          </p:cNvPicPr>
          <p:nvPr/>
        </p:nvPicPr>
        <p:blipFill>
          <a:blip r:embed="rId2"/>
          <a:stretch>
            <a:fillRect/>
          </a:stretch>
        </p:blipFill>
        <p:spPr>
          <a:xfrm>
            <a:off x="6066444" y="105507"/>
            <a:ext cx="4686547" cy="2576147"/>
          </a:xfrm>
          <a:prstGeom prst="rect">
            <a:avLst/>
          </a:prstGeom>
        </p:spPr>
      </p:pic>
    </p:spTree>
    <p:extLst>
      <p:ext uri="{BB962C8B-B14F-4D97-AF65-F5344CB8AC3E}">
        <p14:creationId xmlns:p14="http://schemas.microsoft.com/office/powerpoint/2010/main" val="3220226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work:</a:t>
            </a:r>
            <a:endParaRPr lang="en-GB" dirty="0"/>
          </a:p>
        </p:txBody>
      </p:sp>
      <p:sp>
        <p:nvSpPr>
          <p:cNvPr id="3" name="Content Placeholder 2"/>
          <p:cNvSpPr>
            <a:spLocks noGrp="1"/>
          </p:cNvSpPr>
          <p:nvPr>
            <p:ph sz="quarter" idx="13"/>
          </p:nvPr>
        </p:nvSpPr>
        <p:spPr/>
        <p:txBody>
          <a:bodyPr>
            <a:normAutofit fontScale="92500" lnSpcReduction="10000"/>
          </a:bodyPr>
          <a:lstStyle/>
          <a:p>
            <a:r>
              <a:rPr lang="en-GB" dirty="0" smtClean="0"/>
              <a:t>Draw a circuit diagram containing</a:t>
            </a:r>
          </a:p>
          <a:p>
            <a:r>
              <a:rPr lang="en-GB" dirty="0" smtClean="0"/>
              <a:t>A lamp</a:t>
            </a:r>
          </a:p>
          <a:p>
            <a:r>
              <a:rPr lang="en-GB" dirty="0" smtClean="0"/>
              <a:t>An ammeter</a:t>
            </a:r>
          </a:p>
          <a:p>
            <a:r>
              <a:rPr lang="en-GB" dirty="0" smtClean="0"/>
              <a:t>Cell</a:t>
            </a:r>
          </a:p>
          <a:p>
            <a:r>
              <a:rPr lang="en-GB" dirty="0" smtClean="0"/>
              <a:t>Can you tell what is this circuit used for?</a:t>
            </a:r>
          </a:p>
          <a:p>
            <a:r>
              <a:rPr lang="en-GB" dirty="0" smtClean="0"/>
              <a:t>It is used to light up a room </a:t>
            </a:r>
            <a:r>
              <a:rPr lang="en-GB" dirty="0" err="1" smtClean="0"/>
              <a:t>also,it</a:t>
            </a:r>
            <a:r>
              <a:rPr lang="en-GB" dirty="0" smtClean="0"/>
              <a:t> can be used to measure the current flowing in the </a:t>
            </a:r>
            <a:r>
              <a:rPr lang="en-GB" dirty="0" err="1" smtClean="0"/>
              <a:t>circuit,by</a:t>
            </a:r>
            <a:r>
              <a:rPr lang="en-GB" dirty="0" smtClean="0"/>
              <a:t> measuring the current we can tell whether the cell needs to be replaced or not if the current is low this means that the cell is no longer storing enough energy.</a:t>
            </a:r>
            <a:endParaRPr lang="en-GB" dirty="0"/>
          </a:p>
        </p:txBody>
      </p:sp>
      <p:pic>
        <p:nvPicPr>
          <p:cNvPr id="4" name="Picture 3"/>
          <p:cNvPicPr>
            <a:picLocks noChangeAspect="1"/>
          </p:cNvPicPr>
          <p:nvPr/>
        </p:nvPicPr>
        <p:blipFill>
          <a:blip r:embed="rId2"/>
          <a:stretch>
            <a:fillRect/>
          </a:stretch>
        </p:blipFill>
        <p:spPr>
          <a:xfrm>
            <a:off x="5565531" y="1837765"/>
            <a:ext cx="4642338" cy="2022058"/>
          </a:xfrm>
          <a:prstGeom prst="rect">
            <a:avLst/>
          </a:prstGeom>
        </p:spPr>
      </p:pic>
    </p:spTree>
    <p:extLst>
      <p:ext uri="{BB962C8B-B14F-4D97-AF65-F5344CB8AC3E}">
        <p14:creationId xmlns:p14="http://schemas.microsoft.com/office/powerpoint/2010/main" val="215844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work:</a:t>
            </a:r>
            <a:endParaRPr lang="en-GB" dirty="0"/>
          </a:p>
        </p:txBody>
      </p:sp>
      <p:sp>
        <p:nvSpPr>
          <p:cNvPr id="3" name="Content Placeholder 2"/>
          <p:cNvSpPr>
            <a:spLocks noGrp="1"/>
          </p:cNvSpPr>
          <p:nvPr>
            <p:ph sz="quarter" idx="13"/>
          </p:nvPr>
        </p:nvSpPr>
        <p:spPr/>
        <p:txBody>
          <a:bodyPr>
            <a:normAutofit/>
          </a:bodyPr>
          <a:lstStyle/>
          <a:p>
            <a:r>
              <a:rPr lang="en-GB" dirty="0" smtClean="0"/>
              <a:t>Draw a circuit diagram containing</a:t>
            </a:r>
          </a:p>
          <a:p>
            <a:r>
              <a:rPr lang="en-GB" dirty="0" smtClean="0"/>
              <a:t>A buzzer</a:t>
            </a:r>
          </a:p>
          <a:p>
            <a:r>
              <a:rPr lang="en-GB" dirty="0" smtClean="0"/>
              <a:t>An ammeter</a:t>
            </a:r>
          </a:p>
          <a:p>
            <a:r>
              <a:rPr lang="en-GB" dirty="0" smtClean="0"/>
              <a:t>Cell</a:t>
            </a:r>
          </a:p>
          <a:p>
            <a:r>
              <a:rPr lang="en-GB" dirty="0" smtClean="0"/>
              <a:t>Can you tell what is this circuit used for?</a:t>
            </a:r>
          </a:p>
          <a:p>
            <a:r>
              <a:rPr lang="en-GB" dirty="0" smtClean="0"/>
              <a:t>It can be used in a doorbell if the switch is pushed in the buzzer will produce a sound grabbing attention inside..</a:t>
            </a:r>
            <a:endParaRPr lang="en-GB" dirty="0"/>
          </a:p>
        </p:txBody>
      </p:sp>
      <p:pic>
        <p:nvPicPr>
          <p:cNvPr id="4" name="Picture 3"/>
          <p:cNvPicPr>
            <a:picLocks noChangeAspect="1"/>
          </p:cNvPicPr>
          <p:nvPr/>
        </p:nvPicPr>
        <p:blipFill>
          <a:blip r:embed="rId2"/>
          <a:stretch>
            <a:fillRect/>
          </a:stretch>
        </p:blipFill>
        <p:spPr>
          <a:xfrm>
            <a:off x="5565531" y="1837765"/>
            <a:ext cx="4642338" cy="2022058"/>
          </a:xfrm>
          <a:prstGeom prst="rect">
            <a:avLst/>
          </a:prstGeom>
        </p:spPr>
      </p:pic>
    </p:spTree>
    <p:extLst>
      <p:ext uri="{BB962C8B-B14F-4D97-AF65-F5344CB8AC3E}">
        <p14:creationId xmlns:p14="http://schemas.microsoft.com/office/powerpoint/2010/main" val="242196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33</TotalTime>
  <Words>374</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Impact</vt:lpstr>
      <vt:lpstr>Main Event</vt:lpstr>
      <vt:lpstr>Electrical circuits</vt:lpstr>
      <vt:lpstr>Pre assessment</vt:lpstr>
      <vt:lpstr>Circuit diagrams:</vt:lpstr>
      <vt:lpstr>Circuit diagrams:</vt:lpstr>
      <vt:lpstr>Circuit symbols:</vt:lpstr>
      <vt:lpstr>Circuit symbols:</vt:lpstr>
      <vt:lpstr>The cell symbol:</vt:lpstr>
      <vt:lpstr>Individual work:</vt:lpstr>
      <vt:lpstr>Individual work:</vt:lpstr>
      <vt:lpstr>Group work:</vt:lpstr>
      <vt:lpstr>Group work</vt:lpstr>
      <vt:lpstr>Exit slip:</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circuits</dc:title>
  <dc:creator>Nada</dc:creator>
  <cp:lastModifiedBy>Nada</cp:lastModifiedBy>
  <cp:revision>5</cp:revision>
  <dcterms:created xsi:type="dcterms:W3CDTF">2023-02-14T05:51:48Z</dcterms:created>
  <dcterms:modified xsi:type="dcterms:W3CDTF">2023-02-14T06:32:03Z</dcterms:modified>
</cp:coreProperties>
</file>