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5776-FA29-4347-B940-D99520E58B15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87C9-F092-498D-A70A-F98A63E2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4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887C9-F092-498D-A70A-F98A63E2BF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8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5405209-5179-4359-91ED-1B1A46619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ACE66A86-8455-497B-9CA4-F460A19E5F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9DB7AC-F7D7-430A-A2A7-CD3EBBF1D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6741F519-22CF-4C01-B140-5480DBAB3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BED274-5EB4-4EF4-B353-E55BD5026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C4853C57-22BC-4465-8B37-DC06FE5A0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50D594-9D00-4E12-9A7B-8B78EC199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0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DA6865-0A03-48FA-AD6E-D5BF8FDE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205CDEB9-8DED-4711-8140-4C943FC2C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F0D99C-5D42-41C6-A50C-C4E2D6B2A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63BAC6E0-ADAC-40FB-AF53-88FA5F837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1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Triangle 58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xmlns="" id="{4E1EF4E8-5513-4BF5-BC41-04645281C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1" descr="A marble with brown and aqua colors">
            <a:extLst>
              <a:ext uri="{FF2B5EF4-FFF2-40B4-BE49-F238E27FC236}">
                <a16:creationId xmlns:a16="http://schemas.microsoft.com/office/drawing/2014/main" xmlns="" id="{5EEEEFE5-3BCF-03A8-CE17-AF3C5A28F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A1F22E2-9813-4EBC-A701-AAAA6ED15D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7F8B7518-BB87-4DEF-913D-A2C5C7E89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27FA77DC-D6FA-4AF0-A95F-D85CBE0CE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B31CC20-67CB-426B-9FFC-86FBB5EA6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F16F19F-AFAD-4BB8-BADC-94042BA78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6A21872D-2D68-4EB1-A577-7F00EF355B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7B199ACF-202D-4583-B640-4C058ED56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E3BC0596-61D3-4355-A982-C094F43CBB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F851CA5D-B2E2-4379-B91C-7B20CCE967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22794494-F766-402C-9809-2B7281C26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034BC5DD-5792-4415-B452-36FC7DB9D7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12D5BC48-7901-4D5B-AD85-A6FCC73C24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A7ABEFD0-8063-4DE5-9CA3-737A67750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AA24B3D-8D0A-479A-B1D0-06EF71D6F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8F56DE0E-53B5-4582-80B2-722B3BCFE2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25883FE8-A185-4697-8586-55EED58A5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68896C73-323B-4B40-8CA7-A60CB0C668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EF23969-C27D-45AA-837C-C07705B0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C3FEA341-5A10-448E-A0F8-6D0718B85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61EE197-BD9A-4965-84E0-BB65569A7D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F6FCEBE5-19AB-4C9B-8AC6-78A104965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A0E1E700-F8E3-4452-95DE-C8B0FE50A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5C295082-1371-47D6-A2AB-35BE9A7F2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E1A10ADB-4739-4067-852F-DFA06CC8E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406801A-B91F-4D65-8E7B-2273ADD21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62C9FE0-C4B7-41D4-B2F5-B9C177CCBB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B487A2F-0D93-4B96-A88E-A7C3050D6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94C9A55-5148-43BC-9F3C-1EA2B7BC5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38B2033D-57C6-4263-BCBC-4F717C9622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41D041FE-8BBF-4472-9BA9-274FF791E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F09DF04-1192-4720-BC8C-10F3AA1C4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24BB435-2932-44F7-AC2E-D5A16116E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Freeform: Shape 95">
            <a:extLst>
              <a:ext uri="{FF2B5EF4-FFF2-40B4-BE49-F238E27FC236}">
                <a16:creationId xmlns:a16="http://schemas.microsoft.com/office/drawing/2014/main" xmlns="" id="{445FE972-3FD1-42A0-917A-5FC226BB7D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215" y="3657600"/>
            <a:ext cx="12198214" cy="3200399"/>
          </a:xfrm>
          <a:custGeom>
            <a:avLst/>
            <a:gdLst>
              <a:gd name="connsiteX0" fmla="*/ 8951169 w 12179808"/>
              <a:gd name="connsiteY0" fmla="*/ 14 h 3200399"/>
              <a:gd name="connsiteX1" fmla="*/ 11653845 w 12179808"/>
              <a:gd name="connsiteY1" fmla="*/ 98641 h 3200399"/>
              <a:gd name="connsiteX2" fmla="*/ 12178450 w 12179808"/>
              <a:gd name="connsiteY2" fmla="*/ 134761 h 3200399"/>
              <a:gd name="connsiteX3" fmla="*/ 12178450 w 12179808"/>
              <a:gd name="connsiteY3" fmla="*/ 852282 h 3200399"/>
              <a:gd name="connsiteX4" fmla="*/ 12179808 w 12179808"/>
              <a:gd name="connsiteY4" fmla="*/ 852282 h 3200399"/>
              <a:gd name="connsiteX5" fmla="*/ 12179808 w 12179808"/>
              <a:gd name="connsiteY5" fmla="*/ 1752600 h 3200399"/>
              <a:gd name="connsiteX6" fmla="*/ 12179808 w 12179808"/>
              <a:gd name="connsiteY6" fmla="*/ 1981199 h 3200399"/>
              <a:gd name="connsiteX7" fmla="*/ 12179808 w 12179808"/>
              <a:gd name="connsiteY7" fmla="*/ 3200399 h 3200399"/>
              <a:gd name="connsiteX8" fmla="*/ 0 w 12179808"/>
              <a:gd name="connsiteY8" fmla="*/ 3200399 h 3200399"/>
              <a:gd name="connsiteX9" fmla="*/ 0 w 12179808"/>
              <a:gd name="connsiteY9" fmla="*/ 1981199 h 3200399"/>
              <a:gd name="connsiteX10" fmla="*/ 0 w 12179808"/>
              <a:gd name="connsiteY10" fmla="*/ 1752600 h 3200399"/>
              <a:gd name="connsiteX11" fmla="*/ 0 w 12179808"/>
              <a:gd name="connsiteY11" fmla="*/ 940776 h 3200399"/>
              <a:gd name="connsiteX12" fmla="*/ 0 w 12179808"/>
              <a:gd name="connsiteY12" fmla="*/ 852282 h 3200399"/>
              <a:gd name="connsiteX13" fmla="*/ 0 w 12179808"/>
              <a:gd name="connsiteY13" fmla="*/ 475166 h 3200399"/>
              <a:gd name="connsiteX14" fmla="*/ 8951169 w 12179808"/>
              <a:gd name="connsiteY14" fmla="*/ 14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9808" h="3200399">
                <a:moveTo>
                  <a:pt x="8951169" y="14"/>
                </a:moveTo>
                <a:cubicBezTo>
                  <a:pt x="9704520" y="748"/>
                  <a:pt x="10578586" y="29202"/>
                  <a:pt x="11653845" y="98641"/>
                </a:cubicBezTo>
                <a:lnTo>
                  <a:pt x="12178450" y="134761"/>
                </a:lnTo>
                <a:lnTo>
                  <a:pt x="12178450" y="852282"/>
                </a:lnTo>
                <a:lnTo>
                  <a:pt x="12179808" y="852282"/>
                </a:lnTo>
                <a:lnTo>
                  <a:pt x="12179808" y="1752600"/>
                </a:lnTo>
                <a:lnTo>
                  <a:pt x="12179808" y="1981199"/>
                </a:lnTo>
                <a:lnTo>
                  <a:pt x="12179808" y="3200399"/>
                </a:lnTo>
                <a:lnTo>
                  <a:pt x="0" y="3200399"/>
                </a:lnTo>
                <a:lnTo>
                  <a:pt x="0" y="1981199"/>
                </a:lnTo>
                <a:lnTo>
                  <a:pt x="0" y="1752600"/>
                </a:lnTo>
                <a:lnTo>
                  <a:pt x="0" y="940776"/>
                </a:lnTo>
                <a:lnTo>
                  <a:pt x="0" y="852282"/>
                </a:lnTo>
                <a:lnTo>
                  <a:pt x="0" y="475166"/>
                </a:lnTo>
                <a:cubicBezTo>
                  <a:pt x="4768989" y="475166"/>
                  <a:pt x="5812206" y="-3043"/>
                  <a:pt x="8951169" y="1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833F8A0-D179-B0F4-A3F0-3861F0F9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4453656"/>
            <a:ext cx="10325635" cy="975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Rocks and the environment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A96E791-9A7F-519B-D4C0-0114733D1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25" y="5600521"/>
            <a:ext cx="10325635" cy="10644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/>
              <a:t>W4 L2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998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4" name="Right Triangle 1063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xmlns="" id="{4187D111-0A9D-421B-84EB-FC5811C3A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A0064D7E-06DA-49C2-98D1-4C063EBE9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xmlns="" id="{5D1B7231-4CA0-4EF0-A0F6-BBC5D2289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xmlns="" id="{6F16C7D2-2C2B-45A2-B877-AD7F29D21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xmlns="" id="{73E4B7AF-75AF-445E-9C56-25B6004E36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xmlns="" id="{4F9A02B0-84CC-4983-8CA2-DA39E73F2A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xmlns="" id="{0AB12A9E-E8F5-4BB6-9FAC-B7528DB78E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xmlns="" id="{C4E08A66-700A-4A93-8C53-51D5607B84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xmlns="" id="{79E4E565-75A8-4E72-8D5F-0B62E6B49E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xmlns="" id="{8F1FD7EC-834D-4087-9B69-7793E1A5B4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xmlns="" id="{AE4853CF-E211-4741-8BB6-936918F20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xmlns="" id="{508328EE-5DD9-49DB-AD4B-4F0A76A052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xmlns="" id="{7404B81F-9DCC-4C62-8962-2B6C36255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xmlns="" id="{F41ED921-643C-4B5B-86E6-99E818479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xmlns="" id="{DAD09725-F1B5-4342-A3A6-25BDC7261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xmlns="" id="{8C5251DB-B92C-4E4E-9BAE-B3EB8A9A31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xmlns="" id="{82389C50-96FA-4F8E-A890-EE4967379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xmlns="" id="{6497D116-7C85-4317-8284-E647BAFC35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xmlns="" id="{0D6ED932-F3DD-4BB6-8FC3-6E205965D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xmlns="" id="{D850A286-F068-43D3-8DEA-272E28F30A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xmlns="" id="{3F3A2DA1-C0E2-44DE-AAA4-D2F262CB39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xmlns="" id="{BD8CC984-8A5C-4205-9CE0-218DA79F1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xmlns="" id="{E12901BA-B376-4054-8C31-BE75DF480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xmlns="" id="{A72BA8E1-2C05-43A7-AABF-8D614E07D3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xmlns="" id="{03D58E52-4C85-48FF-ADA3-F8F66B9957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xmlns="" id="{4C61787A-32B8-440E-B1A5-1CAEC9D11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xmlns="" id="{49D651FB-65B3-4DBD-9428-084075111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xmlns="" id="{134A6116-8F7B-4C9A-9B9D-EF25C8BFA1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xmlns="" id="{F4CC776F-EA3D-4898-9730-88C6605FD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xmlns="" id="{D81A3030-F8B6-4D5E-8A8F-7CE0C81E9D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xmlns="" id="{349129F1-E775-4904-9569-F08FA175D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xmlns="" id="{8C93E5BB-B3BE-4416-A1B2-5A2CDA8B0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xmlns="" id="{B3FD179A-45E8-4D8F-8F75-6E4A266F8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1" name="Freeform: Shape 1100">
            <a:extLst>
              <a:ext uri="{FF2B5EF4-FFF2-40B4-BE49-F238E27FC236}">
                <a16:creationId xmlns:a16="http://schemas.microsoft.com/office/drawing/2014/main" xmlns="" id="{D2BA0570-7BB5-4FB7-B41A-048CE0327B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7316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Right Triangle 1102">
            <a:extLst>
              <a:ext uri="{FF2B5EF4-FFF2-40B4-BE49-F238E27FC236}">
                <a16:creationId xmlns:a16="http://schemas.microsoft.com/office/drawing/2014/main" xmlns="" id="{729E7B49-E1D9-4EAE-8B30-D958A9580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79642" y="3144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Permeable paving - Wikipedia">
            <a:extLst>
              <a:ext uri="{FF2B5EF4-FFF2-40B4-BE49-F238E27FC236}">
                <a16:creationId xmlns:a16="http://schemas.microsoft.com/office/drawing/2014/main" xmlns="" id="{470C4995-EE5D-1DC4-234F-635D51D3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r="18636"/>
          <a:stretch/>
        </p:blipFill>
        <p:spPr bwMode="auto">
          <a:xfrm>
            <a:off x="6097316" y="-3108"/>
            <a:ext cx="6098262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F0487-20B2-DC2E-87AF-B080617F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746840"/>
            <a:ext cx="4903438" cy="54157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effectLst/>
              </a:rPr>
              <a:t>Absorb</a:t>
            </a:r>
            <a:r>
              <a:rPr lang="en-US" sz="5400" dirty="0">
                <a:effectLst/>
              </a:rPr>
              <a:t>: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when water soaks into the material.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90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Connector 3081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Straight Connector 3089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Straight Connector 3090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Straight Connector 3097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Straight Connector 3098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0" name="Straight Connector 3099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4" name="Straight Connector 3103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5" name="Straight Connector 3104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6" name="Straight Connector 3105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7" name="Straight Connector 3106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2" name="Right Triangle 3111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xmlns="" id="{13B6DAC6-0186-4D62-AD69-90B9C0411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116" name="Group 3115">
            <a:extLst>
              <a:ext uri="{FF2B5EF4-FFF2-40B4-BE49-F238E27FC236}">
                <a16:creationId xmlns:a16="http://schemas.microsoft.com/office/drawing/2014/main" xmlns="" id="{A0297160-077C-4B0C-9F1E-6519CEDB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117" name="Straight Connector 3116">
              <a:extLst>
                <a:ext uri="{FF2B5EF4-FFF2-40B4-BE49-F238E27FC236}">
                  <a16:creationId xmlns:a16="http://schemas.microsoft.com/office/drawing/2014/main" xmlns="" id="{31F77CDE-CC8E-40E6-8745-8D7CB6208F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8" name="Straight Connector 3117">
              <a:extLst>
                <a:ext uri="{FF2B5EF4-FFF2-40B4-BE49-F238E27FC236}">
                  <a16:creationId xmlns:a16="http://schemas.microsoft.com/office/drawing/2014/main" xmlns="" id="{83FCA172-142C-4352-A938-33B43EC3BE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9" name="Straight Connector 3118">
              <a:extLst>
                <a:ext uri="{FF2B5EF4-FFF2-40B4-BE49-F238E27FC236}">
                  <a16:creationId xmlns:a16="http://schemas.microsoft.com/office/drawing/2014/main" xmlns="" id="{253BB53B-6660-4F6B-8C3C-4EAA148CF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0" name="Straight Connector 3119">
              <a:extLst>
                <a:ext uri="{FF2B5EF4-FFF2-40B4-BE49-F238E27FC236}">
                  <a16:creationId xmlns:a16="http://schemas.microsoft.com/office/drawing/2014/main" xmlns="" id="{921D1E67-3038-4399-8F14-244731FAE3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1" name="Straight Connector 3120">
              <a:extLst>
                <a:ext uri="{FF2B5EF4-FFF2-40B4-BE49-F238E27FC236}">
                  <a16:creationId xmlns:a16="http://schemas.microsoft.com/office/drawing/2014/main" xmlns="" id="{B9A17FB9-5481-4E6D-A157-C4A1D8F297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2" name="Straight Connector 3121">
              <a:extLst>
                <a:ext uri="{FF2B5EF4-FFF2-40B4-BE49-F238E27FC236}">
                  <a16:creationId xmlns:a16="http://schemas.microsoft.com/office/drawing/2014/main" xmlns="" id="{9B5B4D4B-6074-48B5-B7D7-5B22BDC2AD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3" name="Straight Connector 3122">
              <a:extLst>
                <a:ext uri="{FF2B5EF4-FFF2-40B4-BE49-F238E27FC236}">
                  <a16:creationId xmlns:a16="http://schemas.microsoft.com/office/drawing/2014/main" xmlns="" id="{DFE68CF5-4975-4F0E-98F8-E40F12E8F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4" name="Straight Connector 3123">
              <a:extLst>
                <a:ext uri="{FF2B5EF4-FFF2-40B4-BE49-F238E27FC236}">
                  <a16:creationId xmlns:a16="http://schemas.microsoft.com/office/drawing/2014/main" xmlns="" id="{B63AD0D6-BFAB-41EE-A0DD-BFEB6844D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" name="Straight Connector 3124">
              <a:extLst>
                <a:ext uri="{FF2B5EF4-FFF2-40B4-BE49-F238E27FC236}">
                  <a16:creationId xmlns:a16="http://schemas.microsoft.com/office/drawing/2014/main" xmlns="" id="{A7EA9615-8E94-4E0C-BAF0-C52132326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6" name="Straight Connector 3125">
              <a:extLst>
                <a:ext uri="{FF2B5EF4-FFF2-40B4-BE49-F238E27FC236}">
                  <a16:creationId xmlns:a16="http://schemas.microsoft.com/office/drawing/2014/main" xmlns="" id="{96A76D71-0BE7-402F-BF24-CB0154E2A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7" name="Straight Connector 3126">
              <a:extLst>
                <a:ext uri="{FF2B5EF4-FFF2-40B4-BE49-F238E27FC236}">
                  <a16:creationId xmlns:a16="http://schemas.microsoft.com/office/drawing/2014/main" xmlns="" id="{8B18C09B-8FB5-4D88-B4FF-2090E781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8" name="Straight Connector 3127">
              <a:extLst>
                <a:ext uri="{FF2B5EF4-FFF2-40B4-BE49-F238E27FC236}">
                  <a16:creationId xmlns:a16="http://schemas.microsoft.com/office/drawing/2014/main" xmlns="" id="{3A06FA18-2473-40B2-8AE0-DEDDC5E9A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9" name="Straight Connector 3128">
              <a:extLst>
                <a:ext uri="{FF2B5EF4-FFF2-40B4-BE49-F238E27FC236}">
                  <a16:creationId xmlns:a16="http://schemas.microsoft.com/office/drawing/2014/main" xmlns="" id="{F187746C-FE57-4160-B924-6B283B332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0" name="Straight Connector 3129">
              <a:extLst>
                <a:ext uri="{FF2B5EF4-FFF2-40B4-BE49-F238E27FC236}">
                  <a16:creationId xmlns:a16="http://schemas.microsoft.com/office/drawing/2014/main" xmlns="" id="{D7337AAE-EB93-4FBD-9904-036641260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1" name="Straight Connector 3130">
              <a:extLst>
                <a:ext uri="{FF2B5EF4-FFF2-40B4-BE49-F238E27FC236}">
                  <a16:creationId xmlns:a16="http://schemas.microsoft.com/office/drawing/2014/main" xmlns="" id="{D6FA7169-C5DB-4F02-935F-AA39EDA4B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2" name="Straight Connector 3131">
              <a:extLst>
                <a:ext uri="{FF2B5EF4-FFF2-40B4-BE49-F238E27FC236}">
                  <a16:creationId xmlns:a16="http://schemas.microsoft.com/office/drawing/2014/main" xmlns="" id="{A4195B93-DBB3-4197-8D91-A786D4753A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3" name="Straight Connector 3132">
              <a:extLst>
                <a:ext uri="{FF2B5EF4-FFF2-40B4-BE49-F238E27FC236}">
                  <a16:creationId xmlns:a16="http://schemas.microsoft.com/office/drawing/2014/main" xmlns="" id="{3F2FF9EB-46CC-4A22-AF8A-9D11BC966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4" name="Straight Connector 3133">
              <a:extLst>
                <a:ext uri="{FF2B5EF4-FFF2-40B4-BE49-F238E27FC236}">
                  <a16:creationId xmlns:a16="http://schemas.microsoft.com/office/drawing/2014/main" xmlns="" id="{2631DADE-538C-4EA4-9D90-3AED82E01B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5" name="Straight Connector 3134">
              <a:extLst>
                <a:ext uri="{FF2B5EF4-FFF2-40B4-BE49-F238E27FC236}">
                  <a16:creationId xmlns:a16="http://schemas.microsoft.com/office/drawing/2014/main" xmlns="" id="{035A7E2F-77A0-48A1-A881-1A12940D8F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6" name="Straight Connector 3135">
              <a:extLst>
                <a:ext uri="{FF2B5EF4-FFF2-40B4-BE49-F238E27FC236}">
                  <a16:creationId xmlns:a16="http://schemas.microsoft.com/office/drawing/2014/main" xmlns="" id="{5AC39BAD-DB08-4260-BCE5-4E1FB09A44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7" name="Straight Connector 3136">
              <a:extLst>
                <a:ext uri="{FF2B5EF4-FFF2-40B4-BE49-F238E27FC236}">
                  <a16:creationId xmlns:a16="http://schemas.microsoft.com/office/drawing/2014/main" xmlns="" id="{468F31ED-A97B-4A9A-9F56-221FFB7A31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8" name="Straight Connector 3137">
              <a:extLst>
                <a:ext uri="{FF2B5EF4-FFF2-40B4-BE49-F238E27FC236}">
                  <a16:creationId xmlns:a16="http://schemas.microsoft.com/office/drawing/2014/main" xmlns="" id="{F362574E-3A61-4C31-915F-F541B7BE08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9" name="Straight Connector 3138">
              <a:extLst>
                <a:ext uri="{FF2B5EF4-FFF2-40B4-BE49-F238E27FC236}">
                  <a16:creationId xmlns:a16="http://schemas.microsoft.com/office/drawing/2014/main" xmlns="" id="{132BD431-3E1E-4528-AC59-5A23CE4CB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0" name="Straight Connector 3139">
              <a:extLst>
                <a:ext uri="{FF2B5EF4-FFF2-40B4-BE49-F238E27FC236}">
                  <a16:creationId xmlns:a16="http://schemas.microsoft.com/office/drawing/2014/main" xmlns="" id="{7DE7131F-209C-4427-96DA-26E0E973E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1" name="Straight Connector 3140">
              <a:extLst>
                <a:ext uri="{FF2B5EF4-FFF2-40B4-BE49-F238E27FC236}">
                  <a16:creationId xmlns:a16="http://schemas.microsoft.com/office/drawing/2014/main" xmlns="" id="{3283DFDB-6A1C-41B8-B590-966064699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2" name="Straight Connector 3141">
              <a:extLst>
                <a:ext uri="{FF2B5EF4-FFF2-40B4-BE49-F238E27FC236}">
                  <a16:creationId xmlns:a16="http://schemas.microsoft.com/office/drawing/2014/main" xmlns="" id="{1DA3D6B3-30E3-4C45-A709-4F775DB84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3" name="Straight Connector 3142">
              <a:extLst>
                <a:ext uri="{FF2B5EF4-FFF2-40B4-BE49-F238E27FC236}">
                  <a16:creationId xmlns:a16="http://schemas.microsoft.com/office/drawing/2014/main" xmlns="" id="{8F481924-9C4A-4A91-8AB4-D796F33D73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4" name="Straight Connector 3143">
              <a:extLst>
                <a:ext uri="{FF2B5EF4-FFF2-40B4-BE49-F238E27FC236}">
                  <a16:creationId xmlns:a16="http://schemas.microsoft.com/office/drawing/2014/main" xmlns="" id="{53787DCF-DA69-4379-94AB-C361DF3260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" name="Straight Connector 3144">
              <a:extLst>
                <a:ext uri="{FF2B5EF4-FFF2-40B4-BE49-F238E27FC236}">
                  <a16:creationId xmlns:a16="http://schemas.microsoft.com/office/drawing/2014/main" xmlns="" id="{753DC9D9-196D-4C02-982F-935945BD5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" name="Straight Connector 3145">
              <a:extLst>
                <a:ext uri="{FF2B5EF4-FFF2-40B4-BE49-F238E27FC236}">
                  <a16:creationId xmlns:a16="http://schemas.microsoft.com/office/drawing/2014/main" xmlns="" id="{E2AF9976-A85B-4FAC-ACA0-7B4F06D18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" name="Straight Connector 3146">
              <a:extLst>
                <a:ext uri="{FF2B5EF4-FFF2-40B4-BE49-F238E27FC236}">
                  <a16:creationId xmlns:a16="http://schemas.microsoft.com/office/drawing/2014/main" xmlns="" id="{BFD38ACD-F4A1-4970-BE99-87B0A04829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9" name="Right Triangle 3148">
            <a:extLst>
              <a:ext uri="{FF2B5EF4-FFF2-40B4-BE49-F238E27FC236}">
                <a16:creationId xmlns:a16="http://schemas.microsoft.com/office/drawing/2014/main" xmlns="" id="{429C64BC-8915-422E-9361-EE04C48FF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9C5F0-E394-93DB-ECDF-28371AAE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Waterproof: </a:t>
            </a:r>
            <a:r>
              <a:rPr lang="en-US" sz="3400">
                <a:effectLst/>
              </a:rPr>
              <a:t>a material that doesn’t let water through.</a:t>
            </a:r>
            <a:br>
              <a:rPr lang="en-US" sz="3400">
                <a:effectLst/>
              </a:rPr>
            </a:br>
            <a:endParaRPr lang="en-US" sz="34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CF96663-B658-8928-8DDA-1695BAE8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40" y="1629790"/>
            <a:ext cx="6382411" cy="35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8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2058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2" name="Right Triangle 2091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94" name="Rectangle 2093">
            <a:extLst>
              <a:ext uri="{FF2B5EF4-FFF2-40B4-BE49-F238E27FC236}">
                <a16:creationId xmlns:a16="http://schemas.microsoft.com/office/drawing/2014/main" xmlns="" id="{A173122F-D466-4F08-90FA-0038F7AC21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96" name="Group 2095">
            <a:extLst>
              <a:ext uri="{FF2B5EF4-FFF2-40B4-BE49-F238E27FC236}">
                <a16:creationId xmlns:a16="http://schemas.microsoft.com/office/drawing/2014/main" xmlns="" id="{D9CF3400-712B-4A54-AA97-63691A14E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xmlns="" id="{3BCC43BE-B496-4A5B-AAD7-F0F69BA21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xmlns="" id="{097DD0A7-99B5-40E1-ABCA-BE535E775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xmlns="" id="{5CAF3513-E2DC-42F1-8F00-949F16CED2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xmlns="" id="{29685A4E-43E1-4ED0-93B0-8D4402783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>
              <a:extLst>
                <a:ext uri="{FF2B5EF4-FFF2-40B4-BE49-F238E27FC236}">
                  <a16:creationId xmlns:a16="http://schemas.microsoft.com/office/drawing/2014/main" xmlns="" id="{CDC413A5-A523-40CC-96D3-ED63C394DB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xmlns="" id="{43D25610-0173-44F0-AFFE-7427F1F29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xmlns="" id="{57925567-A2D3-4F52-B7E9-56C436EE3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>
              <a:extLst>
                <a:ext uri="{FF2B5EF4-FFF2-40B4-BE49-F238E27FC236}">
                  <a16:creationId xmlns:a16="http://schemas.microsoft.com/office/drawing/2014/main" xmlns="" id="{A167520C-8F3F-4CAE-A7ED-30476E6E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>
              <a:extLst>
                <a:ext uri="{FF2B5EF4-FFF2-40B4-BE49-F238E27FC236}">
                  <a16:creationId xmlns:a16="http://schemas.microsoft.com/office/drawing/2014/main" xmlns="" id="{CF43F498-AF93-41DF-89CA-D19BCE8F68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>
              <a:extLst>
                <a:ext uri="{FF2B5EF4-FFF2-40B4-BE49-F238E27FC236}">
                  <a16:creationId xmlns:a16="http://schemas.microsoft.com/office/drawing/2014/main" xmlns="" id="{3C21741E-506D-459F-AA12-6CE9F15CD9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>
              <a:extLst>
                <a:ext uri="{FF2B5EF4-FFF2-40B4-BE49-F238E27FC236}">
                  <a16:creationId xmlns:a16="http://schemas.microsoft.com/office/drawing/2014/main" xmlns="" id="{A030791B-E6A0-471E-8709-0D8F9D238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xmlns="" id="{1D3F242F-79B7-4749-976F-A27C7D31F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xmlns="" id="{8BE4F727-1ED6-4E04-B586-E058744B6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xmlns="" id="{6994E2EC-2763-4131-9BD3-92C2AE172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Straight Connector 2110">
              <a:extLst>
                <a:ext uri="{FF2B5EF4-FFF2-40B4-BE49-F238E27FC236}">
                  <a16:creationId xmlns:a16="http://schemas.microsoft.com/office/drawing/2014/main" xmlns="" id="{773677D4-BFB6-47AF-8722-0A8D71E74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2" name="Straight Connector 2111">
              <a:extLst>
                <a:ext uri="{FF2B5EF4-FFF2-40B4-BE49-F238E27FC236}">
                  <a16:creationId xmlns:a16="http://schemas.microsoft.com/office/drawing/2014/main" xmlns="" id="{26A10715-F501-41F3-B1B7-E097A5263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Straight Connector 2112">
              <a:extLst>
                <a:ext uri="{FF2B5EF4-FFF2-40B4-BE49-F238E27FC236}">
                  <a16:creationId xmlns:a16="http://schemas.microsoft.com/office/drawing/2014/main" xmlns="" id="{12495331-9452-449E-8AB8-F0355F3CD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>
              <a:extLst>
                <a:ext uri="{FF2B5EF4-FFF2-40B4-BE49-F238E27FC236}">
                  <a16:creationId xmlns:a16="http://schemas.microsoft.com/office/drawing/2014/main" xmlns="" id="{488DD0C0-9E46-4E4E-ABC4-F908B3E0D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Connector 2114">
              <a:extLst>
                <a:ext uri="{FF2B5EF4-FFF2-40B4-BE49-F238E27FC236}">
                  <a16:creationId xmlns:a16="http://schemas.microsoft.com/office/drawing/2014/main" xmlns="" id="{82E254AC-141E-46F7-86E8-0E74127859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Straight Connector 2115">
              <a:extLst>
                <a:ext uri="{FF2B5EF4-FFF2-40B4-BE49-F238E27FC236}">
                  <a16:creationId xmlns:a16="http://schemas.microsoft.com/office/drawing/2014/main" xmlns="" id="{BA20FC2D-6D9D-4AF1-9728-A9FB3CEE4C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2116">
              <a:extLst>
                <a:ext uri="{FF2B5EF4-FFF2-40B4-BE49-F238E27FC236}">
                  <a16:creationId xmlns:a16="http://schemas.microsoft.com/office/drawing/2014/main" xmlns="" id="{AF7E34D7-D4B0-403A-9AD2-714897B87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2117">
              <a:extLst>
                <a:ext uri="{FF2B5EF4-FFF2-40B4-BE49-F238E27FC236}">
                  <a16:creationId xmlns:a16="http://schemas.microsoft.com/office/drawing/2014/main" xmlns="" id="{2C8BCEBA-2A4E-4177-A332-1DC5E76EF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Straight Connector 2118">
              <a:extLst>
                <a:ext uri="{FF2B5EF4-FFF2-40B4-BE49-F238E27FC236}">
                  <a16:creationId xmlns:a16="http://schemas.microsoft.com/office/drawing/2014/main" xmlns="" id="{AB7B350A-903A-412A-8F4B-F0BCA602E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>
              <a:extLst>
                <a:ext uri="{FF2B5EF4-FFF2-40B4-BE49-F238E27FC236}">
                  <a16:creationId xmlns:a16="http://schemas.microsoft.com/office/drawing/2014/main" xmlns="" id="{2F2E75DC-BD54-41F1-9947-AFAED44FA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>
              <a:extLst>
                <a:ext uri="{FF2B5EF4-FFF2-40B4-BE49-F238E27FC236}">
                  <a16:creationId xmlns:a16="http://schemas.microsoft.com/office/drawing/2014/main" xmlns="" id="{6DE1290C-F8A4-48B6-BBD6-1D93D25B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>
              <a:extLst>
                <a:ext uri="{FF2B5EF4-FFF2-40B4-BE49-F238E27FC236}">
                  <a16:creationId xmlns:a16="http://schemas.microsoft.com/office/drawing/2014/main" xmlns="" id="{FAFE6EDC-0C88-4664-A186-CA6B82E4C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>
              <a:extLst>
                <a:ext uri="{FF2B5EF4-FFF2-40B4-BE49-F238E27FC236}">
                  <a16:creationId xmlns:a16="http://schemas.microsoft.com/office/drawing/2014/main" xmlns="" id="{4B281018-B505-45E1-B063-EA8474C8C6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2123">
              <a:extLst>
                <a:ext uri="{FF2B5EF4-FFF2-40B4-BE49-F238E27FC236}">
                  <a16:creationId xmlns:a16="http://schemas.microsoft.com/office/drawing/2014/main" xmlns="" id="{49104272-C096-4761-B915-A9D4B3881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" name="Straight Connector 2124">
              <a:extLst>
                <a:ext uri="{FF2B5EF4-FFF2-40B4-BE49-F238E27FC236}">
                  <a16:creationId xmlns:a16="http://schemas.microsoft.com/office/drawing/2014/main" xmlns="" id="{3CA26F8B-B3D2-4B34-8966-03EA36D13C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Straight Connector 2125">
              <a:extLst>
                <a:ext uri="{FF2B5EF4-FFF2-40B4-BE49-F238E27FC236}">
                  <a16:creationId xmlns:a16="http://schemas.microsoft.com/office/drawing/2014/main" xmlns="" id="{29C68CA5-A882-4E90-AEA3-134C7A539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7" name="Straight Connector 2126">
              <a:extLst>
                <a:ext uri="{FF2B5EF4-FFF2-40B4-BE49-F238E27FC236}">
                  <a16:creationId xmlns:a16="http://schemas.microsoft.com/office/drawing/2014/main" xmlns="" id="{3118A2B1-DA3F-4896-BF6A-9958C5BCB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9" name="Right Triangle 2128">
            <a:extLst>
              <a:ext uri="{FF2B5EF4-FFF2-40B4-BE49-F238E27FC236}">
                <a16:creationId xmlns:a16="http://schemas.microsoft.com/office/drawing/2014/main" xmlns="" id="{D507CED1-3C18-429E-A877-80F9779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84142" y="153530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0994A-22A1-D975-7F74-4522F050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2"/>
            <a:ext cx="10342941" cy="1397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Wet or absorb ?</a:t>
            </a:r>
            <a:br>
              <a:rPr lang="en-US" sz="4600"/>
            </a:br>
            <a:endParaRPr lang="en-US" sz="4600"/>
          </a:p>
        </p:txBody>
      </p:sp>
      <p:pic>
        <p:nvPicPr>
          <p:cNvPr id="2054" name="Picture 6" descr="What Absorbs Water: Absorption For Kids - Little Bins for Little Hands">
            <a:extLst>
              <a:ext uri="{FF2B5EF4-FFF2-40B4-BE49-F238E27FC236}">
                <a16:creationId xmlns:a16="http://schemas.microsoft.com/office/drawing/2014/main" xmlns="" id="{515E0513-5371-AF7D-1925-C56686217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r="-1" b="31128"/>
          <a:stretch/>
        </p:blipFill>
        <p:spPr bwMode="auto">
          <a:xfrm>
            <a:off x="-6215" y="1792055"/>
            <a:ext cx="6112081" cy="5101007"/>
          </a:xfrm>
          <a:custGeom>
            <a:avLst/>
            <a:gdLst/>
            <a:ahLst/>
            <a:cxnLst/>
            <a:rect l="l" t="t" r="r" b="b"/>
            <a:pathLst>
              <a:path w="6102239" h="3342113">
                <a:moveTo>
                  <a:pt x="6102239" y="0"/>
                </a:moveTo>
                <a:lnTo>
                  <a:pt x="6102239" y="3342113"/>
                </a:lnTo>
                <a:lnTo>
                  <a:pt x="0" y="3342113"/>
                </a:lnTo>
                <a:lnTo>
                  <a:pt x="0" y="690066"/>
                </a:lnTo>
                <a:cubicBezTo>
                  <a:pt x="3047238" y="690066"/>
                  <a:pt x="4570857" y="288707"/>
                  <a:pt x="6094476" y="13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STONE® | White Rock Book – imstonegifts">
            <a:extLst>
              <a:ext uri="{FF2B5EF4-FFF2-40B4-BE49-F238E27FC236}">
                <a16:creationId xmlns:a16="http://schemas.microsoft.com/office/drawing/2014/main" xmlns="" id="{FE0B77BB-3CE0-C771-CA35-54DC74F3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5" b="13817"/>
          <a:stretch/>
        </p:blipFill>
        <p:spPr bwMode="auto">
          <a:xfrm>
            <a:off x="6102767" y="1255929"/>
            <a:ext cx="6099629" cy="5640576"/>
          </a:xfrm>
          <a:custGeom>
            <a:avLst/>
            <a:gdLst/>
            <a:ahLst/>
            <a:cxnLst/>
            <a:rect l="l" t="t" r="r" b="b"/>
            <a:pathLst>
              <a:path w="6089807" h="3629135">
                <a:moveTo>
                  <a:pt x="2837610" y="30"/>
                </a:moveTo>
                <a:cubicBezTo>
                  <a:pt x="3715104" y="1783"/>
                  <a:pt x="4756640" y="80851"/>
                  <a:pt x="6089807" y="280390"/>
                </a:cubicBezTo>
                <a:lnTo>
                  <a:pt x="6089807" y="3629135"/>
                </a:lnTo>
                <a:lnTo>
                  <a:pt x="0" y="3629135"/>
                </a:lnTo>
                <a:lnTo>
                  <a:pt x="0" y="284126"/>
                </a:lnTo>
                <a:lnTo>
                  <a:pt x="569664" y="183551"/>
                </a:lnTo>
                <a:cubicBezTo>
                  <a:pt x="1246663" y="73836"/>
                  <a:pt x="1960115" y="-1724"/>
                  <a:pt x="2837610" y="3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7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BED274-5EB4-4EF4-B353-E55BD5026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0418BE5-560E-4E49-B12D-B555511FE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49D1162-73B9-420F-BCBE-95039D00C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2BA76FE-316A-48E2-A03B-4E05691C4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E678FBC-A6AD-4422-BA24-A4172F886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3C5C3E-2D08-43F0-AFAC-E15360CA7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0BEAC62-AF92-4A65-9790-6F6E0C6C5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C77D7C5-E76E-4E82-BFC4-9A75D2C80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66E0152-96B9-4067-80D3-D9BDE6D7EC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918AFCC-B9DA-4092-8FBA-2CFEDB038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1EC7D33-C87E-4812-A722-53C5D9927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5F239E3-501A-4C3C-9BE4-6BFA0D312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B62BF3B-95BB-4188-AAE5-015A0EF3D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14E5F0F-0124-40D0-A0BF-AE307A0E15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BADC3B1-26C7-4CF1-B29D-4D0DEA3E2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0A7DF6E-1132-4A80-9B18-593B1ACD7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EF19589-10D8-4A8F-A0B1-F7CE380E30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8E6BB32-C4F8-4914-88D3-7DC5E79D0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8F046EE-9DBA-4924-A19C-ED8741F5F8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AABBC44-ABA8-4913-824E-64D344724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4272B22-1C39-47A0-8551-73666AFBE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8CDFF66-464C-4ABF-BB01-00500A3B7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079FC88-BD3B-4C04-9B90-0FC93C179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1FCAED8-8687-4141-A7C3-0D88ACEDFE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65038E6-7B32-460F-B804-D6C105FF44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C5DAE85-AD17-454B-AB64-CEFF52FDA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C603643-2066-4967-AE4B-9DA143843B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37E9533-9B07-43E3-B939-7BADC01FEE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EDCCAAEE-AB2E-4534-893A-3DB109499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8BD39A2-970F-4714-AAA6-67EE99A0EA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F4A1387-348B-4E46-9B65-FDF76ED0E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F5DAF27-A54D-442A-93E4-BA7F04EAE3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13B6DAC6-0186-4D62-AD69-90B9C0411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7E5EA18-840C-C515-3674-4CB6D359C408}"/>
              </a:ext>
            </a:extLst>
          </p:cNvPr>
          <p:cNvGrpSpPr/>
          <p:nvPr/>
        </p:nvGrpSpPr>
        <p:grpSpPr>
          <a:xfrm>
            <a:off x="4174055" y="4003414"/>
            <a:ext cx="4049209" cy="2712234"/>
            <a:chOff x="2632293" y="1132787"/>
            <a:chExt cx="6892707" cy="4491726"/>
          </a:xfrm>
        </p:grpSpPr>
        <p:pic>
          <p:nvPicPr>
            <p:cNvPr id="4098" name="Picture 2" descr="Sandstone - Sandatlas">
              <a:extLst>
                <a:ext uri="{FF2B5EF4-FFF2-40B4-BE49-F238E27FC236}">
                  <a16:creationId xmlns:a16="http://schemas.microsoft.com/office/drawing/2014/main" xmlns="" id="{AD571C7E-ABCC-F84B-FCC2-3F5B39DD3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33488"/>
              <a:ext cx="6858000" cy="439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F4855AB-AC2F-C9B6-B060-5F706AA71D45}"/>
                </a:ext>
              </a:extLst>
            </p:cNvPr>
            <p:cNvSpPr txBox="1"/>
            <p:nvPr/>
          </p:nvSpPr>
          <p:spPr>
            <a:xfrm>
              <a:off x="2632293" y="1132787"/>
              <a:ext cx="2286664" cy="94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Sand Stone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301315-3B13-7ABA-64C3-FF2087A896F6}"/>
              </a:ext>
            </a:extLst>
          </p:cNvPr>
          <p:cNvGrpSpPr/>
          <p:nvPr/>
        </p:nvGrpSpPr>
        <p:grpSpPr>
          <a:xfrm>
            <a:off x="-25875" y="3874203"/>
            <a:ext cx="3928969" cy="3013707"/>
            <a:chOff x="309388" y="4087041"/>
            <a:chExt cx="3619500" cy="2714625"/>
          </a:xfrm>
        </p:grpSpPr>
        <p:pic>
          <p:nvPicPr>
            <p:cNvPr id="4100" name="Picture 4" descr="Chalk: A biological limestone formed from shell debris">
              <a:extLst>
                <a:ext uri="{FF2B5EF4-FFF2-40B4-BE49-F238E27FC236}">
                  <a16:creationId xmlns:a16="http://schemas.microsoft.com/office/drawing/2014/main" xmlns="" id="{4D609DB1-76B5-4685-D16B-B4D03675C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88" y="4087041"/>
              <a:ext cx="3619500" cy="271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FA4C9BC-A83E-2160-7846-10D2D6BB8AF4}"/>
                </a:ext>
              </a:extLst>
            </p:cNvPr>
            <p:cNvSpPr txBox="1"/>
            <p:nvPr/>
          </p:nvSpPr>
          <p:spPr>
            <a:xfrm>
              <a:off x="393849" y="4343053"/>
              <a:ext cx="2075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Limestone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852BE5-0BD5-412F-B4E9-62EB6E365C91}"/>
              </a:ext>
            </a:extLst>
          </p:cNvPr>
          <p:cNvGrpSpPr/>
          <p:nvPr/>
        </p:nvGrpSpPr>
        <p:grpSpPr>
          <a:xfrm>
            <a:off x="4575767" y="18662"/>
            <a:ext cx="4289398" cy="3038510"/>
            <a:chOff x="4303725" y="3771211"/>
            <a:chExt cx="5299623" cy="3038510"/>
          </a:xfrm>
        </p:grpSpPr>
        <p:pic>
          <p:nvPicPr>
            <p:cNvPr id="4102" name="Picture 6" descr="6x Large New NATURAL Flat SLATE Rock Stone for AQUARIUM Fish Tank Gravel  Reptile | eBay">
              <a:extLst>
                <a:ext uri="{FF2B5EF4-FFF2-40B4-BE49-F238E27FC236}">
                  <a16:creationId xmlns:a16="http://schemas.microsoft.com/office/drawing/2014/main" xmlns="" id="{93E71FD3-3379-3857-B1B2-0108F89463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87" b="14511"/>
            <a:stretch/>
          </p:blipFill>
          <p:spPr bwMode="auto">
            <a:xfrm>
              <a:off x="4303725" y="3771211"/>
              <a:ext cx="5299623" cy="303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B84D4BD-3A5E-3809-844D-07A76B7F5951}"/>
                </a:ext>
              </a:extLst>
            </p:cNvPr>
            <p:cNvSpPr txBox="1"/>
            <p:nvPr/>
          </p:nvSpPr>
          <p:spPr>
            <a:xfrm>
              <a:off x="4624654" y="5931243"/>
              <a:ext cx="177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Slate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4351D54-F52D-6BD8-6561-111675EEAECE}"/>
              </a:ext>
            </a:extLst>
          </p:cNvPr>
          <p:cNvGrpSpPr/>
          <p:nvPr/>
        </p:nvGrpSpPr>
        <p:grpSpPr>
          <a:xfrm>
            <a:off x="16613" y="48279"/>
            <a:ext cx="4482002" cy="2857736"/>
            <a:chOff x="33082" y="28277"/>
            <a:chExt cx="4693190" cy="3001285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xmlns="" id="{A85CCC08-50EE-A519-CE52-6C3DCAC0C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2" y="28277"/>
              <a:ext cx="4673529" cy="3001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2714F38-189C-A712-5E32-35E153C3D5B4}"/>
                </a:ext>
              </a:extLst>
            </p:cNvPr>
            <p:cNvSpPr txBox="1"/>
            <p:nvPr/>
          </p:nvSpPr>
          <p:spPr>
            <a:xfrm>
              <a:off x="3712994" y="127075"/>
              <a:ext cx="1013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Granite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DD4CAEF-FE7C-BA6E-375D-4A76C9DC43CE}"/>
              </a:ext>
            </a:extLst>
          </p:cNvPr>
          <p:cNvGrpSpPr/>
          <p:nvPr/>
        </p:nvGrpSpPr>
        <p:grpSpPr>
          <a:xfrm>
            <a:off x="8242925" y="3161199"/>
            <a:ext cx="3846598" cy="2817533"/>
            <a:chOff x="10042119" y="3449572"/>
            <a:chExt cx="5005914" cy="4130879"/>
          </a:xfrm>
        </p:grpSpPr>
        <p:pic>
          <p:nvPicPr>
            <p:cNvPr id="4106" name="Picture 10" descr="Unpolished Chalk Rock Stone Stock Photo - Download Image Now - Chalk - Rock,  Calcium Carbonate, Mineral - iStock">
              <a:extLst>
                <a:ext uri="{FF2B5EF4-FFF2-40B4-BE49-F238E27FC236}">
                  <a16:creationId xmlns:a16="http://schemas.microsoft.com/office/drawing/2014/main" xmlns="" id="{7BD29704-ECD5-465F-8652-2B70BE774D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1" t="7239" r="8796" b="10419"/>
            <a:stretch/>
          </p:blipFill>
          <p:spPr bwMode="auto">
            <a:xfrm>
              <a:off x="10042119" y="3449572"/>
              <a:ext cx="5005914" cy="4130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7261CE8-A074-41F0-8B2F-FC9B480B2A20}"/>
                </a:ext>
              </a:extLst>
            </p:cNvPr>
            <p:cNvSpPr txBox="1"/>
            <p:nvPr/>
          </p:nvSpPr>
          <p:spPr>
            <a:xfrm>
              <a:off x="10111813" y="3590658"/>
              <a:ext cx="1373886" cy="54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Chalk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44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5BED274-5EB4-4EF4-B353-E55BD5026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0418BE5-560E-4E49-B12D-B555511FE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49D1162-73B9-420F-BCBE-95039D00C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2BA76FE-316A-48E2-A03B-4E05691C4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E678FBC-A6AD-4422-BA24-A4172F886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D3C5C3E-2D08-43F0-AFAC-E15360CA7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0BEAC62-AF92-4A65-9790-6F6E0C6C5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C77D7C5-E76E-4E82-BFC4-9A75D2C80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66E0152-96B9-4067-80D3-D9BDE6D7EC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918AFCC-B9DA-4092-8FBA-2CFEDB038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1EC7D33-C87E-4812-A722-53C5D9927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5F239E3-501A-4C3C-9BE4-6BFA0D312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B62BF3B-95BB-4188-AAE5-015A0EF3D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14E5F0F-0124-40D0-A0BF-AE307A0E15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BADC3B1-26C7-4CF1-B29D-4D0DEA3E2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0A7DF6E-1132-4A80-9B18-593B1ACD7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EF19589-10D8-4A8F-A0B1-F7CE380E30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8E6BB32-C4F8-4914-88D3-7DC5E79D0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8F046EE-9DBA-4924-A19C-ED8741F5F8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AABBC44-ABA8-4913-824E-64D344724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54272B22-1C39-47A0-8551-73666AFBE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8CDFF66-464C-4ABF-BB01-00500A3B7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3079FC88-BD3B-4C04-9B90-0FC93C179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1FCAED8-8687-4141-A7C3-0D88ACEDFE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065038E6-7B32-460F-B804-D6C105FF44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C5DAE85-AD17-454B-AB64-CEFF52FDA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C603643-2066-4967-AE4B-9DA143843B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437E9533-9B07-43E3-B939-7BADC01FEE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DCCAAEE-AB2E-4534-893A-3DB109499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48BD39A2-970F-4714-AAA6-67EE99A0EA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CF4A1387-348B-4E46-9B65-FDF76ED0E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BF5DAF27-A54D-442A-93E4-BA7F04EAE3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xmlns="" id="{13B6DAC6-0186-4D62-AD69-90B9C0411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A90142-04D6-BBA8-DF2F-5A6448A0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199103-6A7C-7B64-4E49-2B5E893A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16657"/>
            <a:ext cx="10058400" cy="68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5536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714CC230A9E4E92E441935D0A559A" ma:contentTypeVersion="2" ma:contentTypeDescription="Create a new document." ma:contentTypeScope="" ma:versionID="a820acd30e7422b9dfff188b93ff1e50">
  <xsd:schema xmlns:xsd="http://www.w3.org/2001/XMLSchema" xmlns:xs="http://www.w3.org/2001/XMLSchema" xmlns:p="http://schemas.microsoft.com/office/2006/metadata/properties" xmlns:ns3="36aa7e6c-99c1-448a-b292-01a41f040c84" targetNamespace="http://schemas.microsoft.com/office/2006/metadata/properties" ma:root="true" ma:fieldsID="d6bed8f80f8edbbfea76e02cec9dc582" ns3:_="">
    <xsd:import namespace="36aa7e6c-99c1-448a-b292-01a41f040c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a7e6c-99c1-448a-b292-01a41f040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D80C4E-06B1-4EE6-9A1F-879F56088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a7e6c-99c1-448a-b292-01a41f040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94B023-E795-4205-B051-676C7095AC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0C7C7-4D43-49C2-8EB9-35A4E1F1D241}">
  <ds:schemaRefs>
    <ds:schemaRef ds:uri="http://purl.org/dc/elements/1.1/"/>
    <ds:schemaRef ds:uri="http://schemas.microsoft.com/office/2006/documentManagement/types"/>
    <ds:schemaRef ds:uri="36aa7e6c-99c1-448a-b292-01a41f040c8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</Words>
  <Application>Microsoft Office PowerPoint</Application>
  <PresentationFormat>Custom</PresentationFormat>
  <Paragraphs>11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CosineVTI</vt:lpstr>
      <vt:lpstr>Rocks and the environment</vt:lpstr>
      <vt:lpstr>Absorb:  when water soaks into the material. </vt:lpstr>
      <vt:lpstr>Waterproof: a material that doesn’t let water through. </vt:lpstr>
      <vt:lpstr>Wet or absorb 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and the environment</dc:title>
  <dc:creator>Eman Hany</dc:creator>
  <cp:lastModifiedBy>marwa zakzouk</cp:lastModifiedBy>
  <cp:revision>6</cp:revision>
  <dcterms:created xsi:type="dcterms:W3CDTF">2022-10-07T14:13:47Z</dcterms:created>
  <dcterms:modified xsi:type="dcterms:W3CDTF">2023-09-27T11:44:52Z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0x010100384714CC230A9E4E92E441935D0A559A</vt:lpwstr>
  </property>
</Properties>
</file>