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sldIdLst>
    <p:sldId id="405" r:id="rId2"/>
    <p:sldId id="407" r:id="rId3"/>
    <p:sldId id="408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1069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Sassoon Infant Pro" panose="020B0604020202020204" charset="-79"/>
      <p:regular r:id="rId33"/>
    </p:embeddedFont>
    <p:embeddedFont>
      <p:font typeface="Segoe Script" panose="030B0504020000000003" pitchFamily="66" charset="0"/>
      <p:regular r:id="rId34"/>
      <p:bold r:id="rId35"/>
    </p:embeddedFont>
  </p:embeddedFontLst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AA72D4"/>
    <a:srgbClr val="33CC33"/>
    <a:srgbClr val="FF6600"/>
    <a:srgbClr val="FCF600"/>
    <a:srgbClr val="00EAE4"/>
    <a:srgbClr val="EA0000"/>
    <a:srgbClr val="7030A0"/>
    <a:srgbClr val="00DED9"/>
    <a:srgbClr val="00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63" d="100"/>
          <a:sy n="63" d="100"/>
        </p:scale>
        <p:origin x="13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91CF7-0130-4103-B415-D80D8B44202E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B8D80-4CF8-4625-9CAE-FB4F0C5A6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7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06B8CF-8256-4607-84B2-16C1A5E22D2D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9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B8D80-4CF8-4625-9CAE-FB4F0C5A6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4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F5C207B-77D9-4CD2-845E-B583AF2E2E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8448572-7B1B-4DD7-A80E-F695E7450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Worksheet.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361BF2F-1C73-4CE5-ADB9-2A8A91DE9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76F90-C036-4129-A7B7-FC7BF9E9A121}" type="slidenum">
              <a:rPr lang="en-GB" altLang="en-US" smtClean="0">
                <a:latin typeface="Calibri" panose="020F0502020204030204" pitchFamily="34" charset="0"/>
              </a:rPr>
              <a:pPr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2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E0967-154F-412E-9919-C4CFD3657A89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5FD7E-1791-4D51-9339-CC2482A4D21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8648F-979F-40C8-89BB-9E5F07E69762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2855C-6958-4595-9313-70EB79D6B2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7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2EAC5-652D-4313-90BF-48BC85CCEE4E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DB5D8-AB89-42F2-A5A3-A9BF9102C7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7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E3F55-0560-4F87-8487-BBEA79BB8FC6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3D0DE-7BB3-410A-A7EC-C193156E25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6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8ECA7-246C-46F8-91B9-5947FF6F4D1E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92F43-CC8A-40CF-ADFE-CD0E788860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2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F4C33-B141-4A6A-9CB1-C3BED60FE2A9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E90E4-C67B-4F31-A765-7F64E53DB9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3CA7B-EA9C-49CC-A5FD-BCC2F3A8B5C4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ECE6F-F410-4D5A-8822-F71B62C7CB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C6417-B613-4BDA-9ECB-57666A051AAF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ED775-D545-4DC6-A5E0-C593A06324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7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A3314-99D7-4EB4-BCCE-DF6CB70FFDB6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607E0-800D-4539-B9A3-CF21BD76E5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0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1E10E-58AE-4551-9897-0F2C06AC7CAB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458CE-89A6-41A9-96AE-B399CAEF51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810AC-912F-46C4-907E-528F3821481C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5CF4A-E65E-4A0C-990D-2494FE919E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teacher-of-primary.co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DE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DCD510F-3E14-4768-AFB6-D03052FBCE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724" y="259336"/>
            <a:ext cx="8810551" cy="63393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EF3A4F-B71D-4EEA-A22B-8B841843196A}" type="datetimeFigureOut">
              <a:rPr lang="en-GB" smtClean="0"/>
              <a:pPr>
                <a:defRPr/>
              </a:pPr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8F7528-32C7-48BF-9234-2BBE052034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3A54AB5-9B4C-4F13-B759-EA0136C20F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3175"/>
            <a:ext cx="9144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Segoe Script" panose="020B0504020000000003" pitchFamily="34" charset="0"/>
                <a:cs typeface="Arial" panose="020B0604020202020204" pitchFamily="34" charset="0"/>
              </a:rPr>
              <a:t>Teacher of Primary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488A69F-E7D8-40C7-91FB-A7C25DA837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644132"/>
            <a:ext cx="91424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Segoe Script" panose="020B0504020000000003" pitchFamily="34" charset="0"/>
                <a:cs typeface="Arial" panose="020B0604020202020204" pitchFamily="34" charset="0"/>
              </a:rPr>
              <a:t>Maths Teaching Resources</a:t>
            </a:r>
          </a:p>
        </p:txBody>
      </p:sp>
      <p:pic>
        <p:nvPicPr>
          <p:cNvPr id="11" name="Picture 3">
            <a:hlinkClick r:id="rId14"/>
            <a:extLst>
              <a:ext uri="{FF2B5EF4-FFF2-40B4-BE49-F238E27FC236}">
                <a16:creationId xmlns:a16="http://schemas.microsoft.com/office/drawing/2014/main" id="{81AECA7A-A12C-4700-9E6C-3A710FF487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13" y="6631781"/>
            <a:ext cx="7143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TCcqQxT5Gk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7937" y="685248"/>
            <a:ext cx="9136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6600" b="1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Let’s Count in Twos</a:t>
            </a:r>
          </a:p>
        </p:txBody>
      </p:sp>
      <p:cxnSp>
        <p:nvCxnSpPr>
          <p:cNvPr id="14344" name="Straight Connector 2"/>
          <p:cNvCxnSpPr>
            <a:cxnSpLocks noChangeShapeType="1"/>
          </p:cNvCxnSpPr>
          <p:nvPr/>
        </p:nvCxnSpPr>
        <p:spPr bwMode="auto">
          <a:xfrm>
            <a:off x="3067050" y="782478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112" y="1793244"/>
            <a:ext cx="913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latin typeface="Sassoon Infant Pro" panose="02000503030000020003" pitchFamily="2" charset="-79"/>
              </a:rPr>
              <a:t>Year 1- Number - number and place value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0EFC43-BCF2-4B68-B9F3-154147BF8BAF}"/>
              </a:ext>
            </a:extLst>
          </p:cNvPr>
          <p:cNvGrpSpPr/>
          <p:nvPr/>
        </p:nvGrpSpPr>
        <p:grpSpPr>
          <a:xfrm>
            <a:off x="671598" y="2901240"/>
            <a:ext cx="7800803" cy="1889924"/>
            <a:chOff x="671598" y="2901240"/>
            <a:chExt cx="7800803" cy="1889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D54D2E-8815-4EF8-94A2-C7E3BC2D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98" y="2901240"/>
              <a:ext cx="7800803" cy="18899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4534D9-6FF3-4BE0-877D-D3B9D12A77EC}"/>
                </a:ext>
              </a:extLst>
            </p:cNvPr>
            <p:cNvSpPr txBox="1"/>
            <p:nvPr/>
          </p:nvSpPr>
          <p:spPr>
            <a:xfrm>
              <a:off x="2524124" y="3448050"/>
              <a:ext cx="838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n w="3175">
                    <a:noFill/>
                  </a:ln>
                  <a:latin typeface="Sassoon Infant Pro" panose="02000503030000020003" pitchFamily="2" charset="-79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84041E-DC7F-45F4-AD3F-1F9DDB33240C}"/>
                </a:ext>
              </a:extLst>
            </p:cNvPr>
            <p:cNvSpPr txBox="1"/>
            <p:nvPr/>
          </p:nvSpPr>
          <p:spPr>
            <a:xfrm>
              <a:off x="3762375" y="3448050"/>
              <a:ext cx="838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n w="3175">
                    <a:noFill/>
                  </a:ln>
                  <a:latin typeface="Sassoon Infant Pro" panose="02000503030000020003" pitchFamily="2" charset="-79"/>
                </a:rPr>
                <a:t>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EE641AD-45EA-4A9F-9F1E-25292E673A3C}"/>
                </a:ext>
              </a:extLst>
            </p:cNvPr>
            <p:cNvSpPr txBox="1"/>
            <p:nvPr/>
          </p:nvSpPr>
          <p:spPr>
            <a:xfrm>
              <a:off x="4987926" y="3448050"/>
              <a:ext cx="838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n w="3175">
                    <a:noFill/>
                  </a:ln>
                  <a:latin typeface="Sassoon Infant Pro" panose="02000503030000020003" pitchFamily="2" charset="-79"/>
                </a:rPr>
                <a:t>4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1EC862-AA91-495A-A6D5-8C8C6911BD1E}"/>
                </a:ext>
              </a:extLst>
            </p:cNvPr>
            <p:cNvSpPr txBox="1"/>
            <p:nvPr/>
          </p:nvSpPr>
          <p:spPr>
            <a:xfrm>
              <a:off x="6223001" y="3448050"/>
              <a:ext cx="838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n w="3175">
                    <a:noFill/>
                  </a:ln>
                  <a:latin typeface="Sassoon Infant Pro" panose="02000503030000020003" pitchFamily="2" charset="-79"/>
                </a:rPr>
                <a:t>6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1F89EAA-43EE-4DB1-B032-46B6ACBFD90A}"/>
                </a:ext>
              </a:extLst>
            </p:cNvPr>
            <p:cNvSpPr txBox="1"/>
            <p:nvPr/>
          </p:nvSpPr>
          <p:spPr>
            <a:xfrm>
              <a:off x="7458076" y="3448050"/>
              <a:ext cx="838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n w="3175">
                    <a:noFill/>
                  </a:ln>
                  <a:latin typeface="Sassoon Infant Pro" panose="02000503030000020003" pitchFamily="2" charset="-79"/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5250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DC1FA2-4B6B-46E6-955C-15CA2567A961}"/>
              </a:ext>
            </a:extLst>
          </p:cNvPr>
          <p:cNvGrpSpPr/>
          <p:nvPr/>
        </p:nvGrpSpPr>
        <p:grpSpPr>
          <a:xfrm>
            <a:off x="3310664" y="2179211"/>
            <a:ext cx="2522671" cy="2499577"/>
            <a:chOff x="3310664" y="2436970"/>
            <a:chExt cx="2522671" cy="249957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290AD47-4851-4F3C-9BC9-1289BFF0DB04}"/>
                </a:ext>
              </a:extLst>
            </p:cNvPr>
            <p:cNvSpPr/>
            <p:nvPr/>
          </p:nvSpPr>
          <p:spPr>
            <a:xfrm>
              <a:off x="3310664" y="3599771"/>
              <a:ext cx="2522671" cy="133177"/>
            </a:xfrm>
            <a:prstGeom prst="round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3E918B-10F5-4273-A9F1-F18372181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555" y="2436970"/>
              <a:ext cx="1950889" cy="249957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659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83E4C-6824-49FE-92D6-D766C6F9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4" y="2179211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340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E6462-CE94-4FE0-A81B-8B821395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5" y="2179210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637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E77AF-C584-4DD4-BE37-65B0FA57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5" y="2179211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08546" y="2546776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581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8170A-3419-4FA8-9194-34D6205A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5" y="2179210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91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0A6F8-09C6-436F-A8D3-5AFE113B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915585"/>
            <a:ext cx="2887848" cy="50268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EA3E4F-722B-4089-8082-23A97905B29A}"/>
              </a:ext>
            </a:extLst>
          </p:cNvPr>
          <p:cNvSpPr/>
          <p:nvPr/>
        </p:nvSpPr>
        <p:spPr>
          <a:xfrm>
            <a:off x="3981449" y="915585"/>
            <a:ext cx="4391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Counting in </a:t>
            </a:r>
            <a:r>
              <a:rPr lang="en-GB" altLang="en-US" sz="4800" b="1" dirty="0">
                <a:ln w="9525">
                  <a:noFill/>
                </a:ln>
                <a:solidFill>
                  <a:srgbClr val="00EAE4"/>
                </a:solidFill>
                <a:latin typeface="Sassoon Infant Pro" panose="02000503030000020003" pitchFamily="2" charset="-79"/>
                <a:cs typeface="Arial" panose="020B0604020202020204" pitchFamily="34" charset="0"/>
              </a:rPr>
              <a:t>twos</a:t>
            </a:r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, what is the next number in the sequence? </a:t>
            </a:r>
          </a:p>
        </p:txBody>
      </p:sp>
    </p:spTree>
    <p:extLst>
      <p:ext uri="{BB962C8B-B14F-4D97-AF65-F5344CB8AC3E}">
        <p14:creationId xmlns:p14="http://schemas.microsoft.com/office/powerpoint/2010/main" val="5895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14F01D4-3E4E-43B4-81C3-420A0A1B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>
            <a:extLst>
              <a:ext uri="{FF2B5EF4-FFF2-40B4-BE49-F238E27FC236}">
                <a16:creationId xmlns:a16="http://schemas.microsoft.com/office/drawing/2014/main" id="{8089A174-3D77-4946-B83C-4EB6CF1EE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2133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200" dirty="0">
                <a:ln w="19050">
                  <a:noFill/>
                </a:ln>
                <a:latin typeface="Sassoon Infant Pro" panose="02000503030000020003" pitchFamily="2" charset="-79"/>
                <a:cs typeface="Sassoon Infant Pro" panose="02000503030000020003" pitchFamily="2" charset="-79"/>
              </a:rPr>
              <a:t>Counting in Multiples of Two </a:t>
            </a:r>
            <a:r>
              <a:rPr lang="en-GB" altLang="en-US" sz="2200" dirty="0">
                <a:latin typeface="Sassoon Infant Pro" panose="02000503030000020003" pitchFamily="2" charset="-79"/>
                <a:cs typeface="Sassoon Infant Pro" panose="02000503030000020003" pitchFamily="2" charset="-79"/>
              </a:rPr>
              <a:t>Worksheet 1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6C087F7-9150-4C71-938A-636F99E56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692"/>
            <a:ext cx="9144000" cy="2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738" dirty="0">
                <a:latin typeface="Century Gothic" panose="020B0502020202020204" pitchFamily="34" charset="0"/>
                <a:cs typeface="Arial" panose="020B0604020202020204" pitchFamily="34" charset="0"/>
              </a:rPr>
              <a:t>Copyright 2023 Online Teaching Resources Ltd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14DD745E-8208-4CEA-AEA2-B0350033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039"/>
            <a:ext cx="9144000" cy="2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738" dirty="0">
                <a:latin typeface="Century Gothic" panose="020B0502020202020204" pitchFamily="34" charset="0"/>
                <a:cs typeface="Arial" panose="020B0604020202020204" pitchFamily="34" charset="0"/>
              </a:rPr>
              <a:t>www.Teacher-of-Primary.co.uk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1F8695A6-DAA3-40F1-8C6A-16081B3F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" y="624706"/>
            <a:ext cx="865822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600" dirty="0">
                <a:ln w="19050">
                  <a:noFill/>
                </a:ln>
                <a:latin typeface="Sassoon Infant Pro" panose="02000503030000020003" pitchFamily="2" charset="-79"/>
                <a:cs typeface="Sassoon Infant Pro" panose="02000503030000020003" pitchFamily="2" charset="-79"/>
              </a:rPr>
              <a:t>Counting in twos, what is the next number in the sequence?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E93469B-490A-43AC-955D-927ADAA04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61025"/>
              </p:ext>
            </p:extLst>
          </p:nvPr>
        </p:nvGraphicFramePr>
        <p:xfrm>
          <a:off x="242887" y="1095364"/>
          <a:ext cx="8658226" cy="5464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9113">
                  <a:extLst>
                    <a:ext uri="{9D8B030D-6E8A-4147-A177-3AD203B41FA5}">
                      <a16:colId xmlns:a16="http://schemas.microsoft.com/office/drawing/2014/main" val="1023179317"/>
                    </a:ext>
                  </a:extLst>
                </a:gridCol>
                <a:gridCol w="4329113">
                  <a:extLst>
                    <a:ext uri="{9D8B030D-6E8A-4147-A177-3AD203B41FA5}">
                      <a16:colId xmlns:a16="http://schemas.microsoft.com/office/drawing/2014/main" val="1765894144"/>
                    </a:ext>
                  </a:extLst>
                </a:gridCol>
              </a:tblGrid>
              <a:tr h="10928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897881"/>
                  </a:ext>
                </a:extLst>
              </a:tr>
              <a:tr h="10928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965547"/>
                  </a:ext>
                </a:extLst>
              </a:tr>
              <a:tr h="10928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06093"/>
                  </a:ext>
                </a:extLst>
              </a:tr>
              <a:tr h="10928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1841"/>
                  </a:ext>
                </a:extLst>
              </a:tr>
              <a:tr h="10928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assoon Infant Pro" panose="02000503030000020003" pitchFamily="2" charset="-79"/>
                          <a:cs typeface="Sassoon Infant Pro" panose="02000503030000020003" pitchFamily="2" charset="-79"/>
                        </a:rPr>
                        <a:t>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0237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AADDF63-C3FA-4CCB-8E92-12FAC9B2E57F}"/>
              </a:ext>
            </a:extLst>
          </p:cNvPr>
          <p:cNvGrpSpPr/>
          <p:nvPr/>
        </p:nvGrpSpPr>
        <p:grpSpPr>
          <a:xfrm>
            <a:off x="1162732" y="1176025"/>
            <a:ext cx="2582660" cy="961449"/>
            <a:chOff x="1162732" y="1185550"/>
            <a:chExt cx="2582660" cy="9614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26E61F-3EB0-44F4-B81B-313A4982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A53638-2633-4973-9AD1-7C07F82D4954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4</a:t>
              </a:r>
              <a:endParaRPr lang="en-US" sz="32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6E6495-D6D3-4823-ADAC-CDA5291CC13E}"/>
              </a:ext>
            </a:extLst>
          </p:cNvPr>
          <p:cNvGrpSpPr/>
          <p:nvPr/>
        </p:nvGrpSpPr>
        <p:grpSpPr>
          <a:xfrm>
            <a:off x="1162732" y="2271102"/>
            <a:ext cx="2582660" cy="961449"/>
            <a:chOff x="1162732" y="1185550"/>
            <a:chExt cx="2582660" cy="96144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4B3E14-24D8-4289-AA13-2FD0EC02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80B746A-90A6-4EFA-90C8-47BEAB304EAA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8</a:t>
              </a:r>
              <a:endParaRPr lang="en-US" sz="3200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0890D9-722A-4815-862E-8CCCA122E905}"/>
              </a:ext>
            </a:extLst>
          </p:cNvPr>
          <p:cNvGrpSpPr/>
          <p:nvPr/>
        </p:nvGrpSpPr>
        <p:grpSpPr>
          <a:xfrm>
            <a:off x="1162732" y="3366179"/>
            <a:ext cx="2582660" cy="961449"/>
            <a:chOff x="1162732" y="1185550"/>
            <a:chExt cx="2582660" cy="96144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D499BA5-B7FA-4EE9-AC2B-AC7D62E36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A4CA1B-D4AE-4BD6-BF7D-EDDD43CA5715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12</a:t>
              </a:r>
              <a:endParaRPr lang="en-US" sz="3200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BCF4D0-69EB-4E7C-8D3F-B4C3FDB4FDD4}"/>
              </a:ext>
            </a:extLst>
          </p:cNvPr>
          <p:cNvGrpSpPr/>
          <p:nvPr/>
        </p:nvGrpSpPr>
        <p:grpSpPr>
          <a:xfrm>
            <a:off x="1162732" y="4457311"/>
            <a:ext cx="2582660" cy="961449"/>
            <a:chOff x="1162732" y="1185550"/>
            <a:chExt cx="2582660" cy="96144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0A0E67B-F291-4B2F-88D2-563CFF771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D9FDAE-A048-446A-89A8-B35E50517FA6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2</a:t>
              </a:r>
              <a:endParaRPr lang="en-US" sz="3200" b="1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A540863-47FD-46FC-9BAE-109ED0FF404D}"/>
              </a:ext>
            </a:extLst>
          </p:cNvPr>
          <p:cNvGrpSpPr/>
          <p:nvPr/>
        </p:nvGrpSpPr>
        <p:grpSpPr>
          <a:xfrm>
            <a:off x="1162732" y="5548443"/>
            <a:ext cx="2582660" cy="961449"/>
            <a:chOff x="1162732" y="1185550"/>
            <a:chExt cx="2582660" cy="96144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115C73D-C862-47D5-92CF-E215D3DF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F33ED4-CDDD-412D-9D66-4FCFE596EE7D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16</a:t>
              </a:r>
              <a:endParaRPr lang="en-US" sz="3200" b="1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C6D5B2-413A-4361-8829-E129477ED025}"/>
              </a:ext>
            </a:extLst>
          </p:cNvPr>
          <p:cNvGrpSpPr/>
          <p:nvPr/>
        </p:nvGrpSpPr>
        <p:grpSpPr>
          <a:xfrm>
            <a:off x="5491813" y="1176025"/>
            <a:ext cx="2582660" cy="961449"/>
            <a:chOff x="1162732" y="1185550"/>
            <a:chExt cx="2582660" cy="96144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C63D66-2017-46E3-8383-A267DE4F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1ED048E-AFD6-4812-BE29-7DF5B2A6EA77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0</a:t>
              </a:r>
              <a:endParaRPr lang="en-US" sz="3200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B9CE3BF-D60A-48FF-8BDC-D31F66CAD220}"/>
              </a:ext>
            </a:extLst>
          </p:cNvPr>
          <p:cNvGrpSpPr/>
          <p:nvPr/>
        </p:nvGrpSpPr>
        <p:grpSpPr>
          <a:xfrm>
            <a:off x="5491813" y="2271102"/>
            <a:ext cx="2582660" cy="961449"/>
            <a:chOff x="1162732" y="1185550"/>
            <a:chExt cx="2582660" cy="96144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3F5D362-3006-4E32-A36F-9618EB0E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303C6B0-AC0B-4BCB-86D0-218602DE8A6A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6</a:t>
              </a:r>
              <a:endParaRPr lang="en-US" sz="3200" b="1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3FF6DB-26FB-4176-8C6E-97A08C41C302}"/>
              </a:ext>
            </a:extLst>
          </p:cNvPr>
          <p:cNvGrpSpPr/>
          <p:nvPr/>
        </p:nvGrpSpPr>
        <p:grpSpPr>
          <a:xfrm>
            <a:off x="5491813" y="3366179"/>
            <a:ext cx="2582660" cy="961449"/>
            <a:chOff x="1162732" y="1185550"/>
            <a:chExt cx="2582660" cy="96144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C617EC4-2CB0-4F16-9AB2-CD93D0A8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578D6BF-8F45-49E3-932B-3E3DEB266875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18</a:t>
              </a:r>
              <a:endParaRPr lang="en-US" sz="3200" b="1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DA1C212-7EB5-4D47-97CF-3E33191035E4}"/>
              </a:ext>
            </a:extLst>
          </p:cNvPr>
          <p:cNvGrpSpPr/>
          <p:nvPr/>
        </p:nvGrpSpPr>
        <p:grpSpPr>
          <a:xfrm>
            <a:off x="5491813" y="4457311"/>
            <a:ext cx="2582660" cy="961449"/>
            <a:chOff x="1162732" y="1185550"/>
            <a:chExt cx="2582660" cy="9614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E74DEFE-D8DC-40BD-8E50-E2B9507D4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6FA145-5508-45DD-B299-65F4E52AEEF9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10</a:t>
              </a:r>
              <a:endParaRPr lang="en-US" sz="3200" b="1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4EA1594-3195-474C-BF21-B4CFA13970DD}"/>
              </a:ext>
            </a:extLst>
          </p:cNvPr>
          <p:cNvGrpSpPr/>
          <p:nvPr/>
        </p:nvGrpSpPr>
        <p:grpSpPr>
          <a:xfrm>
            <a:off x="5491813" y="5548443"/>
            <a:ext cx="2582660" cy="961449"/>
            <a:chOff x="1162732" y="1185550"/>
            <a:chExt cx="2582660" cy="96144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73B8194-AAFB-4B49-9D7A-A479818E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732" y="1185550"/>
              <a:ext cx="2582660" cy="96144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8FE269B-D497-463A-85CD-FEF9B70215A3}"/>
                </a:ext>
              </a:extLst>
            </p:cNvPr>
            <p:cNvSpPr/>
            <p:nvPr/>
          </p:nvSpPr>
          <p:spPr>
            <a:xfrm>
              <a:off x="2054012" y="1373886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200" b="1" dirty="0">
                  <a:ln w="19050">
                    <a:noFill/>
                  </a:ln>
                  <a:latin typeface="Sassoon Infant Pro" panose="02000503030000020003" pitchFamily="2" charset="-79"/>
                  <a:cs typeface="Sassoon Infant Pro" panose="02000503030000020003" pitchFamily="2" charset="-79"/>
                </a:rPr>
                <a:t>14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3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C4ED2E-5E01-4F35-B2A5-8B5E06526189}"/>
              </a:ext>
            </a:extLst>
          </p:cNvPr>
          <p:cNvGrpSpPr/>
          <p:nvPr/>
        </p:nvGrpSpPr>
        <p:grpSpPr>
          <a:xfrm>
            <a:off x="1163799" y="1914012"/>
            <a:ext cx="6816401" cy="3029975"/>
            <a:chOff x="950368" y="1914012"/>
            <a:chExt cx="6816401" cy="30299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06396E-4FDF-4E7C-9968-53A238C78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368" y="1914012"/>
              <a:ext cx="5243014" cy="30299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2780FF-FE27-486C-ADF6-28B8B75D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4378" y="2444410"/>
              <a:ext cx="1944793" cy="24995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7C266E-9A3D-490D-AAA3-92E85CAF1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5880" y="2450507"/>
              <a:ext cx="1950889" cy="24934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95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DE703-41C4-4748-A64A-AC50D136D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10" y="2444410"/>
            <a:ext cx="1944793" cy="2499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68DFC3-C2EC-4C48-9DD6-725D163F9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08" y="2444410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982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95F31-50DB-4DFD-898D-3D0A0F405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12" y="2450507"/>
            <a:ext cx="1950889" cy="249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E9C4C-3EFB-45DE-834D-67398954C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09" y="2444410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596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hlinkClick r:id="rId2"/>
            <a:extLst>
              <a:ext uri="{FF2B5EF4-FFF2-40B4-BE49-F238E27FC236}">
                <a16:creationId xmlns:a16="http://schemas.microsoft.com/office/drawing/2014/main" id="{D4DC281A-71F7-4039-8064-00C88581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873025"/>
            <a:ext cx="4468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Click </a:t>
            </a:r>
            <a:r>
              <a:rPr lang="en-GB" altLang="en-US" sz="4800" b="1" dirty="0">
                <a:ln w="9525">
                  <a:noFill/>
                </a:ln>
                <a:solidFill>
                  <a:srgbClr val="00EAE4"/>
                </a:solidFill>
                <a:latin typeface="Sassoon Infant Pro" panose="02000503030000020003" pitchFamily="2" charset="-79"/>
                <a:cs typeface="Arial" panose="020B0604020202020204" pitchFamily="34" charset="0"/>
              </a:rPr>
              <a:t>here</a:t>
            </a:r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 to listen to a song about counting in </a:t>
            </a:r>
            <a:r>
              <a:rPr lang="en-GB" altLang="en-US" sz="4800" b="1" dirty="0">
                <a:ln w="9525">
                  <a:noFill/>
                </a:ln>
                <a:solidFill>
                  <a:srgbClr val="00EAE4"/>
                </a:solidFill>
                <a:latin typeface="Sassoon Infant Pro" panose="02000503030000020003" pitchFamily="2" charset="-79"/>
                <a:cs typeface="Arial" panose="020B0604020202020204" pitchFamily="34" charset="0"/>
              </a:rPr>
              <a:t>multiples of two</a:t>
            </a:r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0A6F8-09C6-436F-A8D3-5AFE113B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915585"/>
            <a:ext cx="2887848" cy="50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E5A04-474B-4947-AD2E-46B8B468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13" y="2444409"/>
            <a:ext cx="1944793" cy="2499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B57202-DE17-4EAF-A311-61AFF7627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712" y="2444410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21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8D00C-2D89-435B-A1E6-E74C67FF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12" y="2450505"/>
            <a:ext cx="1950889" cy="249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40242E-9074-4FA8-9361-EBB2BBD63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12" y="2444408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456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3EBE0-1FB0-4D4A-9F68-74D6A842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08" y="2444408"/>
            <a:ext cx="1944793" cy="2499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730007-6EFF-48C1-920A-6C87DBEDD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11" y="2444408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41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A2363-637F-4666-81F3-CE8F60DE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12" y="2447456"/>
            <a:ext cx="1950889" cy="2493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EAECD1-C358-4F75-8A03-9E16707CF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10" y="2444408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45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7EDA6-801A-418D-AECA-724D377E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10" y="2444407"/>
            <a:ext cx="1944793" cy="2499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F7F80E-4DA6-4C90-A352-C42E27F44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759" y="2444408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02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E5DBC-9977-4C64-AEFC-65FB8D8F6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63" y="2438309"/>
            <a:ext cx="1944793" cy="2499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878E6A-520F-4758-B6A2-1361FB73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710" y="2444406"/>
            <a:ext cx="1950889" cy="2493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6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96E-4FDF-4E7C-9968-53A238C7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9" y="1914012"/>
            <a:ext cx="5243014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D03E0-EE78-4046-A136-30F3E2D1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534" y="2441359"/>
            <a:ext cx="1944793" cy="2499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0C23F-C538-4A03-8B52-AF5D818C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403" y="2441359"/>
            <a:ext cx="1944793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A441-695A-42FF-8D72-AD8B9754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648" y="60875"/>
            <a:ext cx="1022279" cy="1006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BEF7AC-C059-4A62-BECA-01E82D38F9F8}"/>
              </a:ext>
            </a:extLst>
          </p:cNvPr>
          <p:cNvSpPr txBox="1"/>
          <p:nvPr/>
        </p:nvSpPr>
        <p:spPr>
          <a:xfrm>
            <a:off x="4175830" y="2767279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16E12-20BB-4C61-86EE-B818173B3F0C}"/>
              </a:ext>
            </a:extLst>
          </p:cNvPr>
          <p:cNvSpPr txBox="1"/>
          <p:nvPr/>
        </p:nvSpPr>
        <p:spPr>
          <a:xfrm>
            <a:off x="6290380" y="2767279"/>
            <a:ext cx="14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78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0A6F8-09C6-436F-A8D3-5AFE113B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915585"/>
            <a:ext cx="2887848" cy="50268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EA3E4F-722B-4089-8082-23A97905B29A}"/>
              </a:ext>
            </a:extLst>
          </p:cNvPr>
          <p:cNvSpPr/>
          <p:nvPr/>
        </p:nvSpPr>
        <p:spPr>
          <a:xfrm>
            <a:off x="3533775" y="1063109"/>
            <a:ext cx="5124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Let’s all count to 20 in </a:t>
            </a:r>
            <a:r>
              <a:rPr lang="en-GB" altLang="en-US" sz="4800" b="1" dirty="0">
                <a:ln w="9525">
                  <a:noFill/>
                </a:ln>
                <a:solidFill>
                  <a:srgbClr val="00EAE4"/>
                </a:solidFill>
                <a:latin typeface="Sassoon Infant Pro" panose="02000503030000020003" pitchFamily="2" charset="-79"/>
                <a:cs typeface="Arial" panose="020B0604020202020204" pitchFamily="34" charset="0"/>
              </a:rPr>
              <a:t>multiples of two</a:t>
            </a:r>
            <a:r>
              <a:rPr lang="en-GB" altLang="en-US" sz="4800" dirty="0">
                <a:ln w="9525">
                  <a:noFill/>
                </a:ln>
                <a:latin typeface="Sassoon Infant Pro" panose="02000503030000020003" pitchFamily="2" charset="-79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20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A2C16-BD12-4620-A865-0E455DA5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93" y="1907916"/>
            <a:ext cx="5243014" cy="304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FBA45E-E5EB-4EF6-849A-383D11FD85ED}"/>
              </a:ext>
            </a:extLst>
          </p:cNvPr>
          <p:cNvSpPr txBox="1"/>
          <p:nvPr/>
        </p:nvSpPr>
        <p:spPr>
          <a:xfrm>
            <a:off x="4991100" y="284205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44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DC1FA2-4B6B-46E6-955C-15CA2567A961}"/>
              </a:ext>
            </a:extLst>
          </p:cNvPr>
          <p:cNvGrpSpPr/>
          <p:nvPr/>
        </p:nvGrpSpPr>
        <p:grpSpPr>
          <a:xfrm>
            <a:off x="3310664" y="2179211"/>
            <a:ext cx="2522671" cy="2499577"/>
            <a:chOff x="3310664" y="2436970"/>
            <a:chExt cx="2522671" cy="249957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290AD47-4851-4F3C-9BC9-1289BFF0DB04}"/>
                </a:ext>
              </a:extLst>
            </p:cNvPr>
            <p:cNvSpPr/>
            <p:nvPr/>
          </p:nvSpPr>
          <p:spPr>
            <a:xfrm>
              <a:off x="3310664" y="3599771"/>
              <a:ext cx="2522671" cy="133177"/>
            </a:xfrm>
            <a:prstGeom prst="round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3E918B-10F5-4273-A9F1-F18372181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555" y="2436970"/>
              <a:ext cx="1950889" cy="249957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16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8DA3A-2E96-4CA3-9369-780858DE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4" y="2179211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19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0EE6E-173E-4969-BBE8-3E6B0A2C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5" y="2179210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3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D09D9-4862-4D83-977D-03F29E1D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5" y="2179211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57624" y="2556301"/>
            <a:ext cx="142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58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90AD47-4851-4F3C-9BC9-1289BFF0DB04}"/>
              </a:ext>
            </a:extLst>
          </p:cNvPr>
          <p:cNvSpPr/>
          <p:nvPr/>
        </p:nvSpPr>
        <p:spPr>
          <a:xfrm>
            <a:off x="3310664" y="3342012"/>
            <a:ext cx="2522671" cy="13317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3C77A-D036-4D56-B21F-A44FA433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55" y="2179210"/>
            <a:ext cx="1950889" cy="2499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6E9FC-1864-45DE-80CA-CBBE81F46E19}"/>
              </a:ext>
            </a:extLst>
          </p:cNvPr>
          <p:cNvSpPr txBox="1"/>
          <p:nvPr/>
        </p:nvSpPr>
        <p:spPr>
          <a:xfrm>
            <a:off x="3848099" y="2546776"/>
            <a:ext cx="136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 w="3175">
                  <a:noFill/>
                </a:ln>
                <a:latin typeface="Sassoon Infant Pro" panose="02000503030000020003" pitchFamily="2" charset="-79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318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af636d48269fdc1846c7ae4738de19f345ae1"/>
  <p:tag name="ISPRING_RESOURCE_PATHS_HASH_2" val="1617d4bd30689a44b82c7f6bba5bfe028fd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37889</TotalTime>
  <Words>153</Words>
  <Application>Microsoft Office PowerPoint</Application>
  <PresentationFormat>On-screen Show (4:3)</PresentationFormat>
  <Paragraphs>69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Segoe Script</vt:lpstr>
      <vt:lpstr>Sassoon Infant Pro</vt:lpstr>
      <vt:lpstr>Calibri</vt:lpstr>
      <vt:lpstr>Century Gothic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Grundy</dc:creator>
  <cp:lastModifiedBy>Maryam Shouman</cp:lastModifiedBy>
  <cp:revision>1110</cp:revision>
  <dcterms:created xsi:type="dcterms:W3CDTF">2014-05-29T15:29:00Z</dcterms:created>
  <dcterms:modified xsi:type="dcterms:W3CDTF">2024-02-09T11:28:25Z</dcterms:modified>
</cp:coreProperties>
</file>