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9" r:id="rId3"/>
    <p:sldId id="263" r:id="rId4"/>
    <p:sldId id="281" r:id="rId5"/>
    <p:sldId id="282" r:id="rId6"/>
    <p:sldId id="267" r:id="rId7"/>
    <p:sldId id="268" r:id="rId8"/>
    <p:sldId id="283" r:id="rId9"/>
    <p:sldId id="278" r:id="rId10"/>
    <p:sldId id="266" r:id="rId11"/>
    <p:sldId id="269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FFFF6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12E00778-D5DE-49DC-A87A-B2A647EBDF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61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547F6-676A-4EBD-A101-355C3F3F24A8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67A3F7-FF2A-465C-8482-275CBCA0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33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7A3F7-FF2A-465C-8482-275CBCA0ED3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5124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5125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126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127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28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5129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130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1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3F27623-1E17-4B1D-AAAD-5A8B94FE42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418B0-B3EF-4909-87ED-BD7DF30242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49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395D1-FF7B-49EB-9FE6-E06F372ABA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98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4674E-8F5F-443D-BE0F-6B11C89716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474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F398C-9922-47B8-ABCE-5BA56CB597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922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2744F-30B1-48EF-9290-87EC4E2EA7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06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2487C-7FB2-4B97-A8A9-EB36B965E5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72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2D5D59-7855-4437-B1D3-1B4B0A2926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719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4CAC2F-D575-4207-869E-989AC6D010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64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ACADF-E838-47BA-983B-73A9D4CF80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00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22FE95-1D11-43BD-947A-8C245CC891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25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4100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65ADC00E-E647-4D50-900F-BEAF675EC45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55.png"/><Relationship Id="rId18" Type="http://schemas.openxmlformats.org/officeDocument/2006/relationships/image" Target="../media/image60.png"/><Relationship Id="rId3" Type="http://schemas.openxmlformats.org/officeDocument/2006/relationships/image" Target="../media/image34.tmp"/><Relationship Id="rId7" Type="http://schemas.openxmlformats.org/officeDocument/2006/relationships/image" Target="../media/image49.png"/><Relationship Id="rId12" Type="http://schemas.openxmlformats.org/officeDocument/2006/relationships/image" Target="../media/image54.png"/><Relationship Id="rId17" Type="http://schemas.openxmlformats.org/officeDocument/2006/relationships/image" Target="../media/image59.png"/><Relationship Id="rId2" Type="http://schemas.openxmlformats.org/officeDocument/2006/relationships/image" Target="../media/image44.png"/><Relationship Id="rId16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36.tmp"/><Relationship Id="rId15" Type="http://schemas.openxmlformats.org/officeDocument/2006/relationships/image" Target="../media/image57.png"/><Relationship Id="rId10" Type="http://schemas.openxmlformats.org/officeDocument/2006/relationships/image" Target="../media/image52.png"/><Relationship Id="rId4" Type="http://schemas.openxmlformats.org/officeDocument/2006/relationships/image" Target="../media/image35.tmp"/><Relationship Id="rId9" Type="http://schemas.openxmlformats.org/officeDocument/2006/relationships/image" Target="../media/image51.png"/><Relationship Id="rId14" Type="http://schemas.openxmlformats.org/officeDocument/2006/relationships/image" Target="../media/image5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tmp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tmp"/><Relationship Id="rId11" Type="http://schemas.openxmlformats.org/officeDocument/2006/relationships/image" Target="../media/image10.png"/><Relationship Id="rId5" Type="http://schemas.openxmlformats.org/officeDocument/2006/relationships/image" Target="../media/image4.tmp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tmp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3" Type="http://schemas.openxmlformats.org/officeDocument/2006/relationships/image" Target="../media/image7.tmp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10" Type="http://schemas.openxmlformats.org/officeDocument/2006/relationships/image" Target="../media/image27.png"/><Relationship Id="rId4" Type="http://schemas.openxmlformats.org/officeDocument/2006/relationships/image" Target="../media/image8.tmp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/>
              <a:t>Lesson 14.2:  Surface Area of a Prism, Pyramid and Cylinder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OBJECTIVES:</a:t>
            </a:r>
          </a:p>
          <a:p>
            <a:pPr algn="l">
              <a:buFont typeface="Wingdings" pitchFamily="2" charset="2"/>
              <a:buChar char="n"/>
            </a:pPr>
            <a:r>
              <a:rPr lang="en-US" dirty="0"/>
              <a:t>  Find surface area of prisms, pyramids and cylinders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Surface Area of a Cylinder</a:t>
            </a: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7826076" y="3478728"/>
            <a:ext cx="1064070" cy="1744326"/>
          </a:xfrm>
          <a:prstGeom prst="can">
            <a:avLst>
              <a:gd name="adj" fmla="val 3452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47258" y="4687147"/>
            <a:ext cx="3938436" cy="70788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4000" dirty="0"/>
              <a:t>SA = </a:t>
            </a:r>
            <a:r>
              <a:rPr lang="en-US" sz="4000" dirty="0">
                <a:sym typeface="Symbol" pitchFamily="18" charset="2"/>
              </a:rPr>
              <a:t>2r</a:t>
            </a:r>
            <a:r>
              <a:rPr lang="en-US" sz="4000" dirty="0">
                <a:cs typeface="Arial" charset="0"/>
                <a:sym typeface="Symbol" pitchFamily="18" charset="2"/>
              </a:rPr>
              <a:t>²</a:t>
            </a:r>
            <a:r>
              <a:rPr lang="en-US" sz="4000" dirty="0"/>
              <a:t> + </a:t>
            </a:r>
            <a:r>
              <a:rPr lang="en-US" sz="4000" dirty="0">
                <a:sym typeface="Symbol" pitchFamily="18" charset="2"/>
              </a:rPr>
              <a:t>dH </a:t>
            </a:r>
            <a:endParaRPr lang="en-US" sz="4000" dirty="0">
              <a:cs typeface="Arial" charset="0"/>
              <a:sym typeface="Symbol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51115" y="1716308"/>
                <a:ext cx="77985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:r>
                  <a:rPr lang="en-US" sz="3200" dirty="0"/>
                  <a:t>SA = </a:t>
                </a:r>
                <a:r>
                  <a:rPr lang="en-US" sz="3200" dirty="0">
                    <a:sym typeface="Symbol" pitchFamily="18" charset="2"/>
                  </a:rPr>
                  <a:t>2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/>
                        <a:ea typeface="Cambria Math"/>
                        <a:sym typeface="Symbol" pitchFamily="18" charset="2"/>
                      </a:rPr>
                      <m:t>∙</m:t>
                    </m:r>
                  </m:oMath>
                </a14:m>
                <a:r>
                  <a:rPr lang="en-US" sz="3200" dirty="0"/>
                  <a:t>Area of Circle + </a:t>
                </a:r>
                <a:r>
                  <a:rPr lang="en-US" sz="3200" dirty="0">
                    <a:sym typeface="Symbol" pitchFamily="18" charset="2"/>
                  </a:rPr>
                  <a:t>Area of Rectangle</a:t>
                </a:r>
                <a:endParaRPr lang="en-US" sz="3200" dirty="0">
                  <a:cs typeface="Arial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115" y="1716308"/>
                <a:ext cx="7798556" cy="584775"/>
              </a:xfrm>
              <a:prstGeom prst="rect">
                <a:avLst/>
              </a:prstGeom>
              <a:blipFill rotWithShape="1">
                <a:blip r:embed="rId2"/>
                <a:stretch>
                  <a:fillRect l="-1953" t="-13684" b="-34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/>
          <p:cNvSpPr/>
          <p:nvPr/>
        </p:nvSpPr>
        <p:spPr>
          <a:xfrm>
            <a:off x="7826076" y="3478728"/>
            <a:ext cx="1064070" cy="36392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826076" y="4859125"/>
            <a:ext cx="1064070" cy="36392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2601686" y="2492829"/>
            <a:ext cx="1436914" cy="1273628"/>
            <a:chOff x="2601686" y="2492829"/>
            <a:chExt cx="1436914" cy="1273628"/>
          </a:xfrm>
        </p:grpSpPr>
        <p:sp>
          <p:nvSpPr>
            <p:cNvPr id="12" name="Oval 11"/>
            <p:cNvSpPr/>
            <p:nvPr/>
          </p:nvSpPr>
          <p:spPr>
            <a:xfrm>
              <a:off x="2601686" y="2492829"/>
              <a:ext cx="1436914" cy="1273628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3320143" y="3101068"/>
              <a:ext cx="76200" cy="57150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0000"/>
                </a:solidFill>
              </a:endParaRPr>
            </a:p>
          </p:txBody>
        </p:sp>
        <p:cxnSp>
          <p:nvCxnSpPr>
            <p:cNvPr id="16" name="Straight Connector 15"/>
            <p:cNvCxnSpPr>
              <a:stCxn id="13" idx="4"/>
              <a:endCxn id="12" idx="5"/>
            </p:cNvCxnSpPr>
            <p:nvPr/>
          </p:nvCxnSpPr>
          <p:spPr>
            <a:xfrm>
              <a:off x="3358243" y="3158218"/>
              <a:ext cx="469926" cy="421720"/>
            </a:xfrm>
            <a:prstGeom prst="line">
              <a:avLst/>
            </a:prstGeom>
            <a:ln w="28575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3580979" y="3005189"/>
              <a:ext cx="2349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C00000"/>
                  </a:solidFill>
                </a:rPr>
                <a:t>r</a:t>
              </a:r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>
            <a:off x="2035628" y="2301083"/>
            <a:ext cx="566058" cy="453003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1763486" y="1716308"/>
            <a:ext cx="391885" cy="58477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366656" y="2527584"/>
            <a:ext cx="1959429" cy="74319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Curved Connector 29"/>
          <p:cNvCxnSpPr/>
          <p:nvPr/>
        </p:nvCxnSpPr>
        <p:spPr>
          <a:xfrm rot="10800000">
            <a:off x="6346372" y="3660692"/>
            <a:ext cx="1479704" cy="872163"/>
          </a:xfrm>
          <a:prstGeom prst="curvedConnector2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360" name="TextBox 15359"/>
              <p:cNvSpPr txBox="1"/>
              <p:nvPr/>
            </p:nvSpPr>
            <p:spPr>
              <a:xfrm>
                <a:off x="5802086" y="3236021"/>
                <a:ext cx="1186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B0F0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sz="2400" b="1" i="1" smtClean="0">
                          <a:solidFill>
                            <a:srgbClr val="00B0F0"/>
                          </a:solidFill>
                          <a:latin typeface="Cambria Math"/>
                          <a:ea typeface="Cambria Math"/>
                        </a:rPr>
                        <m:t>𝒅</m:t>
                      </m:r>
                    </m:oMath>
                  </m:oMathPara>
                </a14:m>
                <a:endParaRPr lang="en-US" sz="24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5360" name="TextBox 153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2086" y="3236021"/>
                <a:ext cx="1186543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988629" y="2655349"/>
                <a:ext cx="1186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B0F0"/>
                          </a:solidFill>
                          <a:latin typeface="Cambria Math"/>
                          <a:ea typeface="Cambria Math"/>
                        </a:rPr>
                        <m:t>𝑯</m:t>
                      </m:r>
                    </m:oMath>
                  </m:oMathPara>
                </a14:m>
                <a:endParaRPr lang="en-US" sz="24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629" y="2655349"/>
                <a:ext cx="1186543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466971" y="4120056"/>
                <a:ext cx="5932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B0F0"/>
                          </a:solidFill>
                          <a:latin typeface="Cambria Math"/>
                          <a:ea typeface="Cambria Math"/>
                        </a:rPr>
                        <m:t>𝑯</m:t>
                      </m:r>
                    </m:oMath>
                  </m:oMathPara>
                </a14:m>
                <a:endParaRPr lang="en-US" sz="24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6971" y="4120056"/>
                <a:ext cx="593272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366" name="Straight Connector 15365"/>
          <p:cNvCxnSpPr>
            <a:endCxn id="10" idx="5"/>
          </p:cNvCxnSpPr>
          <p:nvPr/>
        </p:nvCxnSpPr>
        <p:spPr>
          <a:xfrm>
            <a:off x="8358111" y="3660692"/>
            <a:ext cx="376206" cy="12866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67" name="TextBox 15366"/>
          <p:cNvSpPr txBox="1"/>
          <p:nvPr/>
        </p:nvSpPr>
        <p:spPr>
          <a:xfrm>
            <a:off x="8541803" y="3466853"/>
            <a:ext cx="348343" cy="370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</a:t>
            </a:r>
          </a:p>
        </p:txBody>
      </p:sp>
      <p:grpSp>
        <p:nvGrpSpPr>
          <p:cNvPr id="15372" name="Group 15371"/>
          <p:cNvGrpSpPr/>
          <p:nvPr/>
        </p:nvGrpSpPr>
        <p:grpSpPr>
          <a:xfrm>
            <a:off x="7826076" y="3478728"/>
            <a:ext cx="1074203" cy="1738636"/>
            <a:chOff x="7826076" y="3478728"/>
            <a:chExt cx="1074203" cy="1738636"/>
          </a:xfrm>
        </p:grpSpPr>
        <p:sp>
          <p:nvSpPr>
            <p:cNvPr id="15368" name="Oval 15367"/>
            <p:cNvSpPr/>
            <p:nvPr/>
          </p:nvSpPr>
          <p:spPr>
            <a:xfrm>
              <a:off x="7826076" y="3478728"/>
              <a:ext cx="1064070" cy="358239"/>
            </a:xfrm>
            <a:prstGeom prst="ellipse">
              <a:avLst/>
            </a:prstGeom>
            <a:noFill/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7826076" y="4859125"/>
              <a:ext cx="1064070" cy="358239"/>
            </a:xfrm>
            <a:prstGeom prst="ellipse">
              <a:avLst/>
            </a:prstGeom>
            <a:noFill/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370" name="Straight Connector 15369"/>
            <p:cNvCxnSpPr>
              <a:stCxn id="15368" idx="2"/>
              <a:endCxn id="14" idx="2"/>
            </p:cNvCxnSpPr>
            <p:nvPr/>
          </p:nvCxnSpPr>
          <p:spPr>
            <a:xfrm>
              <a:off x="7826076" y="3657848"/>
              <a:ext cx="0" cy="1383242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8900279" y="3657848"/>
              <a:ext cx="0" cy="1383242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373" name="Oval Callout 15372"/>
              <p:cNvSpPr/>
              <p:nvPr/>
            </p:nvSpPr>
            <p:spPr>
              <a:xfrm>
                <a:off x="0" y="2410805"/>
                <a:ext cx="2547258" cy="1650431"/>
              </a:xfrm>
              <a:prstGeom prst="wedgeEllipseCallout">
                <a:avLst>
                  <a:gd name="adj1" fmla="val 57799"/>
                  <a:gd name="adj2" fmla="val -60839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>
                    <a:solidFill>
                      <a:schemeClr val="tx1"/>
                    </a:solidFill>
                  </a:rPr>
                  <a:t>Area of Circle: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373" name="Oval Callout 153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410805"/>
                <a:ext cx="2547258" cy="1650431"/>
              </a:xfrm>
              <a:prstGeom prst="wedgeEllipseCallout">
                <a:avLst>
                  <a:gd name="adj1" fmla="val 57799"/>
                  <a:gd name="adj2" fmla="val -60839"/>
                </a:avLst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Oval Callout 49"/>
              <p:cNvSpPr/>
              <p:nvPr/>
            </p:nvSpPr>
            <p:spPr>
              <a:xfrm>
                <a:off x="5889171" y="65877"/>
                <a:ext cx="2966358" cy="1650431"/>
              </a:xfrm>
              <a:prstGeom prst="wedgeEllipseCallout">
                <a:avLst>
                  <a:gd name="adj1" fmla="val -43483"/>
                  <a:gd name="adj2" fmla="val 51288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>
                    <a:solidFill>
                      <a:schemeClr val="tx1"/>
                    </a:solidFill>
                  </a:rPr>
                  <a:t>Area of Rectangle: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𝒃𝒉</m:t>
                      </m:r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Oval Callout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9171" y="65877"/>
                <a:ext cx="2966358" cy="1650431"/>
              </a:xfrm>
              <a:prstGeom prst="wedgeEllipseCallout">
                <a:avLst>
                  <a:gd name="adj1" fmla="val -43483"/>
                  <a:gd name="adj2" fmla="val 51288"/>
                </a:avLst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0" grpId="1" animBg="1"/>
      <p:bldP spid="14" grpId="0" animBg="1"/>
      <p:bldP spid="14" grpId="1" animBg="1"/>
      <p:bldP spid="27" grpId="0" animBg="1"/>
      <p:bldP spid="28" grpId="0" animBg="1"/>
      <p:bldP spid="15360" grpId="0"/>
      <p:bldP spid="35" grpId="0"/>
      <p:bldP spid="15373" grpId="0" animBg="1"/>
      <p:bldP spid="5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CONTINUED…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3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600201"/>
                <a:ext cx="8305800" cy="939800"/>
              </a:xfrm>
            </p:spPr>
            <p:txBody>
              <a:bodyPr/>
              <a:lstStyle/>
              <a:p>
                <a:pPr>
                  <a:buNone/>
                </a:pPr>
                <a:r>
                  <a:rPr lang="en-US" sz="2200" dirty="0"/>
                  <a:t>3. Find the surface area of the cylinder </a:t>
                </a:r>
                <a:r>
                  <a:rPr lang="en-US" sz="2200" u="sng" dirty="0"/>
                  <a:t>in terms of </a:t>
                </a:r>
                <a14:m>
                  <m:oMath xmlns:m="http://schemas.openxmlformats.org/officeDocument/2006/math">
                    <m:r>
                      <a:rPr lang="en-US" sz="2200" i="1" u="sng" smtClean="0"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r>
                  <a:rPr lang="en-US" sz="2200" dirty="0"/>
                  <a:t> AND </a:t>
                </a:r>
                <a:r>
                  <a:rPr lang="en-US" sz="2200" u="sng" dirty="0"/>
                  <a:t>to the nearest square inch (using 3.14 for </a:t>
                </a:r>
                <a14:m>
                  <m:oMath xmlns:m="http://schemas.openxmlformats.org/officeDocument/2006/math">
                    <m:r>
                      <a:rPr lang="en-US" sz="2200" i="1" u="sng"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r>
                  <a:rPr lang="en-US" sz="2200" u="sng" dirty="0"/>
                  <a:t>)</a:t>
                </a:r>
                <a:r>
                  <a:rPr lang="en-US" sz="2200" dirty="0"/>
                  <a:t>.</a:t>
                </a:r>
              </a:p>
              <a:p>
                <a:pPr>
                  <a:buFont typeface="Wingdings" pitchFamily="2" charset="2"/>
                  <a:buNone/>
                </a:pPr>
                <a:endParaRPr lang="en-US" sz="2200" dirty="0"/>
              </a:p>
              <a:p>
                <a:pPr>
                  <a:buFont typeface="Wingdings" pitchFamily="2" charset="2"/>
                  <a:buNone/>
                </a:pPr>
                <a:r>
                  <a:rPr lang="en-US" sz="2200" dirty="0"/>
                  <a:t>			</a:t>
                </a:r>
              </a:p>
            </p:txBody>
          </p:sp>
        </mc:Choice>
        <mc:Fallback xmlns="">
          <p:sp>
            <p:nvSpPr>
              <p:cNvPr id="1843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600201"/>
                <a:ext cx="8305800" cy="939800"/>
              </a:xfrm>
              <a:blipFill rotWithShape="1">
                <a:blip r:embed="rId2"/>
                <a:stretch>
                  <a:fillRect l="-954" t="-32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1404" y="2225286"/>
            <a:ext cx="2153642" cy="2549913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372" y="2623196"/>
            <a:ext cx="1710464" cy="1375808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775" y="2623196"/>
            <a:ext cx="2280275" cy="137580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766887" y="4571999"/>
            <a:ext cx="73771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SA= _______________ + _______________</a:t>
            </a:r>
            <a:endParaRPr lang="en-US" dirty="0"/>
          </a:p>
          <a:p>
            <a:r>
              <a:rPr lang="en-US" b="1" dirty="0"/>
              <a:t>	</a:t>
            </a:r>
            <a:endParaRPr lang="en-US" dirty="0"/>
          </a:p>
          <a:p>
            <a:r>
              <a:rPr lang="en-US" b="1" dirty="0"/>
              <a:t>SA= _______________ + _______________ 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SA= _______________ + _______________ 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			SA = ____________________</a:t>
            </a:r>
            <a:endParaRPr lang="en-US" dirty="0"/>
          </a:p>
        </p:txBody>
      </p:sp>
      <p:sp>
        <p:nvSpPr>
          <p:cNvPr id="12" name="Cloud Callout 11"/>
          <p:cNvSpPr/>
          <p:nvPr/>
        </p:nvSpPr>
        <p:spPr>
          <a:xfrm>
            <a:off x="0" y="1168344"/>
            <a:ext cx="1991814" cy="1571606"/>
          </a:xfrm>
          <a:prstGeom prst="cloudCallout">
            <a:avLst>
              <a:gd name="adj1" fmla="val 3971"/>
              <a:gd name="adj2" fmla="val 695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How many circles are there?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9705" y="2517117"/>
            <a:ext cx="9970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699687" y="2884479"/>
                <a:ext cx="49885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𝟓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9687" y="2884479"/>
                <a:ext cx="498855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954397" y="3343428"/>
                <a:ext cx="120821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𝟏𝟎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4397" y="3343428"/>
                <a:ext cx="1208216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952775" y="3348114"/>
                <a:ext cx="76174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𝒅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775" y="3348114"/>
                <a:ext cx="761747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>
            <a:off x="3623361" y="3609724"/>
            <a:ext cx="469551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112523" y="2787880"/>
                <a:ext cx="713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𝟏𝟐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523" y="2787880"/>
                <a:ext cx="713657" cy="5232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746067" y="4408407"/>
                <a:ext cx="1357744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𝝅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6067" y="4408407"/>
                <a:ext cx="1357744" cy="53296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083493" y="4408407"/>
                <a:ext cx="104547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𝒅𝑯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3493" y="4408407"/>
                <a:ext cx="1045479" cy="52322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642547" y="4973913"/>
                <a:ext cx="166629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dirty="0" smtClean="0">
                        <a:latin typeface="Cambria Math"/>
                        <a:ea typeface="Cambria Math"/>
                      </a:rPr>
                      <m:t>𝛑</m:t>
                    </m:r>
                    <m:r>
                      <a:rPr lang="en-US" sz="2800" b="1" i="1" dirty="0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800" b="1" i="1" dirty="0" smtClean="0">
                        <a:latin typeface="Cambria Math"/>
                        <a:ea typeface="Cambria Math"/>
                      </a:rPr>
                      <m:t>𝟏𝟎</m:t>
                    </m:r>
                    <m:r>
                      <a:rPr lang="en-US" sz="2800" b="1" i="1" dirty="0" smtClean="0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2800" b="1" dirty="0"/>
                  <a:t>12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547" y="4973913"/>
                <a:ext cx="1666290" cy="523220"/>
              </a:xfrm>
              <a:prstGeom prst="rect">
                <a:avLst/>
              </a:prstGeom>
              <a:blipFill rotWithShape="1">
                <a:blip r:embed="rId12"/>
                <a:stretch>
                  <a:fillRect t="-11628" r="-6227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665321" y="5496997"/>
                <a:ext cx="96051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𝟓𝟎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5321" y="5496997"/>
                <a:ext cx="960519" cy="52322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928455" y="5484816"/>
                <a:ext cx="117532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𝟏𝟐𝟎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8455" y="5484816"/>
                <a:ext cx="1175322" cy="52322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18396" y="6096655"/>
                <a:ext cx="162736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  <a:ea typeface="Cambria Math"/>
                      </a:rPr>
                      <m:t>𝟏𝟕𝟎</m:t>
                    </m:r>
                    <m:r>
                      <a:rPr lang="en-US" sz="2800" b="1" i="1" smtClean="0">
                        <a:latin typeface="Cambria Math"/>
                        <a:ea typeface="Cambria Math"/>
                      </a:rPr>
                      <m:t>𝝅</m:t>
                    </m:r>
                  </m:oMath>
                </a14:m>
                <a:r>
                  <a:rPr lang="en-US" sz="2800" b="1" dirty="0"/>
                  <a:t> in</a:t>
                </a:r>
                <a:r>
                  <a:rPr lang="en-US" sz="2800" b="1" baseline="30000" dirty="0"/>
                  <a:t>2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8396" y="6096655"/>
                <a:ext cx="1627369" cy="523220"/>
              </a:xfrm>
              <a:prstGeom prst="rect">
                <a:avLst/>
              </a:prstGeom>
              <a:blipFill rotWithShape="1">
                <a:blip r:embed="rId15"/>
                <a:stretch>
                  <a:fillRect t="-11628" r="-2622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621032" y="4972719"/>
                <a:ext cx="1132490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𝝅</m:t>
                          </m:r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</m:e>
                        <m: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1032" y="4972719"/>
                <a:ext cx="1132490" cy="532966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895931" y="5066688"/>
                <a:ext cx="200458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𝟏𝟕𝟎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𝟑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𝟏𝟒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800" b="1" baseline="30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931" y="5066688"/>
                <a:ext cx="2004588" cy="523220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155439" y="5563092"/>
                <a:ext cx="138050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  <a:ea typeface="Cambria Math"/>
                      </a:rPr>
                      <m:t>𝟓𝟑𝟒</m:t>
                    </m:r>
                  </m:oMath>
                </a14:m>
                <a:r>
                  <a:rPr lang="en-US" sz="2800" b="1" dirty="0"/>
                  <a:t> in</a:t>
                </a:r>
                <a:r>
                  <a:rPr lang="en-US" sz="2800" b="1" baseline="30000" dirty="0"/>
                  <a:t>2</a:t>
                </a: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5439" y="5563092"/>
                <a:ext cx="1380506" cy="523220"/>
              </a:xfrm>
              <a:prstGeom prst="rect">
                <a:avLst/>
              </a:prstGeom>
              <a:blipFill rotWithShape="1">
                <a:blip r:embed="rId18"/>
                <a:stretch>
                  <a:fillRect t="-11765" r="-3097" b="-3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val 18"/>
          <p:cNvSpPr/>
          <p:nvPr/>
        </p:nvSpPr>
        <p:spPr>
          <a:xfrm>
            <a:off x="4434656" y="6020217"/>
            <a:ext cx="3411036" cy="72937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067230" y="5506177"/>
            <a:ext cx="1661990" cy="64176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/>
      <p:bldP spid="15" grpId="0"/>
      <p:bldP spid="16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19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40" y="3107370"/>
            <a:ext cx="7370577" cy="1664324"/>
          </a:xfrm>
        </p:spPr>
      </p:pic>
      <p:sp>
        <p:nvSpPr>
          <p:cNvPr id="6" name="TextBox 5"/>
          <p:cNvSpPr txBox="1"/>
          <p:nvPr/>
        </p:nvSpPr>
        <p:spPr>
          <a:xfrm>
            <a:off x="1468581" y="1990450"/>
            <a:ext cx="19396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Prism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28655" y="1990450"/>
            <a:ext cx="19396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Pyramid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27273" y="1990450"/>
            <a:ext cx="19396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Cylinder</a:t>
            </a:r>
          </a:p>
        </p:txBody>
      </p:sp>
    </p:spTree>
    <p:extLst>
      <p:ext uri="{BB962C8B-B14F-4D97-AF65-F5344CB8AC3E}">
        <p14:creationId xmlns:p14="http://schemas.microsoft.com/office/powerpoint/2010/main" val="263661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Surface Area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/>
              <a:t>the ___________ of the areas of all of the faces or surfaces that enclose the solid</a:t>
            </a:r>
            <a:r>
              <a:rPr lang="en-US" dirty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13709" y="1537854"/>
            <a:ext cx="1246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sum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/>
              <a:t>the top and bottom (bases) and the remaining surfaces (lateral faces or surfaces)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032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Surface Area of Prisms &amp; Pyramids: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b="1" i="1" u="sng" dirty="0">
                <a:solidFill>
                  <a:srgbClr val="FF0000"/>
                </a:solidFill>
              </a:rPr>
              <a:t>Step 1:</a:t>
            </a:r>
            <a:r>
              <a:rPr lang="en-US" sz="2400" dirty="0"/>
              <a:t>  Draw a diagram of each face of the solid as if the solid were cut apart at the edges and laid flat.  Label the dimensions.</a:t>
            </a:r>
          </a:p>
          <a:p>
            <a:pPr>
              <a:spcAft>
                <a:spcPts val="1200"/>
              </a:spcAft>
            </a:pPr>
            <a:r>
              <a:rPr lang="en-US" sz="2400" b="1" i="1" u="sng" dirty="0">
                <a:solidFill>
                  <a:srgbClr val="FF0000"/>
                </a:solidFill>
              </a:rPr>
              <a:t>Step 2:</a:t>
            </a:r>
            <a:r>
              <a:rPr lang="en-US" sz="2400" dirty="0"/>
              <a:t>  Calculate the area of each face.  If some faces are identical, you need only calculate the area of one and multiply by the number of identical faces.</a:t>
            </a:r>
          </a:p>
          <a:p>
            <a:pPr>
              <a:spcAft>
                <a:spcPts val="1200"/>
              </a:spcAft>
            </a:pPr>
            <a:r>
              <a:rPr lang="en-US" sz="2400" b="1" i="1" u="sng" dirty="0">
                <a:solidFill>
                  <a:srgbClr val="FF0000"/>
                </a:solidFill>
              </a:rPr>
              <a:t>Step 3:</a:t>
            </a:r>
            <a:r>
              <a:rPr lang="en-US" sz="2400" dirty="0"/>
              <a:t>  Find the total area of all the faces (bases and lateral faces).</a:t>
            </a:r>
          </a:p>
        </p:txBody>
      </p:sp>
    </p:spTree>
    <p:extLst>
      <p:ext uri="{BB962C8B-B14F-4D97-AF65-F5344CB8AC3E}">
        <p14:creationId xmlns:p14="http://schemas.microsoft.com/office/powerpoint/2010/main" val="4080711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03564" y="0"/>
            <a:ext cx="7772400" cy="1143000"/>
          </a:xfrm>
        </p:spPr>
        <p:txBody>
          <a:bodyPr/>
          <a:lstStyle/>
          <a:p>
            <a:r>
              <a:rPr lang="en-US" dirty="0"/>
              <a:t>Prism Example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0906" y="782636"/>
            <a:ext cx="8305800" cy="963038"/>
          </a:xfrm>
        </p:spPr>
        <p:txBody>
          <a:bodyPr/>
          <a:lstStyle/>
          <a:p>
            <a:pPr>
              <a:buNone/>
            </a:pPr>
            <a:r>
              <a:rPr lang="en-US" sz="2400" b="1" dirty="0"/>
              <a:t>1. Find the surface area of the prism.  Each face is a rectangle.</a:t>
            </a:r>
            <a:endParaRPr lang="en-US" sz="2200" dirty="0"/>
          </a:p>
          <a:p>
            <a:pPr>
              <a:buFont typeface="Wingdings" pitchFamily="2" charset="2"/>
              <a:buNone/>
            </a:pPr>
            <a:r>
              <a:rPr lang="en-US" sz="2200" dirty="0"/>
              <a:t>			</a:t>
            </a:r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229" y="1822839"/>
            <a:ext cx="3088698" cy="1826318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6248400" y="1931193"/>
            <a:ext cx="2327564" cy="955964"/>
            <a:chOff x="6248400" y="2535381"/>
            <a:chExt cx="2327564" cy="955964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6248400" y="2992582"/>
              <a:ext cx="977178" cy="498763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7225578" y="2992582"/>
              <a:ext cx="1350386" cy="498763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7598786" y="2535382"/>
              <a:ext cx="977178" cy="498763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248400" y="2535381"/>
              <a:ext cx="1350386" cy="498763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248400" y="2540793"/>
            <a:ext cx="2327564" cy="955964"/>
            <a:chOff x="3255819" y="5361708"/>
            <a:chExt cx="2327564" cy="955964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3255819" y="5818909"/>
              <a:ext cx="977178" cy="498763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4232997" y="5818909"/>
              <a:ext cx="1350386" cy="498763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4606205" y="5361709"/>
              <a:ext cx="977178" cy="498763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3255819" y="5361708"/>
              <a:ext cx="1350386" cy="498763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Picture 2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23" y="2090519"/>
            <a:ext cx="1755949" cy="1870366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6248400" y="2388394"/>
            <a:ext cx="977178" cy="1108363"/>
            <a:chOff x="6248400" y="2992582"/>
            <a:chExt cx="977178" cy="1108363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6248400" y="3602182"/>
              <a:ext cx="977178" cy="498763"/>
            </a:xfrm>
            <a:prstGeom prst="line">
              <a:avLst/>
            </a:prstGeom>
            <a:ln w="57150">
              <a:solidFill>
                <a:schemeClr val="tx2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7225578" y="3491345"/>
              <a:ext cx="0" cy="609600"/>
            </a:xfrm>
            <a:prstGeom prst="line">
              <a:avLst/>
            </a:prstGeom>
            <a:ln w="57150">
              <a:solidFill>
                <a:schemeClr val="tx2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6248400" y="2992582"/>
              <a:ext cx="977178" cy="498763"/>
            </a:xfrm>
            <a:prstGeom prst="line">
              <a:avLst/>
            </a:prstGeom>
            <a:ln w="57150">
              <a:solidFill>
                <a:schemeClr val="tx2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6248400" y="2992582"/>
              <a:ext cx="0" cy="609600"/>
            </a:xfrm>
            <a:prstGeom prst="line">
              <a:avLst/>
            </a:prstGeom>
            <a:ln w="57150">
              <a:solidFill>
                <a:schemeClr val="tx2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7598786" y="1931193"/>
            <a:ext cx="977178" cy="1108363"/>
            <a:chOff x="6248400" y="2992582"/>
            <a:chExt cx="977178" cy="1108363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6248400" y="3602182"/>
              <a:ext cx="977178" cy="498763"/>
            </a:xfrm>
            <a:prstGeom prst="line">
              <a:avLst/>
            </a:prstGeom>
            <a:ln w="57150">
              <a:solidFill>
                <a:schemeClr val="tx2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7225578" y="3491345"/>
              <a:ext cx="0" cy="609600"/>
            </a:xfrm>
            <a:prstGeom prst="line">
              <a:avLst/>
            </a:prstGeom>
            <a:ln w="57150">
              <a:solidFill>
                <a:schemeClr val="tx2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248400" y="2992582"/>
              <a:ext cx="977178" cy="498763"/>
            </a:xfrm>
            <a:prstGeom prst="line">
              <a:avLst/>
            </a:prstGeom>
            <a:ln w="57150">
              <a:solidFill>
                <a:schemeClr val="tx2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6248400" y="2992582"/>
              <a:ext cx="0" cy="609600"/>
            </a:xfrm>
            <a:prstGeom prst="line">
              <a:avLst/>
            </a:prstGeom>
            <a:ln w="57150">
              <a:solidFill>
                <a:schemeClr val="tx2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37" name="Picture 3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964" y="2249848"/>
            <a:ext cx="1274619" cy="1612107"/>
          </a:xfrm>
          <a:prstGeom prst="rect">
            <a:avLst/>
          </a:prstGeom>
        </p:spPr>
      </p:pic>
      <p:grpSp>
        <p:nvGrpSpPr>
          <p:cNvPr id="16385" name="Group 16384"/>
          <p:cNvGrpSpPr/>
          <p:nvPr/>
        </p:nvGrpSpPr>
        <p:grpSpPr>
          <a:xfrm>
            <a:off x="6248400" y="1931190"/>
            <a:ext cx="1350386" cy="1094512"/>
            <a:chOff x="6248400" y="2521525"/>
            <a:chExt cx="1350386" cy="1094512"/>
          </a:xfrm>
        </p:grpSpPr>
        <p:cxnSp>
          <p:nvCxnSpPr>
            <p:cNvPr id="39" name="Straight Connector 38"/>
            <p:cNvCxnSpPr/>
            <p:nvPr/>
          </p:nvCxnSpPr>
          <p:spPr>
            <a:xfrm flipV="1">
              <a:off x="6248400" y="3144982"/>
              <a:ext cx="1350386" cy="471055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7598786" y="2535381"/>
              <a:ext cx="0" cy="60960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6248400" y="2521525"/>
              <a:ext cx="1350386" cy="51262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6248400" y="2992582"/>
              <a:ext cx="0" cy="60960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7225578" y="2402245"/>
            <a:ext cx="1350386" cy="1094512"/>
            <a:chOff x="6248400" y="2521525"/>
            <a:chExt cx="1350386" cy="1094512"/>
          </a:xfrm>
        </p:grpSpPr>
        <p:cxnSp>
          <p:nvCxnSpPr>
            <p:cNvPr id="49" name="Straight Connector 48"/>
            <p:cNvCxnSpPr/>
            <p:nvPr/>
          </p:nvCxnSpPr>
          <p:spPr>
            <a:xfrm flipV="1">
              <a:off x="6248400" y="3144982"/>
              <a:ext cx="1350386" cy="471055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7598786" y="2535381"/>
              <a:ext cx="0" cy="60960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6248400" y="2521525"/>
              <a:ext cx="1350386" cy="51262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6248400" y="2992582"/>
              <a:ext cx="0" cy="60960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53" name="Picture 52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357" y="2391425"/>
            <a:ext cx="1358872" cy="1354714"/>
          </a:xfrm>
          <a:prstGeom prst="rect">
            <a:avLst/>
          </a:prstGeom>
        </p:spPr>
      </p:pic>
      <p:sp>
        <p:nvSpPr>
          <p:cNvPr id="16388" name="Rectangle 16387"/>
          <p:cNvSpPr/>
          <p:nvPr/>
        </p:nvSpPr>
        <p:spPr>
          <a:xfrm>
            <a:off x="1589593" y="4589200"/>
            <a:ext cx="73771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SA= _______________ + _______________ + _______________</a:t>
            </a:r>
            <a:endParaRPr lang="en-US" dirty="0"/>
          </a:p>
          <a:p>
            <a:r>
              <a:rPr lang="en-US" b="1" dirty="0"/>
              <a:t>	</a:t>
            </a:r>
            <a:endParaRPr lang="en-US" dirty="0"/>
          </a:p>
          <a:p>
            <a:r>
              <a:rPr lang="en-US" b="1" dirty="0"/>
              <a:t>SA= _______________ + _______________ + _______________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SA= _______________ + _______________ + _______________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			SA = ____________________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390" name="TextBox 16389"/>
              <p:cNvSpPr txBox="1"/>
              <p:nvPr/>
            </p:nvSpPr>
            <p:spPr>
              <a:xfrm>
                <a:off x="2561964" y="4404534"/>
                <a:ext cx="99860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2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800" b="1" i="1" smtClean="0">
                        <a:latin typeface="Cambria Math"/>
                      </a:rPr>
                      <m:t>𝒃𝒉</m:t>
                    </m:r>
                  </m:oMath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6390" name="TextBox 163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1964" y="4404534"/>
                <a:ext cx="998607" cy="523220"/>
              </a:xfrm>
              <a:prstGeom prst="rect">
                <a:avLst/>
              </a:prstGeom>
              <a:blipFill rotWithShape="1">
                <a:blip r:embed="rId7"/>
                <a:stretch>
                  <a:fillRect l="-12195" t="-11765" b="-3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778845" y="4417177"/>
                <a:ext cx="99860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2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800" b="1" i="1" smtClean="0">
                        <a:latin typeface="Cambria Math"/>
                      </a:rPr>
                      <m:t>𝒃𝒉</m:t>
                    </m:r>
                  </m:oMath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845" y="4417177"/>
                <a:ext cx="998607" cy="523220"/>
              </a:xfrm>
              <a:prstGeom prst="rect">
                <a:avLst/>
              </a:prstGeom>
              <a:blipFill rotWithShape="1">
                <a:blip r:embed="rId8"/>
                <a:stretch>
                  <a:fillRect l="-12805" t="-11765" b="-3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923593" y="4392399"/>
                <a:ext cx="99860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2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800" b="1" i="1" smtClean="0">
                        <a:latin typeface="Cambria Math"/>
                      </a:rPr>
                      <m:t>𝒃𝒉</m:t>
                    </m:r>
                  </m:oMath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3593" y="4392399"/>
                <a:ext cx="998607" cy="523220"/>
              </a:xfrm>
              <a:prstGeom prst="rect">
                <a:avLst/>
              </a:prstGeom>
              <a:blipFill rotWithShape="1">
                <a:blip r:embed="rId9"/>
                <a:stretch>
                  <a:fillRect l="-12805" t="-11765" b="-3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2447824" y="4940397"/>
                <a:ext cx="142385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𝟓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𝟒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824" y="4940397"/>
                <a:ext cx="1423851" cy="52322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566222" y="4915619"/>
                <a:ext cx="142385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𝟐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222" y="4915619"/>
                <a:ext cx="1423851" cy="52322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663524" y="4915619"/>
                <a:ext cx="142385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𝟓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𝟐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3524" y="4915619"/>
                <a:ext cx="1423851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704438" y="5471243"/>
                <a:ext cx="713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𝟒𝟎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4438" y="5471243"/>
                <a:ext cx="713657" cy="52322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967572" y="5459062"/>
                <a:ext cx="713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𝟏𝟔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7572" y="5459062"/>
                <a:ext cx="713657" cy="52322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187114" y="5494397"/>
                <a:ext cx="713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𝟐𝟎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7114" y="5494397"/>
                <a:ext cx="713657" cy="52322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557513" y="6070901"/>
                <a:ext cx="136608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  <a:ea typeface="Cambria Math"/>
                      </a:rPr>
                      <m:t>𝟕𝟔</m:t>
                    </m:r>
                  </m:oMath>
                </a14:m>
                <a:r>
                  <a:rPr lang="en-US" sz="2800" b="1" dirty="0"/>
                  <a:t> cm</a:t>
                </a:r>
                <a:r>
                  <a:rPr lang="en-US" sz="2800" b="1" baseline="30000" dirty="0"/>
                  <a:t>2</a:t>
                </a: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7513" y="6070901"/>
                <a:ext cx="1366080" cy="523220"/>
              </a:xfrm>
              <a:prstGeom prst="rect">
                <a:avLst/>
              </a:prstGeom>
              <a:blipFill rotWithShape="1">
                <a:blip r:embed="rId16"/>
                <a:stretch>
                  <a:fillRect t="-11628" r="-3125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1075469" y="3881314"/>
                <a:ext cx="49885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𝟓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469" y="3881314"/>
                <a:ext cx="498855" cy="523220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0" y="3221292"/>
                <a:ext cx="49885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21292"/>
                <a:ext cx="498855" cy="52322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2949845" y="3749484"/>
                <a:ext cx="49885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9845" y="3749484"/>
                <a:ext cx="498855" cy="523220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2205583" y="3247375"/>
                <a:ext cx="49885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5583" y="3247375"/>
                <a:ext cx="498855" cy="523220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718144" y="3603418"/>
                <a:ext cx="49885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𝟓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8144" y="3603418"/>
                <a:ext cx="498855" cy="523220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3969043" y="3194116"/>
                <a:ext cx="49885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9043" y="3194116"/>
                <a:ext cx="498855" cy="523220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9" dur="5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38608" y="-124691"/>
            <a:ext cx="7772400" cy="1143000"/>
          </a:xfrm>
        </p:spPr>
        <p:txBody>
          <a:bodyPr/>
          <a:lstStyle/>
          <a:p>
            <a:r>
              <a:rPr lang="en-US" dirty="0"/>
              <a:t>Pyramid Example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3467" y="702397"/>
            <a:ext cx="8305800" cy="1281113"/>
          </a:xfrm>
        </p:spPr>
        <p:txBody>
          <a:bodyPr/>
          <a:lstStyle/>
          <a:p>
            <a:pPr marL="0" lvl="0" indent="0">
              <a:buNone/>
            </a:pPr>
            <a:r>
              <a:rPr lang="en-US" sz="2400" b="1" dirty="0"/>
              <a:t>2.  Find the surface area of the square based pyramid on the right.</a:t>
            </a:r>
            <a:endParaRPr lang="en-US" sz="2400" dirty="0"/>
          </a:p>
          <a:p>
            <a:pPr>
              <a:buFont typeface="Wingdings" pitchFamily="2" charset="2"/>
              <a:buNone/>
            </a:pPr>
            <a:endParaRPr lang="en-US" sz="2200" dirty="0"/>
          </a:p>
          <a:p>
            <a:pPr>
              <a:buFont typeface="Wingdings" pitchFamily="2" charset="2"/>
              <a:buNone/>
            </a:pPr>
            <a:r>
              <a:rPr lang="en-US" sz="2200" dirty="0"/>
              <a:t>			</a:t>
            </a: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237" y="1955280"/>
            <a:ext cx="3145544" cy="2113160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279" y="1903721"/>
            <a:ext cx="1475215" cy="2164719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655" y="2170063"/>
            <a:ext cx="1526740" cy="16320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34056" y="3252661"/>
                <a:ext cx="713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𝟏𝟐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056" y="3252661"/>
                <a:ext cx="713657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54423" y="2361259"/>
                <a:ext cx="713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𝟏𝟐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423" y="2361259"/>
                <a:ext cx="713657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330196" y="3096231"/>
                <a:ext cx="713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𝟏𝟐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0196" y="3096231"/>
                <a:ext cx="713657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18989" y="2587031"/>
                <a:ext cx="49885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𝟖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8989" y="2587031"/>
                <a:ext cx="498855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1406668" y="4469127"/>
            <a:ext cx="73771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SA= _______________ + _______________</a:t>
            </a:r>
            <a:endParaRPr lang="en-US" dirty="0"/>
          </a:p>
          <a:p>
            <a:r>
              <a:rPr lang="en-US" b="1" dirty="0"/>
              <a:t>	</a:t>
            </a:r>
            <a:endParaRPr lang="en-US" dirty="0"/>
          </a:p>
          <a:p>
            <a:r>
              <a:rPr lang="en-US" b="1" dirty="0"/>
              <a:t>SA= _______________ + _______________ 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SA= _______________ + _______________ 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			SA = ____________________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647571" y="4312583"/>
                <a:ext cx="635559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𝒔</m:t>
                          </m:r>
                        </m:e>
                        <m:sup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7571" y="4312583"/>
                <a:ext cx="635559" cy="53296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641232" y="4068440"/>
                <a:ext cx="1215526" cy="7126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4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en-US" sz="2800" b="1" i="1" smtClean="0">
                        <a:latin typeface="Cambria Math"/>
                      </a:rPr>
                      <m:t>𝒃𝒉</m:t>
                    </m:r>
                  </m:oMath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1232" y="4068440"/>
                <a:ext cx="1215526" cy="712631"/>
              </a:xfrm>
              <a:prstGeom prst="rect">
                <a:avLst/>
              </a:prstGeom>
              <a:blipFill rotWithShape="1">
                <a:blip r:embed="rId10"/>
                <a:stretch>
                  <a:fillRect l="-10000" b="-85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34300" y="4711506"/>
                <a:ext cx="1547795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b="1" dirty="0" smtClean="0"/>
                        <m:t>4</m:t>
                      </m:r>
                      <m:r>
                        <a:rPr lang="en-US" sz="2000" b="1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000" b="1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latin typeface="Cambria Math"/>
                              <a:ea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000" b="1" i="1" smtClean="0">
                          <a:latin typeface="Cambria Math"/>
                          <a:ea typeface="Cambria Math"/>
                        </a:rPr>
                        <m:t>𝟏𝟐</m:t>
                      </m:r>
                      <m:r>
                        <a:rPr lang="en-US" sz="2000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000" b="1" i="1" smtClean="0">
                          <a:latin typeface="Cambria Math"/>
                          <a:ea typeface="Cambria Math"/>
                        </a:rPr>
                        <m:t>𝟖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4300" y="4711506"/>
                <a:ext cx="1547795" cy="66851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566825" y="5401173"/>
                <a:ext cx="92845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𝟏𝟒𝟒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6825" y="5401173"/>
                <a:ext cx="928459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29959" y="5388992"/>
                <a:ext cx="92845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𝟏𝟗𝟐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959" y="5388992"/>
                <a:ext cx="928459" cy="52322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19900" y="6000831"/>
                <a:ext cx="158088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  <a:ea typeface="Cambria Math"/>
                      </a:rPr>
                      <m:t>𝟑𝟑𝟔</m:t>
                    </m:r>
                  </m:oMath>
                </a14:m>
                <a:r>
                  <a:rPr lang="en-US" sz="2800" b="1" dirty="0"/>
                  <a:t> cm</a:t>
                </a:r>
                <a:r>
                  <a:rPr lang="en-US" sz="2800" b="1" baseline="30000" dirty="0"/>
                  <a:t>2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9900" y="6000831"/>
                <a:ext cx="1580882" cy="523220"/>
              </a:xfrm>
              <a:prstGeom prst="rect">
                <a:avLst/>
              </a:prstGeom>
              <a:blipFill rotWithShape="1">
                <a:blip r:embed="rId14"/>
                <a:stretch>
                  <a:fillRect t="-11628" r="-3089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522536" y="4876895"/>
                <a:ext cx="885627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𝟏𝟐</m:t>
                          </m:r>
                        </m:e>
                        <m:sup>
                          <m:r>
                            <a:rPr lang="en-US" sz="28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2536" y="4876895"/>
                <a:ext cx="885627" cy="532966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/>
          <p:cNvGrpSpPr/>
          <p:nvPr/>
        </p:nvGrpSpPr>
        <p:grpSpPr>
          <a:xfrm>
            <a:off x="5758418" y="2361259"/>
            <a:ext cx="2852182" cy="1601141"/>
            <a:chOff x="5758418" y="2361259"/>
            <a:chExt cx="2852182" cy="1601141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5758418" y="3120688"/>
              <a:ext cx="1360839" cy="841712"/>
            </a:xfrm>
            <a:prstGeom prst="line">
              <a:avLst/>
            </a:prstGeom>
            <a:ln w="57150">
              <a:solidFill>
                <a:schemeClr val="tx2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7119257" y="3202971"/>
              <a:ext cx="1491343" cy="759429"/>
            </a:xfrm>
            <a:prstGeom prst="line">
              <a:avLst/>
            </a:prstGeom>
            <a:ln w="57150">
              <a:solidFill>
                <a:schemeClr val="tx2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249761" y="2361259"/>
              <a:ext cx="1360839" cy="841712"/>
            </a:xfrm>
            <a:prstGeom prst="line">
              <a:avLst/>
            </a:prstGeom>
            <a:ln w="57150">
              <a:solidFill>
                <a:schemeClr val="tx2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5780314" y="2372145"/>
              <a:ext cx="1491343" cy="759429"/>
            </a:xfrm>
            <a:prstGeom prst="line">
              <a:avLst/>
            </a:prstGeom>
            <a:ln w="57150">
              <a:solidFill>
                <a:schemeClr val="tx2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5780314" y="2090057"/>
            <a:ext cx="1350386" cy="1877384"/>
            <a:chOff x="5780314" y="2090057"/>
            <a:chExt cx="1350386" cy="1877384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5780314" y="3153362"/>
              <a:ext cx="1338943" cy="809038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7130700" y="2090057"/>
              <a:ext cx="0" cy="1877384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5780314" y="2090057"/>
              <a:ext cx="1338943" cy="1079092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4" name="Cloud Callout 43"/>
          <p:cNvSpPr/>
          <p:nvPr/>
        </p:nvSpPr>
        <p:spPr>
          <a:xfrm>
            <a:off x="3647400" y="789653"/>
            <a:ext cx="2288342" cy="157160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How many triangles are there?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991215" y="1488222"/>
            <a:ext cx="9970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3" grpId="0"/>
      <p:bldP spid="14" grpId="0"/>
      <p:bldP spid="16" grpId="0"/>
      <p:bldP spid="18" grpId="0"/>
      <p:bldP spid="19" grpId="0"/>
      <p:bldP spid="21" grpId="0"/>
      <p:bldP spid="22" grpId="0"/>
      <p:bldP spid="44" grpId="0" animBg="1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Surface Area of Cylinders: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2537691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The total surface area of a cylinder is the sum of the lateral surface area and the areas of the bases.  The lateral surface is the curved surface on a cylinder.  You can think of the lateral surface as a wrapper.  You can slice the wrapper and lay it flat to get a rectangular region. 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784457" y="3794414"/>
            <a:ext cx="1156998" cy="2911186"/>
            <a:chOff x="1697038" y="1771650"/>
            <a:chExt cx="2193925" cy="4649788"/>
          </a:xfrm>
        </p:grpSpPr>
        <p:sp>
          <p:nvSpPr>
            <p:cNvPr id="12" name="AutoShape 5"/>
            <p:cNvSpPr>
              <a:spLocks noChangeArrowheads="1"/>
            </p:cNvSpPr>
            <p:nvPr/>
          </p:nvSpPr>
          <p:spPr bwMode="auto">
            <a:xfrm>
              <a:off x="1697038" y="1771650"/>
              <a:ext cx="2017712" cy="2786063"/>
            </a:xfrm>
            <a:prstGeom prst="can">
              <a:avLst>
                <a:gd name="adj" fmla="val 3452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3" name="Picture 6" descr="MCj04325940000[1]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463182">
              <a:off x="2062163" y="4592638"/>
              <a:ext cx="1828800" cy="1828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Line 7"/>
            <p:cNvSpPr>
              <a:spLocks noChangeShapeType="1"/>
            </p:cNvSpPr>
            <p:nvPr/>
          </p:nvSpPr>
          <p:spPr bwMode="auto">
            <a:xfrm flipV="1">
              <a:off x="2700338" y="3338513"/>
              <a:ext cx="0" cy="1204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5541818" y="3938098"/>
            <a:ext cx="3149600" cy="14569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400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Cylinder’s Lateral Surface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height of the rectangle is the height of the cylinder.  </a:t>
            </a:r>
          </a:p>
          <a:p>
            <a:r>
              <a:rPr lang="en-US" sz="2400" dirty="0"/>
              <a:t>The base of the rectangle is the circumference of the circular base of the cylinder.  </a:t>
            </a:r>
          </a:p>
          <a:p>
            <a:r>
              <a:rPr lang="en-US" sz="2400" dirty="0"/>
              <a:t>The lateral surface area is the area of the rectangular region.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2694567" y="4011614"/>
            <a:ext cx="1156998" cy="2911186"/>
            <a:chOff x="1697038" y="1771650"/>
            <a:chExt cx="2193925" cy="4649788"/>
          </a:xfrm>
        </p:grpSpPr>
        <p:sp>
          <p:nvSpPr>
            <p:cNvPr id="28677" name="AutoShape 5"/>
            <p:cNvSpPr>
              <a:spLocks noChangeArrowheads="1"/>
            </p:cNvSpPr>
            <p:nvPr/>
          </p:nvSpPr>
          <p:spPr bwMode="auto">
            <a:xfrm>
              <a:off x="1697038" y="1771650"/>
              <a:ext cx="2017712" cy="2786063"/>
            </a:xfrm>
            <a:prstGeom prst="can">
              <a:avLst>
                <a:gd name="adj" fmla="val 3452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8678" name="Picture 6" descr="MCj04325940000[1]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463182">
              <a:off x="2062163" y="4592638"/>
              <a:ext cx="1828800" cy="1828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679" name="Line 7"/>
            <p:cNvSpPr>
              <a:spLocks noChangeShapeType="1"/>
            </p:cNvSpPr>
            <p:nvPr/>
          </p:nvSpPr>
          <p:spPr bwMode="auto">
            <a:xfrm flipV="1">
              <a:off x="2700338" y="3338513"/>
              <a:ext cx="0" cy="1204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5070764" y="4392470"/>
            <a:ext cx="3671888" cy="2149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2122434" y="4542547"/>
            <a:ext cx="1320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/>
              <a:t>H</a:t>
            </a:r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5070764" y="4392470"/>
            <a:ext cx="3671888" cy="142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410364" y="5004375"/>
            <a:ext cx="1320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/>
              <a:t>H</a:t>
            </a:r>
          </a:p>
        </p:txBody>
      </p:sp>
      <p:sp>
        <p:nvSpPr>
          <p:cNvPr id="4" name="Oval 3"/>
          <p:cNvSpPr/>
          <p:nvPr/>
        </p:nvSpPr>
        <p:spPr>
          <a:xfrm>
            <a:off x="2694567" y="4011614"/>
            <a:ext cx="1064070" cy="38085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4" idx="2"/>
          </p:cNvCxnSpPr>
          <p:nvPr/>
        </p:nvCxnSpPr>
        <p:spPr>
          <a:xfrm>
            <a:off x="2694567" y="4202042"/>
            <a:ext cx="0" cy="1427738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070764" y="4406758"/>
            <a:ext cx="0" cy="2135187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9"/>
              <p:cNvSpPr txBox="1">
                <a:spLocks noChangeArrowheads="1"/>
              </p:cNvSpPr>
              <p:nvPr/>
            </p:nvSpPr>
            <p:spPr bwMode="auto">
              <a:xfrm>
                <a:off x="6478650" y="3676950"/>
                <a:ext cx="1320800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sz="4800" b="0" i="1" smtClean="0">
                          <a:latin typeface="Cambria Math"/>
                          <a:ea typeface="Cambria Math"/>
                        </a:rPr>
                        <m:t>𝑑</m:t>
                      </m:r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18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78650" y="3676950"/>
                <a:ext cx="1320800" cy="83099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Callout 8"/>
          <p:cNvSpPr/>
          <p:nvPr/>
        </p:nvSpPr>
        <p:spPr>
          <a:xfrm>
            <a:off x="174171" y="4011614"/>
            <a:ext cx="1948263" cy="1455593"/>
          </a:xfrm>
          <a:prstGeom prst="wedgeEllipseCallout">
            <a:avLst>
              <a:gd name="adj1" fmla="val 53479"/>
              <a:gd name="adj2" fmla="val -481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Area of a Rectangle: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A=</a:t>
            </a:r>
            <a:r>
              <a:rPr lang="en-US" b="1" dirty="0" err="1">
                <a:solidFill>
                  <a:schemeClr val="tx1"/>
                </a:solidFill>
              </a:rPr>
              <a:t>bh</a:t>
            </a:r>
            <a:endParaRPr lang="en-US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34000" y="4648200"/>
                <a:ext cx="32766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/>
                        </a:rPr>
                        <m:t>𝐴</m:t>
                      </m:r>
                      <m:r>
                        <a:rPr lang="en-US" sz="4000" b="0" i="1" smtClean="0">
                          <a:latin typeface="Cambria Math"/>
                        </a:rPr>
                        <m:t>=</m:t>
                      </m:r>
                      <m:r>
                        <a:rPr lang="en-US" sz="4000" b="0" i="1" smtClean="0">
                          <a:latin typeface="Cambria Math"/>
                        </a:rPr>
                        <m:t>𝑏h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648200"/>
                <a:ext cx="3276600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638800" y="5723787"/>
                <a:ext cx="150025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/>
                        </a:rPr>
                        <m:t>𝐿𝐴</m:t>
                      </m:r>
                      <m:r>
                        <a:rPr lang="en-US" sz="4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723787"/>
                <a:ext cx="1500250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/>
          <p:cNvSpPr/>
          <p:nvPr/>
        </p:nvSpPr>
        <p:spPr>
          <a:xfrm>
            <a:off x="7108372" y="4634484"/>
            <a:ext cx="370114" cy="721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7598229" y="5257800"/>
            <a:ext cx="201221" cy="570487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972300" y="5746994"/>
                <a:ext cx="5497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sz="4000" b="0" i="1" smtClean="0">
                          <a:latin typeface="Cambria Math"/>
                          <a:ea typeface="Cambria Math"/>
                        </a:rPr>
                        <m:t>𝑑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2300" y="5746994"/>
                <a:ext cx="549728" cy="707886"/>
              </a:xfrm>
              <a:prstGeom prst="rect">
                <a:avLst/>
              </a:prstGeom>
              <a:blipFill rotWithShape="1">
                <a:blip r:embed="rId6"/>
                <a:stretch>
                  <a:fillRect r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7608950" y="5755940"/>
            <a:ext cx="79245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/>
              <a:t>H</a:t>
            </a:r>
          </a:p>
        </p:txBody>
      </p:sp>
      <p:sp>
        <p:nvSpPr>
          <p:cNvPr id="17" name="Oval 16"/>
          <p:cNvSpPr/>
          <p:nvPr/>
        </p:nvSpPr>
        <p:spPr>
          <a:xfrm>
            <a:off x="5508171" y="5723788"/>
            <a:ext cx="2938979" cy="81815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3" grpId="0" animBg="1"/>
      <p:bldP spid="11" grpId="0"/>
      <p:bldP spid="4" grpId="0" animBg="1"/>
      <p:bldP spid="18" grpId="0"/>
      <p:bldP spid="9" grpId="0" animBg="1"/>
      <p:bldP spid="10" grpId="0"/>
      <p:bldP spid="21" grpId="0"/>
      <p:bldP spid="12" grpId="0" animBg="1"/>
      <p:bldP spid="15" grpId="0"/>
      <p:bldP spid="27" grpId="0"/>
      <p:bldP spid="17" grpId="0" animBg="1"/>
    </p:bld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414</TotalTime>
  <Words>571</Words>
  <Application>Microsoft Office PowerPoint</Application>
  <PresentationFormat>On-screen Show (4:3)</PresentationFormat>
  <Paragraphs>119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Symbol</vt:lpstr>
      <vt:lpstr>Times New Roman</vt:lpstr>
      <vt:lpstr>Wingdings</vt:lpstr>
      <vt:lpstr>Layers</vt:lpstr>
      <vt:lpstr>Lesson 14.2:  Surface Area of a Prism, Pyramid and Cylinder</vt:lpstr>
      <vt:lpstr>PowerPoint Presentation</vt:lpstr>
      <vt:lpstr>Surface Area</vt:lpstr>
      <vt:lpstr>Faces</vt:lpstr>
      <vt:lpstr>Finding the Surface Area of Prisms &amp; Pyramids:</vt:lpstr>
      <vt:lpstr>Prism Example</vt:lpstr>
      <vt:lpstr>Pyramid Example</vt:lpstr>
      <vt:lpstr>Finding Surface Area of Cylinders:</vt:lpstr>
      <vt:lpstr>Cylinder’s Lateral Surface</vt:lpstr>
      <vt:lpstr>Surface Area of a Cylinder</vt:lpstr>
      <vt:lpstr>EXAMPLES CONTINUED…</vt:lpstr>
    </vt:vector>
  </TitlesOfParts>
  <Company>Seneca Valley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8.1  Surface Area of a Prism and a Cylinder</dc:title>
  <dc:creator>FISHERLB</dc:creator>
  <cp:lastModifiedBy>` emil</cp:lastModifiedBy>
  <cp:revision>66</cp:revision>
  <dcterms:created xsi:type="dcterms:W3CDTF">2010-03-29T14:05:54Z</dcterms:created>
  <dcterms:modified xsi:type="dcterms:W3CDTF">2024-03-08T20:29:25Z</dcterms:modified>
</cp:coreProperties>
</file>