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6" r:id="rId4"/>
    <p:sldId id="257" r:id="rId5"/>
    <p:sldId id="258" r:id="rId6"/>
    <p:sldId id="260" r:id="rId7"/>
    <p:sldId id="27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87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13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955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59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004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28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27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45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55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94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34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03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0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6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37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B910D-DDC0-4BED-8FE5-4026A90711EE}" type="datetimeFigureOut">
              <a:rPr lang="tr-TR" smtClean="0"/>
              <a:pPr/>
              <a:t>19.10.2023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12BE47-625D-4771-80CA-0EDAF8F9436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6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702" y="301944"/>
            <a:ext cx="5826719" cy="1646302"/>
          </a:xfrm>
        </p:spPr>
        <p:txBody>
          <a:bodyPr/>
          <a:lstStyle/>
          <a:p>
            <a:pPr algn="ctr"/>
            <a:r>
              <a:rPr lang="en-US" dirty="0"/>
              <a:t>Die </a:t>
            </a:r>
            <a:r>
              <a:rPr lang="en-US" dirty="0" err="1"/>
              <a:t>Neben</a:t>
            </a:r>
            <a:r>
              <a:rPr lang="de-DE" dirty="0"/>
              <a:t>sätze Teil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221088"/>
            <a:ext cx="7468513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https://www.youtube.com/watch?v=abLTfOrEdzg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956" y="2705860"/>
            <a:ext cx="4132212" cy="151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4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DE" dirty="0"/>
              <a:t>Der Nebensatz Wenn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60591"/>
            <a:ext cx="6489769" cy="692346"/>
          </a:xfrm>
        </p:spPr>
        <p:txBody>
          <a:bodyPr>
            <a:normAutofit/>
          </a:bodyPr>
          <a:lstStyle/>
          <a:p>
            <a:r>
              <a:rPr lang="en-US" sz="2000" b="1" dirty="0"/>
              <a:t>https://www.youtube.com/watch?v=TrYNDG5ipvc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083128"/>
            <a:ext cx="410445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26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772400" cy="1470025"/>
          </a:xfrm>
        </p:spPr>
        <p:txBody>
          <a:bodyPr/>
          <a:lstStyle/>
          <a:p>
            <a:r>
              <a:rPr lang="tr-TR" dirty="0" err="1"/>
              <a:t>Ich</a:t>
            </a:r>
            <a:r>
              <a:rPr lang="tr-TR" dirty="0"/>
              <a:t> bin </a:t>
            </a:r>
            <a:r>
              <a:rPr lang="tr-TR" dirty="0" err="1"/>
              <a:t>durstig</a:t>
            </a:r>
            <a:r>
              <a:rPr lang="tr-TR" dirty="0"/>
              <a:t>. </a:t>
            </a:r>
            <a:r>
              <a:rPr lang="tr-TR" dirty="0" err="1"/>
              <a:t>Ich</a:t>
            </a:r>
            <a:r>
              <a:rPr lang="tr-TR" dirty="0"/>
              <a:t> </a:t>
            </a:r>
            <a:r>
              <a:rPr lang="tr-TR" dirty="0" err="1"/>
              <a:t>trinke</a:t>
            </a:r>
            <a:r>
              <a:rPr lang="tr-TR" dirty="0"/>
              <a:t> </a:t>
            </a:r>
            <a:r>
              <a:rPr lang="tr-TR" dirty="0" err="1"/>
              <a:t>Wasser</a:t>
            </a:r>
            <a:r>
              <a:rPr lang="tr-TR" dirty="0"/>
              <a:t>.</a:t>
            </a:r>
          </a:p>
        </p:txBody>
      </p:sp>
      <p:sp>
        <p:nvSpPr>
          <p:cNvPr id="10" name="9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•  </a:t>
            </a:r>
            <a:r>
              <a:rPr lang="tr-TR" sz="3600" u="sng" dirty="0">
                <a:solidFill>
                  <a:schemeClr val="tx1"/>
                </a:solidFill>
              </a:rPr>
              <a:t>Wenn</a:t>
            </a:r>
            <a:r>
              <a:rPr lang="tr-TR" sz="3600" dirty="0">
                <a:solidFill>
                  <a:schemeClr val="tx1"/>
                </a:solidFill>
              </a:rPr>
              <a:t> ich durstig </a:t>
            </a:r>
            <a:r>
              <a:rPr lang="tr-TR" sz="3600" u="sng" dirty="0">
                <a:solidFill>
                  <a:schemeClr val="tx1"/>
                </a:solidFill>
              </a:rPr>
              <a:t>bin</a:t>
            </a:r>
            <a:r>
              <a:rPr lang="tr-TR" sz="3600" dirty="0">
                <a:solidFill>
                  <a:schemeClr val="tx1"/>
                </a:solidFill>
              </a:rPr>
              <a:t>, trinke ich Wasser.</a:t>
            </a:r>
          </a:p>
        </p:txBody>
      </p:sp>
      <p:pic>
        <p:nvPicPr>
          <p:cNvPr id="12" name="11 Resim" descr="1(5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348880"/>
            <a:ext cx="1947096" cy="14566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917058"/>
            <a:ext cx="1417848" cy="955283"/>
          </a:xfrm>
          <a:prstGeom prst="rect">
            <a:avLst/>
          </a:prstGeom>
        </p:spPr>
      </p:pic>
      <p:sp>
        <p:nvSpPr>
          <p:cNvPr id="3" name="Curved Down Arrow 2"/>
          <p:cNvSpPr/>
          <p:nvPr/>
        </p:nvSpPr>
        <p:spPr>
          <a:xfrm flipH="1">
            <a:off x="6156176" y="3298354"/>
            <a:ext cx="1352147" cy="7067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tr-TR" dirty="0" err="1"/>
              <a:t>Ich</a:t>
            </a:r>
            <a:r>
              <a:rPr lang="tr-TR" dirty="0"/>
              <a:t> bin </a:t>
            </a:r>
            <a:r>
              <a:rPr lang="tr-TR" dirty="0" err="1"/>
              <a:t>hungrig</a:t>
            </a:r>
            <a:r>
              <a:rPr lang="tr-TR" dirty="0"/>
              <a:t>.</a:t>
            </a:r>
            <a:r>
              <a:rPr lang="tr-TR" dirty="0" err="1"/>
              <a:t>Ich</a:t>
            </a:r>
            <a:r>
              <a:rPr lang="tr-TR" dirty="0"/>
              <a:t> esse.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1752600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• </a:t>
            </a:r>
            <a:r>
              <a:rPr lang="tr-TR" sz="3600" u="sng" dirty="0">
                <a:solidFill>
                  <a:schemeClr val="tx1"/>
                </a:solidFill>
              </a:rPr>
              <a:t>Wenn</a:t>
            </a:r>
            <a:r>
              <a:rPr lang="tr-TR" sz="3600" dirty="0">
                <a:solidFill>
                  <a:schemeClr val="tx1"/>
                </a:solidFill>
              </a:rPr>
              <a:t> ich hungrig bin, esse ich.</a:t>
            </a:r>
          </a:p>
        </p:txBody>
      </p:sp>
      <p:pic>
        <p:nvPicPr>
          <p:cNvPr id="6" name="5 Resim" descr="stock-icon-hungrig-emoticon-vector_18-99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7620" y="2391610"/>
            <a:ext cx="2664296" cy="1930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tr-TR" dirty="0"/>
              <a:t>Er hat </a:t>
            </a:r>
            <a:r>
              <a:rPr lang="tr-TR" dirty="0" err="1"/>
              <a:t>Grippe</a:t>
            </a:r>
            <a:r>
              <a:rPr lang="tr-TR" dirty="0"/>
              <a:t>. </a:t>
            </a:r>
            <a:r>
              <a:rPr lang="tr-TR"/>
              <a:t>Er </a:t>
            </a:r>
            <a:r>
              <a:rPr lang="tr-TR" dirty="0" err="1"/>
              <a:t>nimmt</a:t>
            </a:r>
            <a:r>
              <a:rPr lang="tr-TR" dirty="0"/>
              <a:t> Tabletten.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• </a:t>
            </a:r>
            <a:r>
              <a:rPr lang="tr-TR" sz="3600" u="sng" dirty="0">
                <a:solidFill>
                  <a:schemeClr val="tx1"/>
                </a:solidFill>
              </a:rPr>
              <a:t>Wenn</a:t>
            </a:r>
            <a:r>
              <a:rPr lang="tr-TR" sz="3600" dirty="0">
                <a:solidFill>
                  <a:schemeClr val="tx1"/>
                </a:solidFill>
              </a:rPr>
              <a:t> er Grippe hat, nimmt  er Tabletten.</a:t>
            </a:r>
          </a:p>
        </p:txBody>
      </p:sp>
      <p:pic>
        <p:nvPicPr>
          <p:cNvPr id="6" name="5 Resim" descr="paul-kran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132856"/>
            <a:ext cx="2143124" cy="2143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pPr algn="ctr"/>
            <a:r>
              <a:rPr lang="tr-TR" u="sng" dirty="0"/>
              <a:t>Wenn  Sätze</a:t>
            </a:r>
            <a:br>
              <a:rPr lang="tr-TR" u="sng" dirty="0"/>
            </a:br>
            <a:r>
              <a:rPr lang="tr-TR" u="sng" dirty="0"/>
              <a:t>Aufgaben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24936" cy="468052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 err="1">
                <a:solidFill>
                  <a:schemeClr val="tx1"/>
                </a:solidFill>
              </a:rPr>
              <a:t>Bauchschmerzen</a:t>
            </a:r>
            <a:r>
              <a:rPr lang="tr-TR" sz="2400" dirty="0">
                <a:solidFill>
                  <a:schemeClr val="tx1"/>
                </a:solidFill>
              </a:rPr>
              <a:t> (</a:t>
            </a:r>
            <a:r>
              <a:rPr lang="tr-TR" sz="2400" dirty="0" err="1">
                <a:solidFill>
                  <a:schemeClr val="tx1"/>
                </a:solidFill>
              </a:rPr>
              <a:t>haben</a:t>
            </a:r>
            <a:r>
              <a:rPr lang="tr-TR" sz="2400" dirty="0">
                <a:solidFill>
                  <a:schemeClr val="tx1"/>
                </a:solidFill>
              </a:rPr>
              <a:t>)– </a:t>
            </a:r>
            <a:r>
              <a:rPr lang="tr-TR" sz="2400" dirty="0" err="1">
                <a:solidFill>
                  <a:schemeClr val="tx1"/>
                </a:solidFill>
              </a:rPr>
              <a:t>Kamillentee</a:t>
            </a:r>
            <a:r>
              <a:rPr lang="tr-TR" sz="2400" dirty="0">
                <a:solidFill>
                  <a:schemeClr val="tx1"/>
                </a:solidFill>
              </a:rPr>
              <a:t> – </a:t>
            </a:r>
            <a:r>
              <a:rPr lang="tr-TR" sz="2400" dirty="0" err="1">
                <a:solidFill>
                  <a:schemeClr val="tx1"/>
                </a:solidFill>
              </a:rPr>
              <a:t>trinken</a:t>
            </a:r>
            <a:r>
              <a:rPr lang="tr-TR" sz="2400" dirty="0">
                <a:solidFill>
                  <a:schemeClr val="tx1"/>
                </a:solidFill>
              </a:rPr>
              <a:t> ( er)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 err="1">
                <a:solidFill>
                  <a:schemeClr val="tx1"/>
                </a:solidFill>
              </a:rPr>
              <a:t>Husten</a:t>
            </a:r>
            <a:r>
              <a:rPr lang="tr-TR" sz="2400" dirty="0">
                <a:solidFill>
                  <a:schemeClr val="tx1"/>
                </a:solidFill>
              </a:rPr>
              <a:t>(</a:t>
            </a:r>
            <a:r>
              <a:rPr lang="tr-TR" sz="2400" dirty="0" err="1">
                <a:solidFill>
                  <a:schemeClr val="tx1"/>
                </a:solidFill>
              </a:rPr>
              <a:t>haben</a:t>
            </a:r>
            <a:r>
              <a:rPr lang="tr-TR" sz="2400" dirty="0">
                <a:solidFill>
                  <a:schemeClr val="tx1"/>
                </a:solidFill>
              </a:rPr>
              <a:t>) – </a:t>
            </a:r>
            <a:r>
              <a:rPr lang="tr-TR" sz="2400" dirty="0" err="1">
                <a:solidFill>
                  <a:schemeClr val="tx1"/>
                </a:solidFill>
              </a:rPr>
              <a:t>trinken</a:t>
            </a:r>
            <a:r>
              <a:rPr lang="tr-TR" sz="2400" dirty="0">
                <a:solidFill>
                  <a:schemeClr val="tx1"/>
                </a:solidFill>
              </a:rPr>
              <a:t> – </a:t>
            </a:r>
            <a:r>
              <a:rPr lang="tr-TR" sz="2400" dirty="0" err="1">
                <a:solidFill>
                  <a:schemeClr val="tx1"/>
                </a:solidFill>
              </a:rPr>
              <a:t>Hustensaft</a:t>
            </a:r>
            <a:r>
              <a:rPr lang="tr-TR" sz="2400" dirty="0">
                <a:solidFill>
                  <a:schemeClr val="tx1"/>
                </a:solidFill>
              </a:rPr>
              <a:t> (</a:t>
            </a:r>
            <a:r>
              <a:rPr lang="tr-TR" sz="2400" dirty="0" err="1">
                <a:solidFill>
                  <a:schemeClr val="tx1"/>
                </a:solidFill>
              </a:rPr>
              <a:t>du</a:t>
            </a:r>
            <a:r>
              <a:rPr lang="tr-TR" sz="2400" dirty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>
                <a:solidFill>
                  <a:schemeClr val="tx1"/>
                </a:solidFill>
              </a:rPr>
              <a:t> Kopfschmerzen (haben)– Schmerztabletten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nehmen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(ich)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>
                <a:solidFill>
                  <a:schemeClr val="tx1"/>
                </a:solidFill>
              </a:rPr>
              <a:t> Schnupfen(haben) – </a:t>
            </a:r>
            <a:r>
              <a:rPr lang="en-US" sz="2400" dirty="0" err="1">
                <a:solidFill>
                  <a:schemeClr val="tx1"/>
                </a:solidFill>
              </a:rPr>
              <a:t>Nasentropfen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tropfen (ihr)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>
                <a:solidFill>
                  <a:schemeClr val="tx1"/>
                </a:solidFill>
              </a:rPr>
              <a:t>krank (sein)– Medikamente  nehmen (wir)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10127">
            <a:off x="-25244" y="569897"/>
            <a:ext cx="2671413" cy="102299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pPr algn="ctr"/>
            <a:r>
              <a:rPr lang="tr-TR" u="sng" dirty="0"/>
              <a:t>Wenn  Sätze</a:t>
            </a:r>
            <a:br>
              <a:rPr lang="tr-TR" u="sng" dirty="0"/>
            </a:br>
            <a:r>
              <a:rPr lang="tr-TR" u="sng" dirty="0"/>
              <a:t>Aufgaben</a:t>
            </a:r>
            <a:r>
              <a:rPr lang="en-US" u="sng" dirty="0" err="1"/>
              <a:t>lösung</a:t>
            </a:r>
            <a:endParaRPr lang="tr-TR" u="sng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24936" cy="468052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en-US" sz="2400" dirty="0" err="1">
                <a:solidFill>
                  <a:schemeClr val="tx1"/>
                </a:solidFill>
              </a:rPr>
              <a:t>Wenn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Bauchschmerzen </a:t>
            </a:r>
            <a:r>
              <a:rPr lang="en-US" sz="2400" dirty="0">
                <a:solidFill>
                  <a:schemeClr val="tx1"/>
                </a:solidFill>
              </a:rPr>
              <a:t>hat, </a:t>
            </a:r>
            <a:r>
              <a:rPr lang="en-US" sz="2400" dirty="0" err="1">
                <a:solidFill>
                  <a:schemeClr val="tx1"/>
                </a:solidFill>
              </a:rPr>
              <a:t>trinkt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er</a:t>
            </a:r>
            <a:r>
              <a:rPr lang="tr-TR" sz="2400" dirty="0">
                <a:solidFill>
                  <a:schemeClr val="tx1"/>
                </a:solidFill>
              </a:rPr>
              <a:t> Kamillentee </a:t>
            </a: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en-US" sz="2400" dirty="0" err="1">
                <a:solidFill>
                  <a:schemeClr val="tx1"/>
                </a:solidFill>
              </a:rPr>
              <a:t>Wenn</a:t>
            </a:r>
            <a:r>
              <a:rPr lang="en-US" sz="2400" dirty="0">
                <a:solidFill>
                  <a:schemeClr val="tx1"/>
                </a:solidFill>
              </a:rPr>
              <a:t> du </a:t>
            </a:r>
            <a:r>
              <a:rPr lang="tr-TR" sz="2400" dirty="0">
                <a:solidFill>
                  <a:schemeClr val="tx1"/>
                </a:solidFill>
              </a:rPr>
              <a:t>Husten</a:t>
            </a:r>
            <a:r>
              <a:rPr lang="en-US" sz="2400" dirty="0">
                <a:solidFill>
                  <a:schemeClr val="tx1"/>
                </a:solidFill>
              </a:rPr>
              <a:t> hast , </a:t>
            </a:r>
            <a:r>
              <a:rPr lang="tr-TR" sz="2400" dirty="0">
                <a:solidFill>
                  <a:schemeClr val="tx1"/>
                </a:solidFill>
              </a:rPr>
              <a:t> trink</a:t>
            </a:r>
            <a:r>
              <a:rPr lang="en-US" sz="2400" dirty="0" err="1">
                <a:solidFill>
                  <a:schemeClr val="tx1"/>
                </a:solidFill>
              </a:rPr>
              <a:t>st</a:t>
            </a:r>
            <a:r>
              <a:rPr lang="en-US" sz="2400" dirty="0">
                <a:solidFill>
                  <a:schemeClr val="tx1"/>
                </a:solidFill>
              </a:rPr>
              <a:t> du</a:t>
            </a:r>
            <a:r>
              <a:rPr lang="tr-TR" sz="2400" dirty="0">
                <a:solidFill>
                  <a:schemeClr val="tx1"/>
                </a:solidFill>
              </a:rPr>
              <a:t> Hustensaft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Wenn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Kopfschmerzen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habe,nehme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 Schmerztabletten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Wenn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ihr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Schnupfen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habt</a:t>
            </a:r>
            <a:r>
              <a:rPr lang="en-US" sz="2400" dirty="0">
                <a:solidFill>
                  <a:schemeClr val="tx1"/>
                </a:solidFill>
              </a:rPr>
              <a:t> , </a:t>
            </a:r>
            <a:r>
              <a:rPr lang="en-US" sz="2400" dirty="0" err="1">
                <a:solidFill>
                  <a:schemeClr val="tx1"/>
                </a:solidFill>
              </a:rPr>
              <a:t>tropft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ihr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Nasentropfen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150000"/>
              </a:lnSpc>
              <a:buAutoNum type="arabicParenR"/>
            </a:pPr>
            <a:r>
              <a:rPr lang="en-US" sz="2400" dirty="0" err="1">
                <a:solidFill>
                  <a:schemeClr val="tx1"/>
                </a:solidFill>
              </a:rPr>
              <a:t>Wenn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krank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sind</a:t>
            </a:r>
            <a:r>
              <a:rPr lang="en-US" sz="2400" dirty="0">
                <a:solidFill>
                  <a:schemeClr val="tx1"/>
                </a:solidFill>
              </a:rPr>
              <a:t> , </a:t>
            </a:r>
            <a:r>
              <a:rPr lang="en-US" sz="2400" dirty="0" err="1">
                <a:solidFill>
                  <a:schemeClr val="tx1"/>
                </a:solidFill>
              </a:rPr>
              <a:t>nehmen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wir</a:t>
            </a:r>
            <a:r>
              <a:rPr lang="tr-TR" sz="2400" dirty="0">
                <a:solidFill>
                  <a:schemeClr val="tx1"/>
                </a:solidFill>
              </a:rPr>
              <a:t> Medikamente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10127">
            <a:off x="-25244" y="569897"/>
            <a:ext cx="2671413" cy="102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426236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Die Nebensätze Teil 1</vt:lpstr>
      <vt:lpstr>Der Nebensatz Wenn</vt:lpstr>
      <vt:lpstr>Ich bin durstig. Ich trinke Wasser.</vt:lpstr>
      <vt:lpstr>Ich bin hungrig.Ich esse.</vt:lpstr>
      <vt:lpstr>Er hat Grippe. Er nimmt Tabletten.</vt:lpstr>
      <vt:lpstr>Wenn  Sätze Aufgaben</vt:lpstr>
      <vt:lpstr>Wenn  Sätze Aufgabenlösung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bin durstig. Ich trinke Wasser.</dc:title>
  <dc:creator>Tülay Gültekin</dc:creator>
  <cp:lastModifiedBy>Mona Ahmed Osman</cp:lastModifiedBy>
  <cp:revision>14</cp:revision>
  <dcterms:created xsi:type="dcterms:W3CDTF">2013-04-26T06:23:27Z</dcterms:created>
  <dcterms:modified xsi:type="dcterms:W3CDTF">2023-10-19T05:21:08Z</dcterms:modified>
</cp:coreProperties>
</file>