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04/05/1445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54636" y="1800988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كتابة </a:t>
            </a:r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رسالة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كتابة سردية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32914" y="0"/>
            <a:ext cx="454643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16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4-  التقويم : أ: اقرأ الرسالة الآتية ، ثم أكمل عناصر الرسالة :  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utoShape 103"/>
          <p:cNvSpPr>
            <a:spLocks noChangeArrowheads="1"/>
          </p:cNvSpPr>
          <p:nvPr/>
        </p:nvSpPr>
        <p:spPr bwMode="auto">
          <a:xfrm>
            <a:off x="573178" y="1395412"/>
            <a:ext cx="11045644" cy="30311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00"/>
            </a:solidFill>
            <a:prstDash val="solid"/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5 يناير 2021م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صديقي يونس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أبعث إليك أحر الأشواق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حزنت كثيرًا عندما كُسرت لعبتك مني دون قصد أمس ، وأريد أن أعتذر لك عن ذلك، وأخبرك بأني قد جلبت لك لعبة أخرى هدية مني لك ،سوف أحضرها معي يوم الأحد في المدرسة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أراك على خير يا صديقي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90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صديقك محمد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03928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-2377038" y="-7874318"/>
            <a:ext cx="1934786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0352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03525" algn="l"/>
              </a:tabLst>
            </a:pPr>
            <a:r>
              <a:rPr kumimoji="0" lang="ar-EG" sz="16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ب: عناصر الرسالة :</a:t>
            </a:r>
            <a:r>
              <a:rPr kumimoji="0" lang="ar-EG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</a:t>
            </a: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0352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597"/>
          <p:cNvGrpSpPr/>
          <p:nvPr/>
        </p:nvGrpSpPr>
        <p:grpSpPr>
          <a:xfrm>
            <a:off x="391886" y="305616"/>
            <a:ext cx="11547203" cy="5333184"/>
            <a:chOff x="0" y="0"/>
            <a:chExt cx="7278370" cy="3201670"/>
          </a:xfrm>
        </p:grpSpPr>
        <p:grpSp>
          <p:nvGrpSpPr>
            <p:cNvPr id="4" name="Group 491"/>
            <p:cNvGrpSpPr/>
            <p:nvPr/>
          </p:nvGrpSpPr>
          <p:grpSpPr>
            <a:xfrm>
              <a:off x="0" y="0"/>
              <a:ext cx="7278370" cy="3201670"/>
              <a:chOff x="-273050" y="-124952"/>
              <a:chExt cx="7278370" cy="2774208"/>
            </a:xfrm>
          </p:grpSpPr>
          <p:sp>
            <p:nvSpPr>
              <p:cNvPr id="6" name="Rounded Rectangle 12329"/>
              <p:cNvSpPr>
                <a:spLocks noChangeArrowheads="1"/>
              </p:cNvSpPr>
              <p:nvPr/>
            </p:nvSpPr>
            <p:spPr bwMode="auto">
              <a:xfrm>
                <a:off x="4857750" y="-118632"/>
                <a:ext cx="2145665" cy="811779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التاريخ</a:t>
                </a:r>
                <a:endParaRPr lang="en-US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Rounded Rectangle 12327"/>
              <p:cNvSpPr>
                <a:spLocks noChangeArrowheads="1"/>
              </p:cNvSpPr>
              <p:nvPr/>
            </p:nvSpPr>
            <p:spPr bwMode="auto">
              <a:xfrm>
                <a:off x="-273050" y="-101024"/>
                <a:ext cx="2466975" cy="897503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التحية 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Rounded Rectangle 12328"/>
              <p:cNvSpPr>
                <a:spLocks noChangeArrowheads="1"/>
              </p:cNvSpPr>
              <p:nvPr/>
            </p:nvSpPr>
            <p:spPr bwMode="auto">
              <a:xfrm>
                <a:off x="4857750" y="788572"/>
                <a:ext cx="2147570" cy="1694886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المقدمة</a:t>
                </a:r>
                <a:endParaRPr lang="en-US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115000"/>
                  </a:lnSpc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..............................................................................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Rounded Rectangle 12326"/>
              <p:cNvSpPr>
                <a:spLocks noChangeArrowheads="1"/>
              </p:cNvSpPr>
              <p:nvPr/>
            </p:nvSpPr>
            <p:spPr bwMode="auto">
              <a:xfrm>
                <a:off x="-273049" y="1885922"/>
                <a:ext cx="2077084" cy="762780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المُرْسِل </a:t>
                </a:r>
                <a:endParaRPr lang="en-US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Rounded Rectangle 12331"/>
              <p:cNvSpPr>
                <a:spLocks noChangeArrowheads="1"/>
              </p:cNvSpPr>
              <p:nvPr/>
            </p:nvSpPr>
            <p:spPr bwMode="auto">
              <a:xfrm>
                <a:off x="2336800" y="-124952"/>
                <a:ext cx="2209800" cy="841675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</a:t>
                </a:r>
                <a:r>
                  <a:rPr lang="ar-EG" sz="28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المُرْسَل </a:t>
                </a:r>
                <a:r>
                  <a:rPr lang="ar-EG" sz="28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إليه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ounded Rectangle 12325"/>
              <p:cNvSpPr>
                <a:spLocks noChangeArrowheads="1"/>
              </p:cNvSpPr>
              <p:nvPr/>
            </p:nvSpPr>
            <p:spPr bwMode="auto">
              <a:xfrm>
                <a:off x="1898650" y="796490"/>
                <a:ext cx="2856865" cy="1852766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العرض</a:t>
                </a:r>
                <a:endParaRPr lang="en-US" sz="2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1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.........................................................................................................................................................................................</a:t>
                </a:r>
                <a:endParaRPr lang="en-US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r" rtl="1">
                  <a:spcAft>
                    <a:spcPct val="0"/>
                  </a:spcAft>
                </a:pPr>
                <a:r>
                  <a: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</p:txBody>
          </p:sp>
        </p:grpSp>
        <p:sp>
          <p:nvSpPr>
            <p:cNvPr id="5" name="Rounded Rectangle 12326"/>
            <p:cNvSpPr>
              <a:spLocks noChangeArrowheads="1"/>
            </p:cNvSpPr>
            <p:nvPr/>
          </p:nvSpPr>
          <p:spPr bwMode="auto">
            <a:xfrm>
              <a:off x="0" y="1285875"/>
              <a:ext cx="2077085" cy="880481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2400" b="1" u="sng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الخاتمة</a:t>
              </a:r>
              <a:endPara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........................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-2377038" y="-7715358"/>
            <a:ext cx="193478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6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16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ج</a:t>
            </a:r>
            <a:r>
              <a:rPr kumimoji="0" lang="en-US" sz="16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:</a:t>
            </a: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*حدد نوع هذه الرسالة</a:t>
            </a: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. ........................................................................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3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714178" y="98363"/>
            <a:ext cx="3696846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الكتابة السردية " كتابة رسالة "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13041"/>
          <p:cNvSpPr>
            <a:spLocks noChangeArrowheads="1"/>
          </p:cNvSpPr>
          <p:nvPr/>
        </p:nvSpPr>
        <p:spPr bwMode="auto">
          <a:xfrm>
            <a:off x="1861458" y="855006"/>
            <a:ext cx="7666142" cy="1565952"/>
          </a:xfrm>
          <a:prstGeom prst="rect">
            <a:avLst/>
          </a:prstGeom>
          <a:noFill/>
          <a:ln w="9525">
            <a:solidFill>
              <a:sysClr val="window" lastClr="FFFFFF">
                <a:lumMod val="100000"/>
                <a:lumOff val="0"/>
              </a:sysClr>
            </a:solidFill>
            <a:miter lim="800000"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Aft>
                <a:spcPct val="0"/>
              </a:spcAft>
            </a:pPr>
            <a:r>
              <a:rPr lang="ar-SA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هي طريقة للتواصل مع الآخرين بغرض طلب شيءٍ ما ، أو الاعتذار عن تصرف سيىء أو التعبير عن الشكر والتقدير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" name="Group 13042"/>
          <p:cNvGrpSpPr/>
          <p:nvPr/>
        </p:nvGrpSpPr>
        <p:grpSpPr>
          <a:xfrm>
            <a:off x="9746434" y="729343"/>
            <a:ext cx="2227852" cy="908639"/>
            <a:chOff x="0" y="0"/>
            <a:chExt cx="1837663" cy="447472"/>
          </a:xfrm>
        </p:grpSpPr>
        <p:sp>
          <p:nvSpPr>
            <p:cNvPr id="5" name="AutoShape 5670"/>
            <p:cNvSpPr>
              <a:spLocks noChangeArrowheads="1"/>
            </p:cNvSpPr>
            <p:nvPr/>
          </p:nvSpPr>
          <p:spPr bwMode="auto">
            <a:xfrm>
              <a:off x="486383" y="0"/>
              <a:ext cx="1351280" cy="447472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36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6" name="AutoShape 5672"/>
            <p:cNvCxnSpPr>
              <a:cxnSpLocks noChangeShapeType="1"/>
            </p:cNvCxnSpPr>
            <p:nvPr/>
          </p:nvCxnSpPr>
          <p:spPr bwMode="auto">
            <a:xfrm flipH="1">
              <a:off x="0" y="252919"/>
              <a:ext cx="466090" cy="635"/>
            </a:xfrm>
            <a:prstGeom prst="straightConnector1">
              <a:avLst/>
            </a:prstGeom>
            <a:noFill/>
            <a:ln w="38100" cap="flat" cmpd="sng" algn="ctr">
              <a:solidFill>
                <a:srgbClr val="C0504D"/>
              </a:solidFill>
              <a:prstDash val="solid"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sp>
        <p:nvSpPr>
          <p:cNvPr id="7" name="Rectangle 29"/>
          <p:cNvSpPr>
            <a:spLocks noChangeArrowheads="1"/>
          </p:cNvSpPr>
          <p:nvPr/>
        </p:nvSpPr>
        <p:spPr bwMode="auto">
          <a:xfrm>
            <a:off x="370114" y="-134847"/>
            <a:ext cx="18497310" cy="59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grpSp>
        <p:nvGrpSpPr>
          <p:cNvPr id="8" name="Group 13609"/>
          <p:cNvGrpSpPr/>
          <p:nvPr/>
        </p:nvGrpSpPr>
        <p:grpSpPr>
          <a:xfrm>
            <a:off x="337260" y="2939143"/>
            <a:ext cx="11637025" cy="3071333"/>
            <a:chOff x="-20905" y="0"/>
            <a:chExt cx="7404578" cy="2372365"/>
          </a:xfrm>
        </p:grpSpPr>
        <p:sp>
          <p:nvSpPr>
            <p:cNvPr id="9" name="AutoShape 3762"/>
            <p:cNvSpPr>
              <a:spLocks noChangeArrowheads="1"/>
            </p:cNvSpPr>
            <p:nvPr/>
          </p:nvSpPr>
          <p:spPr bwMode="auto">
            <a:xfrm>
              <a:off x="4850835" y="523982"/>
              <a:ext cx="126365" cy="553720"/>
            </a:xfrm>
            <a:prstGeom prst="downArrow">
              <a:avLst>
                <a:gd name="adj1" fmla="val 50000"/>
                <a:gd name="adj2" fmla="val 1328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7DEE8"/>
                </a:gs>
              </a:gsLst>
              <a:lin ang="5400000" scaled="1"/>
            </a:gradFill>
            <a:ln w="12700">
              <a:solidFill>
                <a:srgbClr val="93CDDD"/>
              </a:solidFill>
              <a:miter lim="800000"/>
            </a:ln>
            <a:effectLst>
              <a:outerShdw dist="28398" dir="3806097" algn="ctr" rotWithShape="0">
                <a:srgbClr val="215968">
                  <a:alpha val="50000"/>
                </a:srgbClr>
              </a:outerShdw>
            </a:effectLst>
          </p:spPr>
          <p:txBody>
            <a:bodyPr rot="0" vert="eaVert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/>
            </a:p>
          </p:txBody>
        </p:sp>
        <p:grpSp>
          <p:nvGrpSpPr>
            <p:cNvPr id="10" name="Group 13611"/>
            <p:cNvGrpSpPr/>
            <p:nvPr/>
          </p:nvGrpSpPr>
          <p:grpSpPr>
            <a:xfrm>
              <a:off x="-20905" y="0"/>
              <a:ext cx="7404578" cy="2372365"/>
              <a:chOff x="-20905" y="0"/>
              <a:chExt cx="7404578" cy="2372365"/>
            </a:xfrm>
          </p:grpSpPr>
          <p:sp>
            <p:nvSpPr>
              <p:cNvPr id="11" name="AutoShape 3762"/>
              <p:cNvSpPr>
                <a:spLocks noChangeArrowheads="1"/>
              </p:cNvSpPr>
              <p:nvPr/>
            </p:nvSpPr>
            <p:spPr bwMode="auto">
              <a:xfrm>
                <a:off x="2698512" y="523982"/>
                <a:ext cx="126365" cy="553720"/>
              </a:xfrm>
              <a:prstGeom prst="downArrow">
                <a:avLst>
                  <a:gd name="adj1" fmla="val 50000"/>
                  <a:gd name="adj2" fmla="val 1328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7DEE8"/>
                  </a:gs>
                </a:gsLst>
                <a:lin ang="5400000" scaled="1"/>
              </a:gradFill>
              <a:ln w="12700">
                <a:solidFill>
                  <a:srgbClr val="93CDDD"/>
                </a:solidFill>
                <a:miter lim="800000"/>
              </a:ln>
              <a:effectLst>
                <a:outerShdw dist="28398" dir="3806097" algn="ctr" rotWithShape="0">
                  <a:srgbClr val="215968">
                    <a:alpha val="50000"/>
                  </a:srgbClr>
                </a:outerShdw>
              </a:effectLst>
            </p:spPr>
            <p:txBody>
              <a:bodyPr rot="0" vert="eaVert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/>
              </a:p>
            </p:txBody>
          </p:sp>
          <p:sp>
            <p:nvSpPr>
              <p:cNvPr id="12" name="Rectangle 13613"/>
              <p:cNvSpPr/>
              <p:nvPr/>
            </p:nvSpPr>
            <p:spPr>
              <a:xfrm>
                <a:off x="-20905" y="1165209"/>
                <a:ext cx="1201420" cy="54356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خط جميل .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13" name="Group 13614"/>
              <p:cNvGrpSpPr/>
              <p:nvPr/>
            </p:nvGrpSpPr>
            <p:grpSpPr>
              <a:xfrm>
                <a:off x="472611" y="0"/>
                <a:ext cx="6911062" cy="2372365"/>
                <a:chOff x="0" y="0"/>
                <a:chExt cx="6911062" cy="2372365"/>
              </a:xfrm>
            </p:grpSpPr>
            <p:sp>
              <p:nvSpPr>
                <p:cNvPr id="14" name="AutoShape 16"/>
                <p:cNvSpPr>
                  <a:spLocks noChangeArrowheads="1"/>
                </p:cNvSpPr>
                <p:nvPr/>
              </p:nvSpPr>
              <p:spPr bwMode="auto">
                <a:xfrm>
                  <a:off x="1062972" y="450761"/>
                  <a:ext cx="170836" cy="1140432"/>
                </a:xfrm>
                <a:prstGeom prst="downArrow">
                  <a:avLst>
                    <a:gd name="adj1" fmla="val 50000"/>
                    <a:gd name="adj2" fmla="val 148283"/>
                  </a:avLst>
                </a:prstGeom>
                <a:gradFill rotWithShape="0">
                  <a:gsLst>
                    <a:gs pos="0">
                      <a:srgbClr val="93CDDD"/>
                    </a:gs>
                    <a:gs pos="50000">
                      <a:srgbClr val="DBEEF4"/>
                    </a:gs>
                    <a:gs pos="100000">
                      <a:srgbClr val="93CDDD"/>
                    </a:gs>
                  </a:gsLst>
                  <a:lin ang="18900000" scaled="1"/>
                </a:gradFill>
                <a:ln w="12700">
                  <a:solidFill>
                    <a:srgbClr val="93CDDD"/>
                  </a:solidFill>
                  <a:miter lim="800000"/>
                </a:ln>
                <a:effectLst>
                  <a:outerShdw dist="28398" dir="3806097" algn="ctr" rotWithShape="0">
                    <a:srgbClr val="215968">
                      <a:alpha val="50000"/>
                    </a:srgbClr>
                  </a:outerShdw>
                </a:effectLst>
              </p:spPr>
              <p:txBody>
                <a:bodyPr rot="0" vert="eaVert" wrap="square" lIns="91440" tIns="45720" rIns="91440" bIns="45720" anchor="t" anchorCtr="0" upright="1">
                  <a:noAutofit/>
                </a:bodyPr>
                <a:lstStyle>
                  <a:defPPr>
                    <a:defRPr lang="ar-EG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1">
                    <a:spcAft>
                      <a:spcPct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</a:p>
              </p:txBody>
            </p:sp>
            <p:grpSp>
              <p:nvGrpSpPr>
                <p:cNvPr id="15" name="Group 13617"/>
                <p:cNvGrpSpPr/>
                <p:nvPr/>
              </p:nvGrpSpPr>
              <p:grpSpPr>
                <a:xfrm>
                  <a:off x="0" y="0"/>
                  <a:ext cx="6911062" cy="2372365"/>
                  <a:chOff x="0" y="0"/>
                  <a:chExt cx="6911062" cy="2372365"/>
                </a:xfrm>
              </p:grpSpPr>
              <p:sp>
                <p:nvSpPr>
                  <p:cNvPr id="16" name="Rectangle 13618"/>
                  <p:cNvSpPr/>
                  <p:nvPr/>
                </p:nvSpPr>
                <p:spPr>
                  <a:xfrm>
                    <a:off x="528115" y="1474237"/>
                    <a:ext cx="1201420" cy="543560"/>
                  </a:xfrm>
                  <a:prstGeom prst="rect">
                    <a:avLst/>
                  </a:prstGeom>
                  <a:noFill/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ar-EG"/>
                    </a:defPPr>
                    <a:lvl1pPr marL="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 rtl="1">
                      <a:spcAft>
                        <a:spcPct val="0"/>
                      </a:spcAft>
                    </a:pPr>
                    <a:r>
                      <a:rPr lang="ar-EG" sz="320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إملاء صحيح</a:t>
                    </a:r>
                    <a:endParaRPr lang="en-US" sz="24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7" name="Group 13619"/>
                  <p:cNvGrpSpPr/>
                  <p:nvPr/>
                </p:nvGrpSpPr>
                <p:grpSpPr>
                  <a:xfrm>
                    <a:off x="0" y="0"/>
                    <a:ext cx="6911062" cy="2372365"/>
                    <a:chOff x="0" y="0"/>
                    <a:chExt cx="6911062" cy="2372365"/>
                  </a:xfrm>
                </p:grpSpPr>
                <p:sp>
                  <p:nvSpPr>
                    <p:cNvPr id="18" name="Rectangle 13620"/>
                    <p:cNvSpPr/>
                    <p:nvPr/>
                  </p:nvSpPr>
                  <p:spPr>
                    <a:xfrm>
                      <a:off x="1663794" y="950625"/>
                      <a:ext cx="1274981" cy="543560"/>
                    </a:xfrm>
                    <a:prstGeom prst="rect">
                      <a:avLst/>
                    </a:prstGeom>
                    <a:noFill/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defPPr>
                        <a:defRPr lang="ar-EG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علامات الترقيم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9" name="Group 13621"/>
                    <p:cNvGrpSpPr/>
                    <p:nvPr/>
                  </p:nvGrpSpPr>
                  <p:grpSpPr>
                    <a:xfrm>
                      <a:off x="0" y="0"/>
                      <a:ext cx="6911062" cy="2372365"/>
                      <a:chOff x="0" y="0"/>
                      <a:chExt cx="6911062" cy="2372365"/>
                    </a:xfrm>
                  </p:grpSpPr>
                  <p:sp>
                    <p:nvSpPr>
                      <p:cNvPr id="20" name="Rectangle 13622"/>
                      <p:cNvSpPr/>
                      <p:nvPr/>
                    </p:nvSpPr>
                    <p:spPr>
                      <a:xfrm>
                        <a:off x="2536718" y="1607162"/>
                        <a:ext cx="1551448" cy="765203"/>
                      </a:xfrm>
                      <a:prstGeom prst="rect">
                        <a:avLst/>
                      </a:prstGeom>
                      <a:noFill/>
                      <a:ln w="25400" cap="flat" cmpd="sng" algn="ctr">
                        <a:noFill/>
                        <a:prstDash val="solid"/>
                      </a:ln>
                      <a:effectLst>
                        <a:outerShdw blurRad="50800" dist="50800" dir="5400000" algn="ctr" rotWithShape="0">
                          <a:srgbClr val="000000"/>
                        </a:outerShdw>
                      </a:effectLst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>
                        <a:defPPr>
                          <a:defRPr lang="ar-EG"/>
                        </a:defPPr>
                        <a:lvl1pPr marL="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/>
                        <a:r>
                          <a:rPr lang="ar-EG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بالأساليب </a:t>
                        </a:r>
                        <a:r>
                          <a:rPr lang="ar-EG" sz="2400" dirty="0"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والتعبيرالالتزام ات الملائمة .</a:t>
                        </a:r>
                        <a:endParaRPr lang="en-US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21" name="Group 13623"/>
                      <p:cNvGrpSpPr/>
                      <p:nvPr/>
                    </p:nvGrpSpPr>
                    <p:grpSpPr>
                      <a:xfrm>
                        <a:off x="0" y="0"/>
                        <a:ext cx="6911062" cy="2184586"/>
                        <a:chOff x="0" y="0"/>
                        <a:chExt cx="6911062" cy="2184586"/>
                      </a:xfrm>
                    </p:grpSpPr>
                    <p:grpSp>
                      <p:nvGrpSpPr>
                        <p:cNvPr id="22" name="Group 13624"/>
                        <p:cNvGrpSpPr/>
                        <p:nvPr/>
                      </p:nvGrpSpPr>
                      <p:grpSpPr>
                        <a:xfrm>
                          <a:off x="0" y="0"/>
                          <a:ext cx="6911062" cy="2184586"/>
                          <a:chOff x="0" y="0"/>
                          <a:chExt cx="6911062" cy="2184586"/>
                        </a:xfrm>
                      </p:grpSpPr>
                      <p:sp>
                        <p:nvSpPr>
                          <p:cNvPr id="24" name="Rectangle 13625"/>
                          <p:cNvSpPr/>
                          <p:nvPr/>
                        </p:nvSpPr>
                        <p:spPr>
                          <a:xfrm>
                            <a:off x="5709642" y="1144927"/>
                            <a:ext cx="1201420" cy="543560"/>
                          </a:xfrm>
                          <a:prstGeom prst="rect">
                            <a:avLst/>
                          </a:prstGeom>
                          <a:noFill/>
                          <a:ln w="25400" cap="flat" cmpd="sng" algn="ctr">
                            <a:noFill/>
                            <a:prstDash val="solid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1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>
                            <a:defPPr>
                              <a:defRPr lang="ar-EG"/>
                            </a:defPPr>
                            <a:lvl1pPr marL="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 rtl="1">
                              <a:spcAft>
                                <a:spcPct val="0"/>
                              </a:spcAft>
                            </a:pPr>
                            <a:r>
                              <a:rPr lang="ar-EG" sz="2000">
                                <a:solidFill>
                                  <a:srgbClr val="C00000"/>
                                </a:solidFill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rPr>
                              <a:t>التزام بعدد الكلمات .</a:t>
                            </a:r>
                            <a:endParaRPr lang="en-US" sz="16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25" name="Group 13626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59548" cy="2184586"/>
                            <a:chOff x="0" y="0"/>
                            <a:chExt cx="6459548" cy="2184586"/>
                          </a:xfrm>
                        </p:grpSpPr>
                        <p:sp>
                          <p:nvSpPr>
                            <p:cNvPr id="26" name="Rectangle 13627"/>
                            <p:cNvSpPr/>
                            <p:nvPr/>
                          </p:nvSpPr>
                          <p:spPr>
                            <a:xfrm>
                              <a:off x="5006416" y="1466192"/>
                              <a:ext cx="1453132" cy="718394"/>
                            </a:xfrm>
                            <a:prstGeom prst="rect">
                              <a:avLst/>
                            </a:prstGeom>
                            <a:noFill/>
                            <a:ln w="25400" cap="flat" cmpd="sng" algn="ctr">
                              <a:noFill/>
                              <a:prstDash val="solid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1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>
                              <a:defPPr>
                                <a:defRPr lang="ar-EG"/>
                              </a:defPPr>
                              <a:lvl1pPr marL="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 rtl="1">
                                <a:spcAft>
                                  <a:spcPct val="0"/>
                                </a:spcAft>
                              </a:pPr>
                              <a:r>
                                <a:rPr lang="ar-EG" sz="2000" b="1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rPr>
                                <a:t>الالتزام بعناصر الرسالة .</a:t>
                              </a:r>
                              <a:endParaRPr lang="en-US" sz="1600" b="1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27" name="Group 13628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59548" cy="1610360"/>
                              <a:chOff x="1378" y="4070"/>
                              <a:chExt cx="9558" cy="2536"/>
                            </a:xfrm>
                          </p:grpSpPr>
                          <p:sp>
                            <p:nvSpPr>
                              <p:cNvPr id="28" name="AutoShape 1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78" y="4824"/>
                                <a:ext cx="227" cy="1226"/>
                              </a:xfrm>
                              <a:prstGeom prst="downArrow">
                                <a:avLst>
                                  <a:gd name="adj1" fmla="val 50000"/>
                                  <a:gd name="adj2" fmla="val 131545"/>
                                </a:avLst>
                              </a:prstGeom>
                              <a:gradFill rotWithShape="0">
                                <a:gsLst>
                                  <a:gs pos="0">
                                    <a:srgbClr val="93CDDD"/>
                                  </a:gs>
                                  <a:gs pos="50000">
                                    <a:srgbClr val="DBEEF4"/>
                                  </a:gs>
                                  <a:gs pos="100000">
                                    <a:srgbClr val="93CDDD"/>
                                  </a:gs>
                                </a:gsLst>
                                <a:lin ang="18900000" scaled="1"/>
                              </a:gradFill>
                              <a:ln w="12700">
                                <a:solidFill>
                                  <a:srgbClr val="93CDDD"/>
                                </a:solidFill>
                                <a:miter lim="800000"/>
                              </a:ln>
                              <a:effectLst>
                                <a:outerShdw dist="28398" dir="3806097" algn="ctr" rotWithShape="0">
                                  <a:srgbClr val="215968">
                                    <a:alpha val="50000"/>
                                  </a:srgbClr>
                                </a:outerShdw>
                              </a:effectLst>
                            </p:spPr>
                            <p:txBody>
                              <a:bodyPr rot="0" vert="eaVert" wrap="square" lIns="91440" tIns="45720" rIns="91440" bIns="45720" anchor="t" anchorCtr="0" upright="1">
                                <a:noAutofit/>
                              </a:bodyPr>
                              <a:lstStyle>
                                <a:defPPr>
                                  <a:defRPr lang="ar-EG"/>
                                </a:defPPr>
                                <a:lvl1pPr marL="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endParaRPr lang="ar-SA"/>
                              </a:p>
                            </p:txBody>
                          </p:sp>
                          <p:grpSp>
                            <p:nvGrpSpPr>
                              <p:cNvPr id="29" name="Group 8"/>
                              <p:cNvGrpSpPr/>
                              <p:nvPr/>
                            </p:nvGrpSpPr>
                            <p:grpSpPr>
                              <a:xfrm>
                                <a:off x="1423" y="4070"/>
                                <a:ext cx="9513" cy="2536"/>
                                <a:chOff x="1028" y="5196"/>
                                <a:chExt cx="9513" cy="2650"/>
                              </a:xfrm>
                            </p:grpSpPr>
                            <p:sp>
                              <p:nvSpPr>
                                <p:cNvPr id="30" name="AutoShape 3759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440" y="5196"/>
                                  <a:ext cx="6901" cy="788"/>
                                </a:xfrm>
                                <a:prstGeom prst="roundRect">
                                  <a:avLst>
                                    <a:gd name="adj" fmla="val 16667"/>
                                  </a:avLst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4BACC6"/>
                                  </a:solidFill>
                                  <a:round/>
                                </a:ln>
                                <a:effectLst/>
                                <a:extLs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68686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rot="0" vert="horz" wrap="square" lIns="91440" tIns="45720" rIns="91440" bIns="45720" anchor="t" anchorCtr="0" upright="1">
                                  <a:noAutofit/>
                                </a:bodyPr>
                                <a:lstStyle>
                                  <a:defPPr>
                                    <a:defRPr lang="ar-EG"/>
                                  </a:defPPr>
                                  <a:lvl1pPr marL="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1pPr>
                                  <a:lvl2pPr marL="4572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2pPr>
                                  <a:lvl3pPr marL="9144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3pPr>
                                  <a:lvl4pPr marL="13716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4pPr>
                                  <a:lvl5pPr marL="18288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5pPr>
                                  <a:lvl6pPr marL="22860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6pPr>
                                  <a:lvl7pPr marL="27432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7pPr>
                                  <a:lvl8pPr marL="32004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8pPr>
                                  <a:lvl9pPr marL="36576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9pPr>
                                </a:lstStyle>
                                <a:p>
                                  <a:pPr algn="ctr" rtl="1">
                                    <a:spcAft>
                                      <a:spcPct val="0"/>
                                    </a:spcAft>
                                  </a:pPr>
                                  <a:r>
                                    <a:rPr lang="ar-EG" sz="2800" b="1">
                                      <a:effectLst/>
                                      <a:latin typeface="Times New Roman" panose="02020603050405020304" pitchFamily="18" charset="0"/>
                                      <a:ea typeface="Times New Roman" panose="02020603050405020304" pitchFamily="18" charset="0"/>
                                      <a:cs typeface="Simplified Arabic" panose="02020603050405020304" pitchFamily="18" charset="-78"/>
                                    </a:rPr>
                                    <a:t>ما يجب مـــــــراعاته عند كتابة الـــــــــــرسالة</a:t>
                                  </a:r>
                                  <a:endParaRPr lang="en-US" sz="20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31" name="Group 3760"/>
                                <p:cNvGrpSpPr/>
                                <p:nvPr/>
                              </p:nvGrpSpPr>
                              <p:grpSpPr>
                                <a:xfrm>
                                  <a:off x="1028" y="5984"/>
                                  <a:ext cx="9513" cy="1862"/>
                                  <a:chOff x="1028" y="5984"/>
                                  <a:chExt cx="9513" cy="1862"/>
                                </a:xfrm>
                              </p:grpSpPr>
                              <p:sp>
                                <p:nvSpPr>
                                  <p:cNvPr id="32" name="AutoShape 37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0291" y="6014"/>
                                    <a:ext cx="250" cy="1190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  <p:sp>
                                <p:nvSpPr>
                                  <p:cNvPr id="33" name="AutoShape 37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5753" y="5984"/>
                                    <a:ext cx="297" cy="1786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  <p:cxnSp>
                                <p:nvCxnSpPr>
                                  <p:cNvPr id="34" name="AutoShape 3764"/>
                                  <p:cNvCxnSpPr>
                                    <a:cxnSpLocks noChangeShapeType="1"/>
                                  </p:cNvCxnSpPr>
                                  <p:nvPr/>
                                </p:nvCxnSpPr>
                                <p:spPr bwMode="auto">
                                  <a:xfrm>
                                    <a:off x="1028" y="6011"/>
                                    <a:ext cx="9449" cy="49"/>
                                  </a:xfrm>
                                  <a:prstGeom prst="straightConnector1">
                                    <a:avLst/>
                                  </a:prstGeom>
                                  <a:noFill/>
                                  <a:ln w="63500">
                                    <a:solidFill>
                                      <a:srgbClr val="4BACC6"/>
                                    </a:solidFill>
                                    <a:rou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noFill/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68686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cxnSp>
                              <p:sp>
                                <p:nvSpPr>
                                  <p:cNvPr id="35" name="AutoShape 37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9073" y="6060"/>
                                    <a:ext cx="297" cy="1786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</p:grpSp>
                          </p:grpSp>
                        </p:grpSp>
                      </p:grpSp>
                    </p:grpSp>
                    <p:sp>
                      <p:nvSpPr>
                        <p:cNvPr id="23" name="Rectangle 13638"/>
                        <p:cNvSpPr/>
                        <p:nvPr/>
                      </p:nvSpPr>
                      <p:spPr>
                        <a:xfrm>
                          <a:off x="3852230" y="899877"/>
                          <a:ext cx="1330152" cy="906693"/>
                        </a:xfrm>
                        <a:prstGeom prst="rect">
                          <a:avLst/>
                        </a:prstGeom>
                        <a:noFill/>
                        <a:ln w="25400" cap="flat" cmpd="sng" algn="ctr">
                          <a:noFill/>
                          <a:prstDash val="solid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1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>
                          <a:defPPr>
                            <a:defRPr lang="ar-EG"/>
                          </a:defPPr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rtl="1">
                            <a:spcAft>
                              <a:spcPct val="0"/>
                            </a:spcAft>
                          </a:pPr>
                          <a:r>
                            <a:rPr lang="ar-EG" sz="2400">
                              <a:solidFill>
                                <a:srgbClr val="C000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الالتزام بمقدمة وخاتمة مناسبتين .</a:t>
                          </a:r>
                          <a:endParaRPr lang="en-US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36" name="Rectangle 39"/>
          <p:cNvSpPr>
            <a:spLocks noChangeArrowheads="1"/>
          </p:cNvSpPr>
          <p:nvPr/>
        </p:nvSpPr>
        <p:spPr bwMode="auto">
          <a:xfrm flipV="1">
            <a:off x="370114" y="457199"/>
            <a:ext cx="184973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30658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18"/>
          <p:cNvGrpSpPr/>
          <p:nvPr/>
        </p:nvGrpSpPr>
        <p:grpSpPr>
          <a:xfrm>
            <a:off x="156787" y="807810"/>
            <a:ext cx="11752184" cy="3568247"/>
            <a:chOff x="-8749" y="0"/>
            <a:chExt cx="7392422" cy="2193182"/>
          </a:xfrm>
        </p:grpSpPr>
        <p:sp>
          <p:nvSpPr>
            <p:cNvPr id="4" name="AutoShape 3762"/>
            <p:cNvSpPr>
              <a:spLocks noChangeArrowheads="1"/>
            </p:cNvSpPr>
            <p:nvPr/>
          </p:nvSpPr>
          <p:spPr bwMode="auto">
            <a:xfrm>
              <a:off x="4850835" y="523982"/>
              <a:ext cx="126365" cy="553720"/>
            </a:xfrm>
            <a:prstGeom prst="downArrow">
              <a:avLst>
                <a:gd name="adj1" fmla="val 50000"/>
                <a:gd name="adj2" fmla="val 1328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7DEE8"/>
                </a:gs>
              </a:gsLst>
              <a:lin ang="5400000" scaled="1"/>
            </a:gradFill>
            <a:ln w="12700">
              <a:solidFill>
                <a:srgbClr val="93CDDD"/>
              </a:solidFill>
              <a:miter lim="800000"/>
            </a:ln>
            <a:effectLst>
              <a:outerShdw dist="28398" dir="3806097" algn="ctr" rotWithShape="0">
                <a:srgbClr val="215968">
                  <a:alpha val="50000"/>
                </a:srgbClr>
              </a:outerShdw>
            </a:effectLst>
          </p:spPr>
          <p:txBody>
            <a:bodyPr rot="0" vert="eaVert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ar-SA"/>
            </a:p>
          </p:txBody>
        </p:sp>
        <p:grpSp>
          <p:nvGrpSpPr>
            <p:cNvPr id="5" name="Group 241"/>
            <p:cNvGrpSpPr/>
            <p:nvPr/>
          </p:nvGrpSpPr>
          <p:grpSpPr>
            <a:xfrm>
              <a:off x="-8749" y="0"/>
              <a:ext cx="7392422" cy="2193182"/>
              <a:chOff x="-8749" y="0"/>
              <a:chExt cx="7392422" cy="2193182"/>
            </a:xfrm>
          </p:grpSpPr>
          <p:sp>
            <p:nvSpPr>
              <p:cNvPr id="6" name="AutoShape 3762"/>
              <p:cNvSpPr>
                <a:spLocks noChangeArrowheads="1"/>
              </p:cNvSpPr>
              <p:nvPr/>
            </p:nvSpPr>
            <p:spPr bwMode="auto">
              <a:xfrm>
                <a:off x="2698512" y="523982"/>
                <a:ext cx="126365" cy="553720"/>
              </a:xfrm>
              <a:prstGeom prst="downArrow">
                <a:avLst>
                  <a:gd name="adj1" fmla="val 50000"/>
                  <a:gd name="adj2" fmla="val 132867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7DEE8"/>
                  </a:gs>
                </a:gsLst>
                <a:lin ang="5400000" scaled="1"/>
              </a:gradFill>
              <a:ln w="12700">
                <a:solidFill>
                  <a:srgbClr val="93CDDD"/>
                </a:solidFill>
                <a:miter lim="800000"/>
              </a:ln>
              <a:effectLst>
                <a:outerShdw dist="28398" dir="3806097" algn="ctr" rotWithShape="0">
                  <a:srgbClr val="215968">
                    <a:alpha val="50000"/>
                  </a:srgbClr>
                </a:outerShdw>
              </a:effectLst>
            </p:spPr>
            <p:txBody>
              <a:bodyPr rot="0" vert="eaVert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ar-SA"/>
              </a:p>
            </p:txBody>
          </p:sp>
          <p:sp>
            <p:nvSpPr>
              <p:cNvPr id="7" name="Rectangle 243"/>
              <p:cNvSpPr/>
              <p:nvPr/>
            </p:nvSpPr>
            <p:spPr>
              <a:xfrm>
                <a:off x="-8749" y="1271424"/>
                <a:ext cx="1188914" cy="54356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اسم المُرْسَلِ إليه  .</a:t>
                </a:r>
                <a:endPara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8" name="Group 244"/>
              <p:cNvGrpSpPr/>
              <p:nvPr/>
            </p:nvGrpSpPr>
            <p:grpSpPr>
              <a:xfrm>
                <a:off x="472611" y="0"/>
                <a:ext cx="6911062" cy="2193182"/>
                <a:chOff x="0" y="0"/>
                <a:chExt cx="6911062" cy="2193182"/>
              </a:xfrm>
            </p:grpSpPr>
            <p:sp>
              <p:nvSpPr>
                <p:cNvPr id="9" name="AutoShape 16"/>
                <p:cNvSpPr>
                  <a:spLocks noChangeArrowheads="1"/>
                </p:cNvSpPr>
                <p:nvPr/>
              </p:nvSpPr>
              <p:spPr bwMode="auto">
                <a:xfrm>
                  <a:off x="1197028" y="450761"/>
                  <a:ext cx="170836" cy="1140432"/>
                </a:xfrm>
                <a:prstGeom prst="downArrow">
                  <a:avLst>
                    <a:gd name="adj1" fmla="val 50000"/>
                    <a:gd name="adj2" fmla="val 148283"/>
                  </a:avLst>
                </a:prstGeom>
                <a:gradFill rotWithShape="0">
                  <a:gsLst>
                    <a:gs pos="0">
                      <a:srgbClr val="93CDDD"/>
                    </a:gs>
                    <a:gs pos="50000">
                      <a:srgbClr val="DBEEF4"/>
                    </a:gs>
                    <a:gs pos="100000">
                      <a:srgbClr val="93CDDD"/>
                    </a:gs>
                  </a:gsLst>
                  <a:lin ang="18900000" scaled="1"/>
                </a:gradFill>
                <a:ln w="12700">
                  <a:solidFill>
                    <a:srgbClr val="93CDDD"/>
                  </a:solidFill>
                  <a:miter lim="800000"/>
                </a:ln>
                <a:effectLst>
                  <a:outerShdw dist="28398" dir="3806097" algn="ctr" rotWithShape="0">
                    <a:srgbClr val="215968">
                      <a:alpha val="50000"/>
                    </a:srgbClr>
                  </a:outerShdw>
                </a:effectLst>
              </p:spPr>
              <p:txBody>
                <a:bodyPr rot="0" vert="eaVert" wrap="square" lIns="91440" tIns="45720" rIns="91440" bIns="45720" anchor="t" anchorCtr="0" upright="1">
                  <a:noAutofit/>
                </a:bodyPr>
                <a:lstStyle>
                  <a:defPPr>
                    <a:defRPr lang="ar-EG"/>
                  </a:defPPr>
                  <a:lvl1pPr marL="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r" defTabSz="914400" rtl="1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rtl="1">
                    <a:spcAft>
                      <a:spcPct val="0"/>
                    </a:spcAft>
                  </a:pPr>
                  <a:r>
                    <a:rPr lang="en-US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</a:p>
              </p:txBody>
            </p:sp>
            <p:grpSp>
              <p:nvGrpSpPr>
                <p:cNvPr id="10" name="Group 264"/>
                <p:cNvGrpSpPr/>
                <p:nvPr/>
              </p:nvGrpSpPr>
              <p:grpSpPr>
                <a:xfrm>
                  <a:off x="0" y="0"/>
                  <a:ext cx="6911062" cy="2193182"/>
                  <a:chOff x="0" y="0"/>
                  <a:chExt cx="6911062" cy="2193182"/>
                </a:xfrm>
              </p:grpSpPr>
              <p:sp>
                <p:nvSpPr>
                  <p:cNvPr id="11" name="Rectangle 265"/>
                  <p:cNvSpPr/>
                  <p:nvPr/>
                </p:nvSpPr>
                <p:spPr>
                  <a:xfrm>
                    <a:off x="599000" y="1464593"/>
                    <a:ext cx="1201420" cy="543560"/>
                  </a:xfrm>
                  <a:prstGeom prst="rect">
                    <a:avLst/>
                  </a:prstGeom>
                  <a:noFill/>
                  <a:ln w="25400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1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ar-EG"/>
                    </a:defPPr>
                    <a:lvl1pPr marL="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r" defTabSz="914400" rtl="1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 rtl="1">
                      <a:spcAft>
                        <a:spcPct val="0"/>
                      </a:spcAft>
                    </a:pPr>
                    <a:r>
                      <a:rPr lang="ar-EG" sz="3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a:t>المُرْسِلِ .</a:t>
                    </a:r>
                    <a:endParaRPr lang="en-US" sz="28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2" name="Group 266"/>
                  <p:cNvGrpSpPr/>
                  <p:nvPr/>
                </p:nvGrpSpPr>
                <p:grpSpPr>
                  <a:xfrm>
                    <a:off x="0" y="0"/>
                    <a:ext cx="6911062" cy="2193182"/>
                    <a:chOff x="0" y="0"/>
                    <a:chExt cx="6911062" cy="2193182"/>
                  </a:xfrm>
                </p:grpSpPr>
                <p:sp>
                  <p:nvSpPr>
                    <p:cNvPr id="13" name="Rectangle 267"/>
                    <p:cNvSpPr/>
                    <p:nvPr/>
                  </p:nvSpPr>
                  <p:spPr>
                    <a:xfrm>
                      <a:off x="1663794" y="950625"/>
                      <a:ext cx="1274981" cy="543560"/>
                    </a:xfrm>
                    <a:prstGeom prst="rect">
                      <a:avLst/>
                    </a:prstGeom>
                    <a:noFill/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rot="0" spcFirstLastPara="0" vert="horz" wrap="square" lIns="91440" tIns="45720" rIns="91440" bIns="45720" numCol="1" spcCol="0" rtlCol="1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>
                      <a:defPPr>
                        <a:defRPr lang="ar-EG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4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الخاتمة .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4" name="Group 268"/>
                    <p:cNvGrpSpPr/>
                    <p:nvPr/>
                  </p:nvGrpSpPr>
                  <p:grpSpPr>
                    <a:xfrm>
                      <a:off x="0" y="0"/>
                      <a:ext cx="6911062" cy="2193182"/>
                      <a:chOff x="0" y="0"/>
                      <a:chExt cx="6911062" cy="2193182"/>
                    </a:xfrm>
                  </p:grpSpPr>
                  <p:sp>
                    <p:nvSpPr>
                      <p:cNvPr id="15" name="Rectangle 269"/>
                      <p:cNvSpPr/>
                      <p:nvPr/>
                    </p:nvSpPr>
                    <p:spPr>
                      <a:xfrm>
                        <a:off x="2498728" y="1427979"/>
                        <a:ext cx="1551448" cy="765203"/>
                      </a:xfrm>
                      <a:prstGeom prst="rect">
                        <a:avLst/>
                      </a:prstGeom>
                      <a:noFill/>
                      <a:ln w="25400" cap="flat" cmpd="sng" algn="ctr">
                        <a:noFill/>
                        <a:prstDash val="solid"/>
                      </a:ln>
                      <a:effectLst/>
                    </p:spPr>
                    <p:txBody>
                      <a:bodyPr rot="0" spcFirstLastPara="0" vert="horz" wrap="square" lIns="91440" tIns="45720" rIns="91440" bIns="45720" numCol="1" spcCol="0" rtlCol="1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>
                        <a:defPPr>
                          <a:defRPr lang="ar-EG"/>
                        </a:defPPr>
                        <a:lvl1pPr marL="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r" defTabSz="914400" rtl="1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pPr algn="ctr" rtl="1">
                          <a:spcAft>
                            <a:spcPct val="0"/>
                          </a:spcAft>
                        </a:pPr>
                        <a:r>
                          <a:rPr lang="ar-EG" sz="4800">
                            <a:solidFill>
                              <a:srgbClr val="C000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العرض </a:t>
                        </a:r>
                        <a:r>
                          <a:rPr lang="ar-EG" sz="4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. </a:t>
                        </a:r>
                        <a:endParaRPr lang="en-US" sz="4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16" name="Group 270"/>
                      <p:cNvGrpSpPr/>
                      <p:nvPr/>
                    </p:nvGrpSpPr>
                    <p:grpSpPr>
                      <a:xfrm>
                        <a:off x="0" y="0"/>
                        <a:ext cx="6911062" cy="2184586"/>
                        <a:chOff x="0" y="0"/>
                        <a:chExt cx="6911062" cy="2184586"/>
                      </a:xfrm>
                    </p:grpSpPr>
                    <p:grpSp>
                      <p:nvGrpSpPr>
                        <p:cNvPr id="17" name="Group 271"/>
                        <p:cNvGrpSpPr/>
                        <p:nvPr/>
                      </p:nvGrpSpPr>
                      <p:grpSpPr>
                        <a:xfrm>
                          <a:off x="0" y="0"/>
                          <a:ext cx="6911062" cy="2184586"/>
                          <a:chOff x="0" y="0"/>
                          <a:chExt cx="6911062" cy="2184586"/>
                        </a:xfrm>
                      </p:grpSpPr>
                      <p:sp>
                        <p:nvSpPr>
                          <p:cNvPr id="19" name="Rectangle 272"/>
                          <p:cNvSpPr/>
                          <p:nvPr/>
                        </p:nvSpPr>
                        <p:spPr>
                          <a:xfrm>
                            <a:off x="5709642" y="1144927"/>
                            <a:ext cx="1201420" cy="543560"/>
                          </a:xfrm>
                          <a:prstGeom prst="rect">
                            <a:avLst/>
                          </a:prstGeom>
                          <a:noFill/>
                          <a:ln w="25400" cap="flat" cmpd="sng" algn="ctr">
                            <a:noFill/>
                            <a:prstDash val="solid"/>
                          </a:ln>
                          <a:effectLst/>
                        </p:spPr>
                        <p:txBody>
                          <a:bodyPr rot="0" spcFirstLastPara="0" vert="horz" wrap="square" lIns="91440" tIns="45720" rIns="91440" bIns="45720" numCol="1" spcCol="0" rtlCol="1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>
                            <a:defPPr>
                              <a:defRPr lang="ar-EG"/>
                            </a:defPPr>
                            <a:lvl1pPr marL="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1pPr>
                            <a:lvl2pPr marL="457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2pPr>
                            <a:lvl3pPr marL="914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3pPr>
                            <a:lvl4pPr marL="1371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4pPr>
                            <a:lvl5pPr marL="18288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5pPr>
                            <a:lvl6pPr marL="22860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6pPr>
                            <a:lvl7pPr marL="27432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7pPr>
                            <a:lvl8pPr marL="32004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8pPr>
                            <a:lvl9pPr marL="3657600" algn="r" defTabSz="914400" rtl="1" eaLnBrk="1" latinLnBrk="0" hangingPunct="1">
                              <a:defRPr sz="1800" kern="1200">
                                <a:solidFill>
                                  <a:schemeClr val="tx1"/>
                                </a:solidFill>
                                <a:latin typeface="+mn-lt"/>
                                <a:ea typeface="+mn-ea"/>
                                <a:cs typeface="+mn-cs"/>
                              </a:defRPr>
                            </a:lvl9pPr>
                          </a:lstStyle>
                          <a:p>
                            <a:pPr algn="ctr" rtl="1">
                              <a:spcAft>
                                <a:spcPct val="0"/>
                              </a:spcAft>
                            </a:pPr>
                            <a:r>
                              <a:rPr lang="ar-EG" sz="3600" b="1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rPr>
                              <a:t>التاريخ.</a:t>
                            </a:r>
                            <a:endParaRPr lang="en-US" sz="28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endParaRPr>
                          </a:p>
                        </p:txBody>
                      </p:sp>
                      <p:grpSp>
                        <p:nvGrpSpPr>
                          <p:cNvPr id="20" name="Group 27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59548" cy="2184586"/>
                            <a:chOff x="0" y="0"/>
                            <a:chExt cx="6459548" cy="2184586"/>
                          </a:xfrm>
                        </p:grpSpPr>
                        <p:sp>
                          <p:nvSpPr>
                            <p:cNvPr id="21" name="Rectangle 274"/>
                            <p:cNvSpPr/>
                            <p:nvPr/>
                          </p:nvSpPr>
                          <p:spPr>
                            <a:xfrm>
                              <a:off x="5006416" y="1466192"/>
                              <a:ext cx="1201420" cy="718394"/>
                            </a:xfrm>
                            <a:prstGeom prst="rect">
                              <a:avLst/>
                            </a:prstGeom>
                            <a:noFill/>
                            <a:ln w="25400" cap="flat" cmpd="sng" algn="ctr">
                              <a:noFill/>
                              <a:prstDash val="solid"/>
                            </a:ln>
                            <a:effectLst/>
                          </p:spPr>
                          <p:txBody>
                            <a:bodyPr rot="0" spcFirstLastPara="0" vert="horz" wrap="square" lIns="91440" tIns="45720" rIns="91440" bIns="45720" numCol="1" spcCol="0" rtlCol="1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>
                              <a:defPPr>
                                <a:defRPr lang="ar-EG"/>
                              </a:defPPr>
                              <a:lvl1pPr marL="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1pPr>
                              <a:lvl2pPr marL="457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2pPr>
                              <a:lvl3pPr marL="914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3pPr>
                              <a:lvl4pPr marL="1371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4pPr>
                              <a:lvl5pPr marL="18288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5pPr>
                              <a:lvl6pPr marL="22860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6pPr>
                              <a:lvl7pPr marL="27432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7pPr>
                              <a:lvl8pPr marL="32004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8pPr>
                              <a:lvl9pPr marL="3657600" algn="r" defTabSz="914400" rtl="1" eaLnBrk="1" latinLnBrk="0" hangingPunct="1">
                                <a:defRPr sz="1800" kern="1200">
                                  <a:solidFill>
                                    <a:schemeClr val="tx1"/>
                                  </a:solidFill>
                                  <a:latin typeface="+mn-lt"/>
                                  <a:ea typeface="+mn-ea"/>
                                  <a:cs typeface="+mn-cs"/>
                                </a:defRPr>
                              </a:lvl9pPr>
                            </a:lstStyle>
                            <a:p>
                              <a:pPr algn="ctr" rtl="1">
                                <a:spcAft>
                                  <a:spcPct val="0"/>
                                </a:spcAft>
                              </a:pPr>
                              <a:r>
                                <a:rPr lang="ar-EG" sz="4400">
                                  <a:solidFill>
                                    <a:srgbClr val="C0000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rPr>
                                <a:t>التحية .</a:t>
                              </a:r>
                              <a:endParaRPr lang="en-US" sz="36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grpSp>
                          <p:nvGrpSpPr>
                            <p:cNvPr id="22" name="Group 275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59548" cy="1610360"/>
                              <a:chOff x="1378" y="4070"/>
                              <a:chExt cx="9558" cy="2536"/>
                            </a:xfrm>
                          </p:grpSpPr>
                          <p:sp>
                            <p:nvSpPr>
                              <p:cNvPr id="23" name="AutoShape 15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1378" y="4824"/>
                                <a:ext cx="227" cy="1226"/>
                              </a:xfrm>
                              <a:prstGeom prst="downArrow">
                                <a:avLst>
                                  <a:gd name="adj1" fmla="val 50000"/>
                                  <a:gd name="adj2" fmla="val 131545"/>
                                </a:avLst>
                              </a:prstGeom>
                              <a:gradFill rotWithShape="0">
                                <a:gsLst>
                                  <a:gs pos="0">
                                    <a:srgbClr val="93CDDD"/>
                                  </a:gs>
                                  <a:gs pos="50000">
                                    <a:srgbClr val="DBEEF4"/>
                                  </a:gs>
                                  <a:gs pos="100000">
                                    <a:srgbClr val="93CDDD"/>
                                  </a:gs>
                                </a:gsLst>
                                <a:lin ang="18900000" scaled="1"/>
                              </a:gradFill>
                              <a:ln w="12700">
                                <a:solidFill>
                                  <a:srgbClr val="93CDDD"/>
                                </a:solidFill>
                                <a:miter lim="800000"/>
                              </a:ln>
                              <a:effectLst>
                                <a:outerShdw dist="28398" dir="3806097" algn="ctr" rotWithShape="0">
                                  <a:srgbClr val="215968">
                                    <a:alpha val="50000"/>
                                  </a:srgbClr>
                                </a:outerShdw>
                              </a:effectLst>
                            </p:spPr>
                            <p:txBody>
                              <a:bodyPr rot="0" vert="eaVert" wrap="square" lIns="91440" tIns="45720" rIns="91440" bIns="45720" anchor="t" anchorCtr="0" upright="1">
                                <a:noAutofit/>
                              </a:bodyPr>
                              <a:lstStyle>
                                <a:defPPr>
                                  <a:defRPr lang="ar-EG"/>
                                </a:defPPr>
                                <a:lvl1pPr marL="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1pPr>
                                <a:lvl2pPr marL="4572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2pPr>
                                <a:lvl3pPr marL="9144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3pPr>
                                <a:lvl4pPr marL="13716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4pPr>
                                <a:lvl5pPr marL="18288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5pPr>
                                <a:lvl6pPr marL="22860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6pPr>
                                <a:lvl7pPr marL="27432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7pPr>
                                <a:lvl8pPr marL="32004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8pPr>
                                <a:lvl9pPr marL="3657600" algn="r" defTabSz="914400" rtl="1" eaLnBrk="1" latinLnBrk="0" hangingPunct="1">
                                  <a:defRPr sz="1800" kern="1200">
                                    <a:solidFill>
                                      <a:schemeClr val="tx1"/>
                                    </a:solidFill>
                                    <a:latin typeface="+mn-lt"/>
                                    <a:ea typeface="+mn-ea"/>
                                    <a:cs typeface="+mn-cs"/>
                                  </a:defRPr>
                                </a:lvl9pPr>
                              </a:lstStyle>
                              <a:p>
                                <a:endParaRPr lang="ar-SA"/>
                              </a:p>
                            </p:txBody>
                          </p:sp>
                          <p:grpSp>
                            <p:nvGrpSpPr>
                              <p:cNvPr id="24" name="Group 8"/>
                              <p:cNvGrpSpPr/>
                              <p:nvPr/>
                            </p:nvGrpSpPr>
                            <p:grpSpPr>
                              <a:xfrm>
                                <a:off x="1423" y="4070"/>
                                <a:ext cx="9513" cy="2536"/>
                                <a:chOff x="1028" y="5196"/>
                                <a:chExt cx="9513" cy="2650"/>
                              </a:xfrm>
                            </p:grpSpPr>
                            <p:sp>
                              <p:nvSpPr>
                                <p:cNvPr id="25" name="AutoShape 3759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2440" y="5196"/>
                                  <a:ext cx="6901" cy="788"/>
                                </a:xfrm>
                                <a:prstGeom prst="roundRect">
                                  <a:avLst>
                                    <a:gd name="adj" fmla="val 16667"/>
                                  </a:avLst>
                                </a:prstGeom>
                                <a:solidFill>
                                  <a:srgbClr val="FFFFFF"/>
                                </a:solidFill>
                                <a:ln w="31750">
                                  <a:solidFill>
                                    <a:srgbClr val="4BACC6"/>
                                  </a:solidFill>
                                  <a:round/>
                                </a:ln>
                                <a:effectLst/>
                                <a:extLs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rgbClr val="868686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  <p:txBody>
                                <a:bodyPr rot="0" vert="horz" wrap="square" lIns="91440" tIns="45720" rIns="91440" bIns="45720" anchor="t" anchorCtr="0" upright="1">
                                  <a:noAutofit/>
                                </a:bodyPr>
                                <a:lstStyle>
                                  <a:defPPr>
                                    <a:defRPr lang="ar-EG"/>
                                  </a:defPPr>
                                  <a:lvl1pPr marL="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1pPr>
                                  <a:lvl2pPr marL="4572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2pPr>
                                  <a:lvl3pPr marL="9144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3pPr>
                                  <a:lvl4pPr marL="13716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4pPr>
                                  <a:lvl5pPr marL="18288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5pPr>
                                  <a:lvl6pPr marL="22860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6pPr>
                                  <a:lvl7pPr marL="27432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7pPr>
                                  <a:lvl8pPr marL="32004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8pPr>
                                  <a:lvl9pPr marL="3657600" algn="r" defTabSz="914400" rtl="1" eaLnBrk="1" latinLnBrk="0" hangingPunct="1">
                                    <a:defRPr sz="1800" kern="1200">
                                      <a:solidFill>
                                        <a:schemeClr val="tx1"/>
                                      </a:solidFill>
                                      <a:latin typeface="+mn-lt"/>
                                      <a:ea typeface="+mn-ea"/>
                                      <a:cs typeface="+mn-cs"/>
                                    </a:defRPr>
                                  </a:lvl9pPr>
                                </a:lstStyle>
                                <a:p>
                                  <a:pPr algn="ctr" rtl="1">
                                    <a:spcAft>
                                      <a:spcPct val="0"/>
                                    </a:spcAft>
                                  </a:pPr>
                                  <a:r>
                                    <a:rPr lang="ar-EG" sz="4000" b="1">
                                      <a:effectLst/>
                                      <a:latin typeface="Times New Roman" panose="02020603050405020304" pitchFamily="18" charset="0"/>
                                      <a:ea typeface="Times New Roman" panose="02020603050405020304" pitchFamily="18" charset="0"/>
                                      <a:cs typeface="Simplified Arabic" panose="02020603050405020304" pitchFamily="18" charset="-78"/>
                                    </a:rPr>
                                    <a:t>عناصر الرسالة </a:t>
                                  </a:r>
                                  <a:endParaRPr lang="en-US" sz="3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26" name="Group 3760"/>
                                <p:cNvGrpSpPr/>
                                <p:nvPr/>
                              </p:nvGrpSpPr>
                              <p:grpSpPr>
                                <a:xfrm>
                                  <a:off x="1028" y="5984"/>
                                  <a:ext cx="9513" cy="1862"/>
                                  <a:chOff x="1028" y="5984"/>
                                  <a:chExt cx="9513" cy="1862"/>
                                </a:xfrm>
                              </p:grpSpPr>
                              <p:sp>
                                <p:nvSpPr>
                                  <p:cNvPr id="27" name="AutoShape 3761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10291" y="6014"/>
                                    <a:ext cx="250" cy="1190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  <p:sp>
                                <p:nvSpPr>
                                  <p:cNvPr id="28" name="AutoShape 37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5753" y="5984"/>
                                    <a:ext cx="297" cy="1786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  <p:cxnSp>
                                <p:nvCxnSpPr>
                                  <p:cNvPr id="29" name="AutoShape 3764"/>
                                  <p:cNvCxnSpPr>
                                    <a:cxnSpLocks noChangeShapeType="1"/>
                                  </p:cNvCxnSpPr>
                                  <p:nvPr/>
                                </p:nvCxnSpPr>
                                <p:spPr bwMode="auto">
                                  <a:xfrm>
                                    <a:off x="1028" y="6011"/>
                                    <a:ext cx="9449" cy="49"/>
                                  </a:xfrm>
                                  <a:prstGeom prst="straightConnector1">
                                    <a:avLst/>
                                  </a:prstGeom>
                                  <a:noFill/>
                                  <a:ln w="63500">
                                    <a:solidFill>
                                      <a:srgbClr val="4BACC6"/>
                                    </a:solidFill>
                                    <a:round/>
                                  </a:ln>
                                  <a:effectLst/>
                                  <a:extLst>
                                    <a:ext uri="{909E8E84-426E-40DD-AFC4-6F175D3DCCD1}">
                                      <a14:hiddenFill xmlns:a14="http://schemas.microsoft.com/office/drawing/2010/main">
                                        <a:noFill/>
                                      </a14:hiddenFill>
                                    </a:ext>
                                    <a:ext uri="{AF507438-7753-43E0-B8FC-AC1667EBCBE1}">
                                      <a14:hiddenEffects xmlns:a14="http://schemas.microsoft.com/office/drawing/2010/main">
                                        <a:effectLst>
                                          <a:outerShdw dist="35921" dir="2700000" algn="ctr" rotWithShape="0">
                                            <a:srgbClr val="868686"/>
                                          </a:outerShdw>
                                        </a:effectLst>
                                      </a14:hiddenEffects>
                                    </a:ext>
                                  </a:extLst>
                                </p:spPr>
                              </p:cxnSp>
                              <p:sp>
                                <p:nvSpPr>
                                  <p:cNvPr id="30" name="AutoShape 3762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9073" y="6060"/>
                                    <a:ext cx="297" cy="1786"/>
                                  </a:xfrm>
                                  <a:prstGeom prst="downArrow">
                                    <a:avLst>
                                      <a:gd name="adj1" fmla="val 50000"/>
                                      <a:gd name="adj2" fmla="val 132867"/>
                                    </a:avLst>
                                  </a:prstGeom>
                                  <a:gradFill rotWithShape="0">
                                    <a:gsLst>
                                      <a:gs pos="0">
                                        <a:srgbClr val="FFFFFF"/>
                                      </a:gs>
                                      <a:gs pos="100000">
                                        <a:srgbClr val="B7DEE8"/>
                                      </a:gs>
                                    </a:gsLst>
                                    <a:lin ang="5400000" scaled="1"/>
                                  </a:gradFill>
                                  <a:ln w="12700">
                                    <a:solidFill>
                                      <a:srgbClr val="93CDDD"/>
                                    </a:solidFill>
                                    <a:miter lim="800000"/>
                                  </a:ln>
                                  <a:effectLst>
                                    <a:outerShdw dist="28398" dir="3806097" algn="ctr" rotWithShape="0">
                                      <a:srgbClr val="215968">
                                        <a:alpha val="50000"/>
                                      </a:srgbClr>
                                    </a:outerShdw>
                                  </a:effectLst>
                                </p:spPr>
                                <p:txBody>
                                  <a:bodyPr rot="0" vert="eaVert" wrap="square" lIns="91440" tIns="45720" rIns="91440" bIns="45720" anchor="t" anchorCtr="0" upright="1">
                                    <a:noAutofit/>
                                  </a:bodyPr>
                                  <a:lstStyle>
                                    <a:defPPr>
                                      <a:defRPr lang="ar-EG"/>
                                    </a:defPPr>
                                    <a:lvl1pPr marL="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1pPr>
                                    <a:lvl2pPr marL="457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2pPr>
                                    <a:lvl3pPr marL="914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3pPr>
                                    <a:lvl4pPr marL="1371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4pPr>
                                    <a:lvl5pPr marL="18288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5pPr>
                                    <a:lvl6pPr marL="22860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6pPr>
                                    <a:lvl7pPr marL="27432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7pPr>
                                    <a:lvl8pPr marL="32004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8pPr>
                                    <a:lvl9pPr marL="3657600" algn="r" defTabSz="914400" rtl="1" eaLnBrk="1" latinLnBrk="0" hangingPunct="1">
                                      <a:defRPr sz="1800" kern="1200">
                                        <a:solidFill>
                                          <a:schemeClr val="tx1"/>
                                        </a:solidFill>
                                        <a:latin typeface="+mn-lt"/>
                                        <a:ea typeface="+mn-ea"/>
                                        <a:cs typeface="+mn-cs"/>
                                      </a:defRPr>
                                    </a:lvl9pPr>
                                  </a:lstStyle>
                                  <a:p>
                                    <a:endParaRPr lang="ar-SA"/>
                                  </a:p>
                                </p:txBody>
                              </p:sp>
                            </p:grpSp>
                          </p:grpSp>
                        </p:grpSp>
                      </p:grpSp>
                    </p:grpSp>
                    <p:sp>
                      <p:nvSpPr>
                        <p:cNvPr id="18" name="Rectangle 290"/>
                        <p:cNvSpPr/>
                        <p:nvPr/>
                      </p:nvSpPr>
                      <p:spPr>
                        <a:xfrm>
                          <a:off x="3852230" y="899877"/>
                          <a:ext cx="1330152" cy="906693"/>
                        </a:xfrm>
                        <a:prstGeom prst="rect">
                          <a:avLst/>
                        </a:prstGeom>
                        <a:noFill/>
                        <a:ln w="25400" cap="flat" cmpd="sng" algn="ctr">
                          <a:noFill/>
                          <a:prstDash val="solid"/>
                        </a:ln>
                        <a:effectLst/>
                      </p:spPr>
                      <p:txBody>
                        <a:bodyPr rot="0" spcFirstLastPara="0" vert="horz" wrap="square" lIns="91440" tIns="45720" rIns="91440" bIns="45720" numCol="1" spcCol="0" rtlCol="1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>
                          <a:defPPr>
                            <a:defRPr lang="ar-EG"/>
                          </a:defPPr>
                          <a:lvl1pPr marL="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algn="r" defTabSz="914400" rtl="1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 rtl="1">
                            <a:spcAft>
                              <a:spcPct val="0"/>
                            </a:spcAft>
                          </a:pPr>
                          <a:r>
                            <a:rPr lang="ar-EG" sz="48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المقدمة .</a:t>
                          </a:r>
                          <a:endParaRPr lang="en-US" sz="40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</p:grpSp>
              </p:grpSp>
            </p:grpSp>
          </p:grpSp>
        </p:grpSp>
      </p:grp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2133600" y="-1208315"/>
            <a:ext cx="1104110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3717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644"/>
          <p:cNvGrpSpPr/>
          <p:nvPr/>
        </p:nvGrpSpPr>
        <p:grpSpPr>
          <a:xfrm>
            <a:off x="781859" y="2289443"/>
            <a:ext cx="10996483" cy="3165934"/>
            <a:chOff x="0" y="-68010"/>
            <a:chExt cx="6172200" cy="2563560"/>
          </a:xfrm>
        </p:grpSpPr>
        <p:grpSp>
          <p:nvGrpSpPr>
            <p:cNvPr id="3" name="Group 13643"/>
            <p:cNvGrpSpPr/>
            <p:nvPr/>
          </p:nvGrpSpPr>
          <p:grpSpPr>
            <a:xfrm>
              <a:off x="1504950" y="-68010"/>
              <a:ext cx="4667250" cy="1944435"/>
              <a:chOff x="0" y="-68010"/>
              <a:chExt cx="4667250" cy="1944435"/>
            </a:xfrm>
          </p:grpSpPr>
          <p:sp>
            <p:nvSpPr>
              <p:cNvPr id="5" name="AutoShape 5670"/>
              <p:cNvSpPr>
                <a:spLocks noChangeArrowheads="1"/>
              </p:cNvSpPr>
              <p:nvPr/>
            </p:nvSpPr>
            <p:spPr bwMode="auto">
              <a:xfrm>
                <a:off x="1143000" y="-68010"/>
                <a:ext cx="1351300" cy="515685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6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أنواع الرسالة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6" name="Straight Connector 13604"/>
              <p:cNvCxnSpPr/>
              <p:nvPr/>
            </p:nvCxnSpPr>
            <p:spPr>
              <a:xfrm>
                <a:off x="0" y="447675"/>
                <a:ext cx="339026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13605"/>
              <p:cNvCxnSpPr/>
              <p:nvPr/>
            </p:nvCxnSpPr>
            <p:spPr>
              <a:xfrm flipH="1">
                <a:off x="3381375" y="447675"/>
                <a:ext cx="0" cy="49530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13606"/>
              <p:cNvSpPr/>
              <p:nvPr/>
            </p:nvSpPr>
            <p:spPr>
              <a:xfrm>
                <a:off x="2105025" y="942975"/>
                <a:ext cx="2562225" cy="93345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SA" sz="320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شخصية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SA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وتكون بين الأرقارب والأصدقاء .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9" name="Straight Arrow Connector 13607"/>
              <p:cNvCxnSpPr/>
              <p:nvPr/>
            </p:nvCxnSpPr>
            <p:spPr>
              <a:xfrm flipH="1">
                <a:off x="19050" y="447675"/>
                <a:ext cx="0" cy="49530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Rectangle 13608"/>
            <p:cNvSpPr/>
            <p:nvPr/>
          </p:nvSpPr>
          <p:spPr>
            <a:xfrm>
              <a:off x="0" y="942975"/>
              <a:ext cx="3143250" cy="15525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SA" sz="280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رسمية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SA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وتكون بين الشخص ومن هو أعلى منه مكانة، كالمعلم أو الوزير ، وأحيانًا يكون الخطاب فيها بصيغة الجمع . 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4097" name="Picture 48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-1110734">
            <a:off x="49167" y="803474"/>
            <a:ext cx="2334233" cy="133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351239" y="88174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0917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5"/>
          <p:cNvGrpSpPr/>
          <p:nvPr/>
        </p:nvGrpSpPr>
        <p:grpSpPr>
          <a:xfrm>
            <a:off x="1240971" y="4603945"/>
            <a:ext cx="10734925" cy="1466797"/>
            <a:chOff x="0" y="0"/>
            <a:chExt cx="5733415" cy="800100"/>
          </a:xfrm>
        </p:grpSpPr>
        <p:sp>
          <p:nvSpPr>
            <p:cNvPr id="3" name="Rectangle: Rounded Corners 126"/>
            <p:cNvSpPr/>
            <p:nvPr/>
          </p:nvSpPr>
          <p:spPr>
            <a:xfrm>
              <a:off x="4657725" y="133350"/>
              <a:ext cx="1075690" cy="49530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3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الخاتمة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4" name="Straight Arrow Connector 127"/>
            <p:cNvCxnSpPr/>
            <p:nvPr/>
          </p:nvCxnSpPr>
          <p:spPr>
            <a:xfrm flipH="1">
              <a:off x="4171950" y="219075"/>
              <a:ext cx="4857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12602"/>
            <p:cNvCxnSpPr/>
            <p:nvPr/>
          </p:nvCxnSpPr>
          <p:spPr>
            <a:xfrm flipH="1">
              <a:off x="4171950" y="533400"/>
              <a:ext cx="4863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213"/>
            <p:cNvSpPr/>
            <p:nvPr/>
          </p:nvSpPr>
          <p:spPr>
            <a:xfrm>
              <a:off x="0" y="0"/>
              <a:ext cx="4131001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 الشخصية : تـــــمـــــنـــيــــاتــــي لك بـــيـــوم رائع .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214"/>
            <p:cNvSpPr/>
            <p:nvPr/>
          </p:nvSpPr>
          <p:spPr>
            <a:xfrm>
              <a:off x="0" y="352425"/>
              <a:ext cx="4131001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3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الرســـــالـــة الرسمية : تفضلوا بقبول فائق الاحترام .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" name="Group 110"/>
          <p:cNvGrpSpPr/>
          <p:nvPr/>
        </p:nvGrpSpPr>
        <p:grpSpPr>
          <a:xfrm>
            <a:off x="1371601" y="1228724"/>
            <a:ext cx="10604296" cy="1210907"/>
            <a:chOff x="-549381" y="0"/>
            <a:chExt cx="6282796" cy="800100"/>
          </a:xfrm>
        </p:grpSpPr>
        <p:sp>
          <p:nvSpPr>
            <p:cNvPr id="9" name="Rectangle: Rounded Corners 62"/>
            <p:cNvSpPr/>
            <p:nvPr/>
          </p:nvSpPr>
          <p:spPr>
            <a:xfrm>
              <a:off x="4657725" y="133350"/>
              <a:ext cx="1075690" cy="49530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36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التحية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0" name="Straight Arrow Connector 70"/>
            <p:cNvCxnSpPr/>
            <p:nvPr/>
          </p:nvCxnSpPr>
          <p:spPr>
            <a:xfrm flipH="1">
              <a:off x="4171950" y="219075"/>
              <a:ext cx="4857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81"/>
            <p:cNvCxnSpPr/>
            <p:nvPr/>
          </p:nvCxnSpPr>
          <p:spPr>
            <a:xfrm flipH="1">
              <a:off x="4171950" y="533400"/>
              <a:ext cx="4863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86"/>
            <p:cNvSpPr/>
            <p:nvPr/>
          </p:nvSpPr>
          <p:spPr>
            <a:xfrm>
              <a:off x="-406506" y="0"/>
              <a:ext cx="4537349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 الشخصية : سلام يا صديقي – أبعث إليك بأحر الأشـواق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90"/>
            <p:cNvSpPr/>
            <p:nvPr/>
          </p:nvSpPr>
          <p:spPr>
            <a:xfrm>
              <a:off x="-549381" y="352425"/>
              <a:ext cx="4680305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 الرسمية : تــــحـــــيـــة طـــيبة وبعد – الأستاذ العزيز ، تحياتي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4" name="Group 119"/>
          <p:cNvGrpSpPr/>
          <p:nvPr/>
        </p:nvGrpSpPr>
        <p:grpSpPr>
          <a:xfrm>
            <a:off x="957943" y="2915343"/>
            <a:ext cx="11017953" cy="1477768"/>
            <a:chOff x="-384252" y="0"/>
            <a:chExt cx="6117667" cy="800100"/>
          </a:xfrm>
        </p:grpSpPr>
        <p:sp>
          <p:nvSpPr>
            <p:cNvPr id="15" name="Rectangle: Rounded Corners 120"/>
            <p:cNvSpPr/>
            <p:nvPr/>
          </p:nvSpPr>
          <p:spPr>
            <a:xfrm>
              <a:off x="4657725" y="133350"/>
              <a:ext cx="1075690" cy="495300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3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المضمون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6" name="Straight Arrow Connector 121"/>
            <p:cNvCxnSpPr/>
            <p:nvPr/>
          </p:nvCxnSpPr>
          <p:spPr>
            <a:xfrm flipH="1">
              <a:off x="4171950" y="219075"/>
              <a:ext cx="48577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22"/>
            <p:cNvCxnSpPr/>
            <p:nvPr/>
          </p:nvCxnSpPr>
          <p:spPr>
            <a:xfrm flipH="1">
              <a:off x="4171950" y="533400"/>
              <a:ext cx="48639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23"/>
            <p:cNvSpPr/>
            <p:nvPr/>
          </p:nvSpPr>
          <p:spPr>
            <a:xfrm>
              <a:off x="-384252" y="0"/>
              <a:ext cx="4515140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 الشخصية : أكـــــتـــــب إلــــيـــك لأعــــــــبر عن حبي وتقديري لك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124"/>
            <p:cNvSpPr/>
            <p:nvPr/>
          </p:nvSpPr>
          <p:spPr>
            <a:xfrm>
              <a:off x="-327102" y="352425"/>
              <a:ext cx="4458047" cy="4476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rgbClr val="000000"/>
                  </a:solidFill>
                  <a:latin typeface="Calibri"/>
                  <a:ea typeface="+mn-ea"/>
                  <a:cs typeface="+mn-cs"/>
                </a:defRPr>
              </a:lvl9pPr>
            </a:lstStyle>
            <a:p>
              <a:pPr algn="r" rtl="1"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الرسالة الرسمية : إنني أرغب في الحصول على وظيفة بمصنعكم .</a:t>
              </a:r>
              <a:endPara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3559628" y="63397"/>
            <a:ext cx="825258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0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*ويمكن التمييز بين الرسالتين الشخصية والرسمية من حيث التحية والمقدمة والمضمون والخاتمة:</a:t>
            </a:r>
            <a:endParaRPr kumimoji="0" 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608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61257" y="609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3" name="AutoShape 95"/>
          <p:cNvSpPr>
            <a:spLocks noChangeArrowheads="1"/>
          </p:cNvSpPr>
          <p:nvPr/>
        </p:nvSpPr>
        <p:spPr bwMode="auto">
          <a:xfrm>
            <a:off x="1132114" y="1066800"/>
            <a:ext cx="10674839" cy="3363686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solid"/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10 يناير 2020م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صديقي : يوسف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أتمنى أن تكون بأفضل حال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بداية؛ لا يمكنني أن أخبرك بمدى حماستي وفرحي لرجوعك من السفر، ولقد أعددت لك يومًا مميزًا نقضيه معًا بين الحقول والخضرة في مزرعة جدي ، سأخطط لليوم وأجهز كل الألعاب ، وتذكر أن تحضر معك ملابس ثقيلة ؛ فالجو بارد في المساء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أنتظر ردك على رسالتي ، أراك قــــــريـــــــبًــــــا .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 rtl="1">
              <a:lnSpc>
                <a:spcPct val="80000"/>
              </a:lnSpc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صــــديقك هيثم 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551714" y="81915"/>
            <a:ext cx="6255239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ar-EG" sz="1600" b="1" i="0" u="sng" strike="noStrike" cap="none" normalizeH="0" baseline="0">
              <a:ln>
                <a:noFill/>
              </a:ln>
              <a:solidFill>
                <a:srgbClr val="C00000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2- مثال :  اقرأ الرسالة الشخصية الآتية ، ولاحظ عناصرها :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36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339942" y="114181"/>
            <a:ext cx="243047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8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*عناصر الرسالة: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584"/>
          <p:cNvGrpSpPr/>
          <p:nvPr/>
        </p:nvGrpSpPr>
        <p:grpSpPr>
          <a:xfrm>
            <a:off x="447675" y="1164589"/>
            <a:ext cx="11091182" cy="5051153"/>
            <a:chOff x="0" y="-131299"/>
            <a:chExt cx="7277998" cy="3332295"/>
          </a:xfrm>
        </p:grpSpPr>
        <p:grpSp>
          <p:nvGrpSpPr>
            <p:cNvPr id="4" name="Group 481"/>
            <p:cNvGrpSpPr/>
            <p:nvPr/>
          </p:nvGrpSpPr>
          <p:grpSpPr>
            <a:xfrm>
              <a:off x="0" y="-131299"/>
              <a:ext cx="7277998" cy="3332295"/>
              <a:chOff x="-273050" y="-238721"/>
              <a:chExt cx="7277998" cy="2887393"/>
            </a:xfrm>
          </p:grpSpPr>
          <p:sp>
            <p:nvSpPr>
              <p:cNvPr id="6" name="Rounded Rectangle 12329"/>
              <p:cNvSpPr>
                <a:spLocks noChangeArrowheads="1"/>
              </p:cNvSpPr>
              <p:nvPr/>
            </p:nvSpPr>
            <p:spPr bwMode="auto">
              <a:xfrm>
                <a:off x="4857750" y="-118632"/>
                <a:ext cx="2145665" cy="811779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التاريخ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10يناير 2020م .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Rounded Rectangle 12327"/>
              <p:cNvSpPr>
                <a:spLocks noChangeArrowheads="1"/>
              </p:cNvSpPr>
              <p:nvPr/>
            </p:nvSpPr>
            <p:spPr bwMode="auto">
              <a:xfrm>
                <a:off x="-273050" y="-238719"/>
                <a:ext cx="2466975" cy="897503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التحية 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أتمنى أن تكون بأفضل حال</a:t>
                </a: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. 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Rounded Rectangle 12328"/>
              <p:cNvSpPr>
                <a:spLocks noChangeArrowheads="1"/>
              </p:cNvSpPr>
              <p:nvPr/>
            </p:nvSpPr>
            <p:spPr bwMode="auto">
              <a:xfrm>
                <a:off x="4857378" y="788572"/>
                <a:ext cx="2147570" cy="1694517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2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المقدمة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115000"/>
                  </a:lnSpc>
                  <a:spcAft>
                    <a:spcPct val="0"/>
                  </a:spcAft>
                </a:pP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بداية؛ لا يمكنني أن أخبرك بمدى حماستي وفرحي لرجوعك من السفر.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Rounded Rectangle 12326"/>
              <p:cNvSpPr>
                <a:spLocks noChangeArrowheads="1"/>
              </p:cNvSpPr>
              <p:nvPr/>
            </p:nvSpPr>
            <p:spPr bwMode="auto">
              <a:xfrm>
                <a:off x="-273050" y="1926610"/>
                <a:ext cx="2077084" cy="684680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المُرْسِل 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صديقك هيثم .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Rounded Rectangle 12331"/>
              <p:cNvSpPr>
                <a:spLocks noChangeArrowheads="1"/>
              </p:cNvSpPr>
              <p:nvPr/>
            </p:nvSpPr>
            <p:spPr bwMode="auto">
              <a:xfrm>
                <a:off x="2336800" y="-238721"/>
                <a:ext cx="2209800" cy="841675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6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المُرْسَل إليه</a:t>
                </a:r>
                <a:endParaRPr lang="en-US" sz="3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3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صديقي يوسف .</a:t>
                </a:r>
                <a:endParaRPr lang="en-US" sz="3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ounded Rectangle 12325"/>
              <p:cNvSpPr>
                <a:spLocks noChangeArrowheads="1"/>
              </p:cNvSpPr>
              <p:nvPr/>
            </p:nvSpPr>
            <p:spPr bwMode="auto">
              <a:xfrm>
                <a:off x="1898650" y="693138"/>
                <a:ext cx="2856865" cy="1955534"/>
              </a:xfrm>
              <a:prstGeom prst="roundRect">
                <a:avLst>
                  <a:gd name="adj" fmla="val 16667"/>
                </a:avLst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rgbClr val="000000"/>
                    </a:solidFill>
                    <a:latin typeface="Calibri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 u="sng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العرض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أعددت لك يومًا مميزًا نقضيه معًا بين الحقول والخضره في مزرعة جدي سأخطط لليوم ، وأجهز كل الألعاب ، وتذكر أن تحضر معك ملابس ثقيلة  فالجو بارد في المساء .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5" name="Rounded Rectangle 12326"/>
            <p:cNvSpPr>
              <a:spLocks noChangeArrowheads="1"/>
            </p:cNvSpPr>
            <p:nvPr/>
          </p:nvSpPr>
          <p:spPr bwMode="auto">
            <a:xfrm>
              <a:off x="0" y="1115326"/>
              <a:ext cx="2077084" cy="1127333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2800" b="1" u="sng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الخاتمة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أنتظر ردك على رسالتي 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أراك قربيًا.</a:t>
              </a:r>
              <a:endPara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7263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95"/>
          <p:cNvSpPr>
            <a:spLocks noChangeArrowheads="1"/>
          </p:cNvSpPr>
          <p:nvPr/>
        </p:nvSpPr>
        <p:spPr bwMode="auto">
          <a:xfrm>
            <a:off x="1400867" y="1621971"/>
            <a:ext cx="9972675" cy="5002893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0000"/>
            </a:solidFill>
            <a:prstDash val="solid"/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10 يناير 2022م</a:t>
            </a:r>
            <a:r>
              <a:rPr lang="ar-EG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طلب اختبار أعمال السنة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الأستاذ محمد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تحية طيبة وبعد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بخصوص الموضوع أعلاه أحيطكم علمًا بأنني لم أحضر اختبار أعمال السنة الذي عقد يوم الثلاثاء 10 يناير 2022م بسبب مرضي الشديد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أرجـــــــو من سعادتكم التكرم بإعــــــــــــادة الاخــــتــــبــــــــــار.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تــــــفــــــضـــــــلوا بــــــقــــــبـــــــول فــــــــائــق التقدير و الاحترام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                                                           </a:t>
            </a:r>
            <a:endParaRPr lang="ar-EG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ctr" rtl="1">
              <a:lnSpc>
                <a:spcPct val="80000"/>
              </a:lnSpc>
              <a:spcAft>
                <a:spcPct val="0"/>
              </a:spcAft>
            </a:pPr>
            <a:r>
              <a:rPr lang="ar-EG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الطالب </a:t>
            </a: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علي حسام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193" name="Picture 30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AF5"/>
              </a:clrFrom>
              <a:clrTo>
                <a:srgbClr val="FFFA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52863" y="275324"/>
            <a:ext cx="3843790" cy="269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387205" y="87868"/>
            <a:ext cx="580479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- مثال : اقرأ الرسالة الرسمية الآتية ، ولاحظ عناصرها :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56849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9761526" y="114181"/>
            <a:ext cx="243047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ar-EG" sz="28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 عناصر الرسالة: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96"/>
          <p:cNvGrpSpPr/>
          <p:nvPr/>
        </p:nvGrpSpPr>
        <p:grpSpPr>
          <a:xfrm>
            <a:off x="217714" y="1360715"/>
            <a:ext cx="11702143" cy="4942114"/>
            <a:chOff x="-68927" y="-27231"/>
            <a:chExt cx="7351050" cy="3209370"/>
          </a:xfrm>
        </p:grpSpPr>
        <p:grpSp>
          <p:nvGrpSpPr>
            <p:cNvPr id="4" name="Group 297"/>
            <p:cNvGrpSpPr/>
            <p:nvPr/>
          </p:nvGrpSpPr>
          <p:grpSpPr>
            <a:xfrm>
              <a:off x="132072" y="-27231"/>
              <a:ext cx="7150051" cy="3209370"/>
              <a:chOff x="-140978" y="-148547"/>
              <a:chExt cx="7150051" cy="2780880"/>
            </a:xfrm>
          </p:grpSpPr>
          <p:sp>
            <p:nvSpPr>
              <p:cNvPr id="6" name="Rounded Rectangle 12329"/>
              <p:cNvSpPr>
                <a:spLocks noChangeArrowheads="1"/>
              </p:cNvSpPr>
              <p:nvPr/>
            </p:nvSpPr>
            <p:spPr bwMode="auto">
              <a:xfrm>
                <a:off x="4920473" y="-118632"/>
                <a:ext cx="2058272" cy="811779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2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التاريخ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10 يناير 2022م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Rounded Rectangle 12327"/>
              <p:cNvSpPr>
                <a:spLocks noChangeArrowheads="1"/>
              </p:cNvSpPr>
              <p:nvPr/>
            </p:nvSpPr>
            <p:spPr bwMode="auto">
              <a:xfrm>
                <a:off x="-140978" y="-148547"/>
                <a:ext cx="2039629" cy="897503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6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التحية </a:t>
                </a:r>
                <a:endParaRPr lang="en-US" sz="3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ar-EG" sz="3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تحية طيبة وبعد</a:t>
                </a:r>
                <a:r>
                  <a:rPr lang="ar-EG" sz="4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 . </a:t>
                </a:r>
                <a:endParaRPr lang="en-US" sz="3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Rounded Rectangle 12328"/>
              <p:cNvSpPr>
                <a:spLocks noChangeArrowheads="1"/>
              </p:cNvSpPr>
              <p:nvPr/>
            </p:nvSpPr>
            <p:spPr bwMode="auto">
              <a:xfrm>
                <a:off x="4857377" y="788572"/>
                <a:ext cx="2151696" cy="933427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8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المقدمة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115000"/>
                  </a:lnSpc>
                  <a:spcAft>
                    <a:spcPct val="0"/>
                  </a:spcAft>
                </a:pPr>
                <a:r>
                  <a:rPr lang="ar-EG" sz="28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طلب اختبار أعمال السنة .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Rounded Rectangle 12326"/>
              <p:cNvSpPr>
                <a:spLocks noChangeArrowheads="1"/>
              </p:cNvSpPr>
              <p:nvPr/>
            </p:nvSpPr>
            <p:spPr bwMode="auto">
              <a:xfrm>
                <a:off x="4901661" y="1800780"/>
                <a:ext cx="2077084" cy="831553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2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المُرْسِل 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الطالب علي حسام .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Rounded Rectangle 12331"/>
              <p:cNvSpPr>
                <a:spLocks noChangeArrowheads="1"/>
              </p:cNvSpPr>
              <p:nvPr/>
            </p:nvSpPr>
            <p:spPr bwMode="auto">
              <a:xfrm>
                <a:off x="2336800" y="-148528"/>
                <a:ext cx="2209800" cy="841675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32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اسم المُرْسَل إليه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90000"/>
                  </a:lnSpc>
                  <a:spcAft>
                    <a:spcPct val="0"/>
                  </a:spcAft>
                </a:pP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الأستاذ محمد .</a:t>
                </a:r>
                <a:endParaRPr lang="en-US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" name="Rounded Rectangle 12325"/>
              <p:cNvSpPr>
                <a:spLocks noChangeArrowheads="1"/>
              </p:cNvSpPr>
              <p:nvPr/>
            </p:nvSpPr>
            <p:spPr bwMode="auto">
              <a:xfrm>
                <a:off x="1898650" y="946966"/>
                <a:ext cx="2856866" cy="1685367"/>
              </a:xfrm>
              <a:prstGeom prst="roundRect">
                <a:avLst>
                  <a:gd name="adj" fmla="val 16667"/>
                </a:avLst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ar-EG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1">
                  <a:spcAft>
                    <a:spcPct val="0"/>
                  </a:spcAft>
                </a:pPr>
                <a:r>
                  <a:rPr lang="ar-EG" sz="2400" b="1" u="sng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العرض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lnSpc>
                    <a:spcPct val="80000"/>
                  </a:lnSpc>
                  <a:spcAft>
                    <a:spcPct val="0"/>
                  </a:spcAft>
                </a:pPr>
                <a:r>
                  <a:rPr lang="ar-EG" sz="3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Simplified Arabic" panose="02020603050405020304" pitchFamily="18" charset="-78"/>
                  </a:rPr>
                  <a:t>بخصوص الموضوع أعلاه أحيطكم علمًا بأنني لم أحضر اختبار أعمال السنة الذي عقد يوم الثلاثاء 10 يناير 2022م بسبب مرضي الشديد 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rtl="1">
                  <a:spcAft>
                    <a:spcPct val="0"/>
                  </a:spcAft>
                </a:pPr>
                <a:r>
                  <a:rPr lang="en-US" sz="2800">
                    <a:effectLst/>
                    <a:latin typeface="Simplified Arabic" panose="02020603050405020304" pitchFamily="18" charset="-78"/>
                    <a:ea typeface="Times New Roman" panose="02020603050405020304" pitchFamily="18" charset="0"/>
                  </a:rPr>
                  <a:t> </a:t>
                </a:r>
                <a:endParaRPr lang="en-US" sz="2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5" name="Rounded Rectangle 12326"/>
            <p:cNvSpPr>
              <a:spLocks noChangeArrowheads="1"/>
            </p:cNvSpPr>
            <p:nvPr/>
          </p:nvSpPr>
          <p:spPr bwMode="auto">
            <a:xfrm>
              <a:off x="-68927" y="1316814"/>
              <a:ext cx="2077084" cy="1865325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ar-EG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1">
                <a:spcAft>
                  <a:spcPct val="0"/>
                </a:spcAft>
              </a:pPr>
              <a:r>
                <a:rPr lang="ar-EG" sz="3200" b="1" u="sng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الخاتمة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rtl="1">
                <a:lnSpc>
                  <a:spcPct val="90000"/>
                </a:lnSpc>
                <a:spcAft>
                  <a:spcPct val="0"/>
                </a:spcAft>
              </a:pPr>
              <a:r>
                <a:rPr lang="ar-EG" sz="3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Simplified Arabic" panose="02020603050405020304" pitchFamily="18" charset="-78"/>
                </a:rPr>
                <a:t>أرجو من سعادتكم التكرم بإعادة الاختبار تفضلوا بقبول فائق التقدير والاحترام .</a:t>
              </a:r>
              <a:endParaRPr lang="en-US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02144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590</Words>
  <Application>Microsoft Office PowerPoint</Application>
  <PresentationFormat>Widescreen</PresentationFormat>
  <Paragraphs>117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24</cp:revision>
  <dcterms:created xsi:type="dcterms:W3CDTF">2023-09-27T06:33:31Z</dcterms:created>
  <dcterms:modified xsi:type="dcterms:W3CDTF">2023-11-16T10:36:33Z</dcterms:modified>
</cp:coreProperties>
</file>