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2"/>
  </p:notesMasterIdLst>
  <p:sldIdLst>
    <p:sldId id="256" r:id="rId2"/>
    <p:sldId id="293" r:id="rId3"/>
    <p:sldId id="294" r:id="rId4"/>
    <p:sldId id="317" r:id="rId5"/>
    <p:sldId id="318" r:id="rId6"/>
    <p:sldId id="319" r:id="rId7"/>
    <p:sldId id="320" r:id="rId8"/>
    <p:sldId id="321" r:id="rId9"/>
    <p:sldId id="258" r:id="rId10"/>
    <p:sldId id="316" r:id="rId11"/>
  </p:sldIdLst>
  <p:sldSz cx="9144000" cy="5143500" type="screen16x9"/>
  <p:notesSz cx="6858000" cy="9144000"/>
  <p:embeddedFontLst>
    <p:embeddedFont>
      <p:font typeface="Montserrat Alternates" panose="020B0604020202020204" charset="0"/>
      <p:regular r:id="rId13"/>
      <p:bold r:id="rId14"/>
      <p:italic r:id="rId15"/>
      <p:boldItalic r:id="rId16"/>
    </p:embeddedFont>
    <p:embeddedFont>
      <p:font typeface="Montserrat Alternates SemiBold" panose="020B0604020202020204" charset="0"/>
      <p:regular r:id="rId17"/>
      <p:bold r:id="rId18"/>
      <p:italic r:id="rId19"/>
      <p:boldItalic r:id="rId20"/>
    </p:embeddedFont>
    <p:embeddedFont>
      <p:font typeface="Raleway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14DD668-1AB1-4A98-BE68-A8C786E2FDD0}">
  <a:tblStyle styleId="{C14DD668-1AB1-4A98-BE68-A8C786E2FDD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AA0C32A-BD4F-465E-BEFB-52AD33CBA68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00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fb760195f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fb760195f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4541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Google Shape;1489;gfb760195fb_0_9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0" name="Google Shape;1490;gfb760195fb_0_9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Google Shape;1656;gf68eef1538_0_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7" name="Google Shape;1657;gf68eef1538_0_5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Google Shape;1656;gf68eef1538_0_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7" name="Google Shape;1657;gf68eef1538_0_5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8307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Google Shape;1656;gf68eef1538_0_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7" name="Google Shape;1657;gf68eef1538_0_5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9662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Google Shape;1656;gf68eef1538_0_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7" name="Google Shape;1657;gf68eef1538_0_5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0229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Google Shape;1656;gf68eef1538_0_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7" name="Google Shape;1657;gf68eef1538_0_5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0566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Google Shape;1656;gf68eef1538_0_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7" name="Google Shape;1657;gf68eef1538_0_5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2641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59235" y="1150647"/>
            <a:ext cx="4144200" cy="215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900" b="0">
                <a:solidFill>
                  <a:schemeClr val="lt1"/>
                </a:solidFill>
                <a:latin typeface="Montserrat Alternates SemiBold"/>
                <a:ea typeface="Montserrat Alternates SemiBold"/>
                <a:cs typeface="Montserrat Alternates SemiBold"/>
                <a:sym typeface="Montserrat Alternate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814099" y="3431765"/>
            <a:ext cx="4270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/>
          <p:nvPr/>
        </p:nvSpPr>
        <p:spPr>
          <a:xfrm>
            <a:off x="524400" y="367350"/>
            <a:ext cx="8095200" cy="4408800"/>
          </a:xfrm>
          <a:prstGeom prst="rect">
            <a:avLst/>
          </a:prstGeom>
          <a:solidFill>
            <a:schemeClr val="dk1">
              <a:alpha val="707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720000" y="539496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/>
          <p:nvPr/>
        </p:nvSpPr>
        <p:spPr>
          <a:xfrm>
            <a:off x="8277475" y="365650"/>
            <a:ext cx="347700" cy="34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</a:endParaRPr>
          </a:p>
        </p:txBody>
      </p:sp>
      <p:sp>
        <p:nvSpPr>
          <p:cNvPr id="31" name="Google Shape;31;p6"/>
          <p:cNvSpPr/>
          <p:nvPr/>
        </p:nvSpPr>
        <p:spPr>
          <a:xfrm>
            <a:off x="524400" y="4428450"/>
            <a:ext cx="347700" cy="34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1075800" y="1307100"/>
            <a:ext cx="69924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title"/>
          </p:nvPr>
        </p:nvSpPr>
        <p:spPr>
          <a:xfrm flipH="1">
            <a:off x="6373368" y="1323434"/>
            <a:ext cx="12069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1"/>
          </p:nvPr>
        </p:nvSpPr>
        <p:spPr>
          <a:xfrm flipH="1">
            <a:off x="4868270" y="1676448"/>
            <a:ext cx="2711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2"/>
          </p:nvPr>
        </p:nvSpPr>
        <p:spPr>
          <a:xfrm flipH="1">
            <a:off x="6372175" y="2505459"/>
            <a:ext cx="1207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3"/>
          </p:nvPr>
        </p:nvSpPr>
        <p:spPr>
          <a:xfrm flipH="1">
            <a:off x="4868270" y="2863117"/>
            <a:ext cx="2711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4"/>
          </p:nvPr>
        </p:nvSpPr>
        <p:spPr>
          <a:xfrm flipH="1">
            <a:off x="5692378" y="3687459"/>
            <a:ext cx="1887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ubTitle" idx="5"/>
          </p:nvPr>
        </p:nvSpPr>
        <p:spPr>
          <a:xfrm flipH="1">
            <a:off x="4868270" y="4047667"/>
            <a:ext cx="2711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6" hasCustomPrompt="1"/>
          </p:nvPr>
        </p:nvSpPr>
        <p:spPr>
          <a:xfrm flipH="1">
            <a:off x="7511113" y="1323434"/>
            <a:ext cx="5487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7" hasCustomPrompt="1"/>
          </p:nvPr>
        </p:nvSpPr>
        <p:spPr>
          <a:xfrm flipH="1">
            <a:off x="7511113" y="3687462"/>
            <a:ext cx="5487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8" hasCustomPrompt="1"/>
          </p:nvPr>
        </p:nvSpPr>
        <p:spPr>
          <a:xfrm flipH="1">
            <a:off x="7511113" y="2505448"/>
            <a:ext cx="5487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9"/>
          </p:nvPr>
        </p:nvSpPr>
        <p:spPr>
          <a:xfrm>
            <a:off x="4614162" y="539500"/>
            <a:ext cx="36960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/>
          <p:nvPr/>
        </p:nvSpPr>
        <p:spPr>
          <a:xfrm flipH="1">
            <a:off x="529975" y="367350"/>
            <a:ext cx="8095200" cy="4408800"/>
          </a:xfrm>
          <a:prstGeom prst="rect">
            <a:avLst/>
          </a:prstGeom>
          <a:solidFill>
            <a:schemeClr val="dk1">
              <a:alpha val="707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6"/>
          <p:cNvSpPr/>
          <p:nvPr/>
        </p:nvSpPr>
        <p:spPr>
          <a:xfrm flipH="1">
            <a:off x="524400" y="365650"/>
            <a:ext cx="347700" cy="34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</a:endParaRPr>
          </a:p>
        </p:txBody>
      </p:sp>
      <p:sp>
        <p:nvSpPr>
          <p:cNvPr id="68" name="Google Shape;68;p16"/>
          <p:cNvSpPr/>
          <p:nvPr/>
        </p:nvSpPr>
        <p:spPr>
          <a:xfrm flipH="1">
            <a:off x="8277475" y="4428450"/>
            <a:ext cx="347700" cy="34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</a:endParaRPr>
          </a:p>
        </p:txBody>
      </p:sp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3895863" y="539496"/>
            <a:ext cx="4626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/>
          <p:nvPr/>
        </p:nvSpPr>
        <p:spPr>
          <a:xfrm flipH="1">
            <a:off x="524400" y="365650"/>
            <a:ext cx="347700" cy="34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</a:endParaRPr>
          </a:p>
        </p:txBody>
      </p:sp>
      <p:sp>
        <p:nvSpPr>
          <p:cNvPr id="158" name="Google Shape;158;p30"/>
          <p:cNvSpPr/>
          <p:nvPr/>
        </p:nvSpPr>
        <p:spPr>
          <a:xfrm flipH="1">
            <a:off x="8277475" y="4428450"/>
            <a:ext cx="347700" cy="34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dk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1"/>
          <p:cNvSpPr/>
          <p:nvPr/>
        </p:nvSpPr>
        <p:spPr>
          <a:xfrm>
            <a:off x="8277475" y="365650"/>
            <a:ext cx="347700" cy="34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</a:endParaRPr>
          </a:p>
        </p:txBody>
      </p:sp>
      <p:sp>
        <p:nvSpPr>
          <p:cNvPr id="161" name="Google Shape;161;p31"/>
          <p:cNvSpPr/>
          <p:nvPr/>
        </p:nvSpPr>
        <p:spPr>
          <a:xfrm>
            <a:off x="524400" y="4428450"/>
            <a:ext cx="347700" cy="34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7750" y="539496"/>
            <a:ext cx="7708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 Alternates"/>
              <a:buNone/>
              <a:defRPr sz="2800" b="1">
                <a:solidFill>
                  <a:schemeClr val="l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Char char="●"/>
              <a:defRPr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Char char="○"/>
              <a:defRPr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Char char="■"/>
              <a:defRPr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Char char="●"/>
              <a:defRPr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Char char="○"/>
              <a:defRPr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Char char="■"/>
              <a:defRPr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Char char="●"/>
              <a:defRPr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Char char="○"/>
              <a:defRPr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Char char="■"/>
              <a:defRPr sz="16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4" r:id="rId3"/>
    <p:sldLayoutId id="2147483658" r:id="rId4"/>
    <p:sldLayoutId id="2147483659" r:id="rId5"/>
    <p:sldLayoutId id="2147483662" r:id="rId6"/>
    <p:sldLayoutId id="2147483676" r:id="rId7"/>
    <p:sldLayoutId id="2147483677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5"/>
          <p:cNvSpPr/>
          <p:nvPr/>
        </p:nvSpPr>
        <p:spPr>
          <a:xfrm>
            <a:off x="188258" y="863172"/>
            <a:ext cx="5378824" cy="1210807"/>
          </a:xfrm>
          <a:prstGeom prst="rect">
            <a:avLst/>
          </a:prstGeom>
          <a:solidFill>
            <a:schemeClr val="dk1">
              <a:alpha val="707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" name="Google Shape;173;p35"/>
          <p:cNvSpPr txBox="1">
            <a:spLocks noGrp="1"/>
          </p:cNvSpPr>
          <p:nvPr>
            <p:ph type="ctrTitle"/>
          </p:nvPr>
        </p:nvSpPr>
        <p:spPr>
          <a:xfrm>
            <a:off x="188258" y="726141"/>
            <a:ext cx="5378824" cy="121080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r>
              <a:rPr lang="en" sz="4000" dirty="0"/>
              <a:t>Wohnung Gesucht</a:t>
            </a:r>
            <a:endParaRPr dirty="0"/>
          </a:p>
        </p:txBody>
      </p:sp>
      <p:cxnSp>
        <p:nvCxnSpPr>
          <p:cNvPr id="175" name="Google Shape;175;p35"/>
          <p:cNvCxnSpPr>
            <a:cxnSpLocks/>
          </p:cNvCxnSpPr>
          <p:nvPr/>
        </p:nvCxnSpPr>
        <p:spPr>
          <a:xfrm>
            <a:off x="301438" y="1855901"/>
            <a:ext cx="5175997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Google Shape;173;p35">
            <a:extLst>
              <a:ext uri="{FF2B5EF4-FFF2-40B4-BE49-F238E27FC236}">
                <a16:creationId xmlns:a16="http://schemas.microsoft.com/office/drawing/2014/main" id="{3BB56745-97D5-FEC5-8A16-6C44CA59A265}"/>
              </a:ext>
            </a:extLst>
          </p:cNvPr>
          <p:cNvSpPr txBox="1">
            <a:spLocks/>
          </p:cNvSpPr>
          <p:nvPr/>
        </p:nvSpPr>
        <p:spPr>
          <a:xfrm>
            <a:off x="188258" y="3696404"/>
            <a:ext cx="3209459" cy="5839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 Alternates"/>
              <a:buNone/>
              <a:defRPr sz="4900" b="0" i="0" u="none" strike="noStrike" cap="none">
                <a:solidFill>
                  <a:schemeClr val="lt1"/>
                </a:solidFill>
                <a:latin typeface="Montserrat Alternates SemiBold"/>
                <a:ea typeface="Montserrat Alternates SemiBold"/>
                <a:cs typeface="Montserrat Alternates SemiBold"/>
                <a:sym typeface="Montserrat Alternates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de-DE" dirty="0"/>
              <a:t> </a:t>
            </a:r>
            <a:r>
              <a:rPr lang="de-DE" sz="2400" dirty="0"/>
              <a:t>Kursbuch S. 55</a:t>
            </a:r>
            <a:endParaRPr lang="de-D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0"/>
          <p:cNvSpPr txBox="1"/>
          <p:nvPr/>
        </p:nvSpPr>
        <p:spPr>
          <a:xfrm>
            <a:off x="734713" y="1574809"/>
            <a:ext cx="14631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rPr>
              <a:t>Room 1</a:t>
            </a:r>
            <a:endParaRPr sz="2000" b="1" dirty="0">
              <a:solidFill>
                <a:schemeClr val="lt1"/>
              </a:solidFill>
              <a:latin typeface="Montserrat Alternates"/>
              <a:ea typeface="Montserrat Alternates"/>
              <a:cs typeface="Montserrat Alternates"/>
              <a:sym typeface="Montserrat Alternate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627005-8063-7239-2624-803B88A6A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256" y="70780"/>
            <a:ext cx="4378309" cy="33268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899C16-093E-F0C3-FF90-17D2F0FD2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74" y="94237"/>
            <a:ext cx="4478821" cy="3326844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DCCD8B5-481D-6BFF-2848-3AB014480B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318743"/>
              </p:ext>
            </p:extLst>
          </p:nvPr>
        </p:nvGraphicFramePr>
        <p:xfrm>
          <a:off x="143434" y="3686584"/>
          <a:ext cx="7711416" cy="11125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898240">
                  <a:extLst>
                    <a:ext uri="{9D8B030D-6E8A-4147-A177-3AD203B41FA5}">
                      <a16:colId xmlns:a16="http://schemas.microsoft.com/office/drawing/2014/main" val="2519032315"/>
                    </a:ext>
                  </a:extLst>
                </a:gridCol>
                <a:gridCol w="1056741">
                  <a:extLst>
                    <a:ext uri="{9D8B030D-6E8A-4147-A177-3AD203B41FA5}">
                      <a16:colId xmlns:a16="http://schemas.microsoft.com/office/drawing/2014/main" val="2852965974"/>
                    </a:ext>
                  </a:extLst>
                </a:gridCol>
                <a:gridCol w="1027610">
                  <a:extLst>
                    <a:ext uri="{9D8B030D-6E8A-4147-A177-3AD203B41FA5}">
                      <a16:colId xmlns:a16="http://schemas.microsoft.com/office/drawing/2014/main" val="462975831"/>
                    </a:ext>
                  </a:extLst>
                </a:gridCol>
                <a:gridCol w="1367061">
                  <a:extLst>
                    <a:ext uri="{9D8B030D-6E8A-4147-A177-3AD203B41FA5}">
                      <a16:colId xmlns:a16="http://schemas.microsoft.com/office/drawing/2014/main" val="344173501"/>
                    </a:ext>
                  </a:extLst>
                </a:gridCol>
                <a:gridCol w="806823">
                  <a:extLst>
                    <a:ext uri="{9D8B030D-6E8A-4147-A177-3AD203B41FA5}">
                      <a16:colId xmlns:a16="http://schemas.microsoft.com/office/drawing/2014/main" val="196014700"/>
                    </a:ext>
                  </a:extLst>
                </a:gridCol>
                <a:gridCol w="1326777">
                  <a:extLst>
                    <a:ext uri="{9D8B030D-6E8A-4147-A177-3AD203B41FA5}">
                      <a16:colId xmlns:a16="http://schemas.microsoft.com/office/drawing/2014/main" val="3657644830"/>
                    </a:ext>
                  </a:extLst>
                </a:gridCol>
                <a:gridCol w="1228164">
                  <a:extLst>
                    <a:ext uri="{9D8B030D-6E8A-4147-A177-3AD203B41FA5}">
                      <a16:colId xmlns:a16="http://schemas.microsoft.com/office/drawing/2014/main" val="9397752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Anzeige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Zimmer?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Badzimmer?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Miete?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Wohnfläche?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Andere?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760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694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6034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2364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A5DD9E-DD22-29B7-B27F-F1B6D2412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86118"/>
            <a:ext cx="7691717" cy="38458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EF2B80-0476-BE97-7F32-1E92C1610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18" y="143435"/>
            <a:ext cx="8489576" cy="47243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103271-49AD-23F6-A464-70BBCC7BB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24" y="278813"/>
            <a:ext cx="8731623" cy="452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207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600C58-CC50-8453-61F0-3D0215D8A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694" y="215153"/>
            <a:ext cx="8471647" cy="482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88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C91088-3A93-112D-526F-F9197C434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24" y="242046"/>
            <a:ext cx="8390964" cy="464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35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CB5707-B432-4D49-95EE-DD64CCA66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59" y="215154"/>
            <a:ext cx="8641975" cy="462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96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57CFD4-F908-A42B-520F-85DBF7810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30" y="322729"/>
            <a:ext cx="8435788" cy="469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866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7"/>
          <p:cNvSpPr/>
          <p:nvPr/>
        </p:nvSpPr>
        <p:spPr>
          <a:xfrm flipH="1">
            <a:off x="4115119" y="408793"/>
            <a:ext cx="3975212" cy="4450077"/>
          </a:xfrm>
          <a:prstGeom prst="rect">
            <a:avLst/>
          </a:prstGeom>
          <a:solidFill>
            <a:schemeClr val="dk1">
              <a:alpha val="662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0" name="Google Shape;190;p37">
            <a:hlinkClick r:id="rId4" action="ppaction://hlinksldjump"/>
          </p:cNvPr>
          <p:cNvSpPr txBox="1">
            <a:spLocks noGrp="1"/>
          </p:cNvSpPr>
          <p:nvPr>
            <p:ph type="title"/>
          </p:nvPr>
        </p:nvSpPr>
        <p:spPr>
          <a:xfrm flipH="1">
            <a:off x="4200662" y="1188260"/>
            <a:ext cx="79462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Ab:  </a:t>
            </a:r>
            <a:endParaRPr dirty="0"/>
          </a:p>
        </p:txBody>
      </p:sp>
      <p:sp>
        <p:nvSpPr>
          <p:cNvPr id="191" name="Google Shape;191;p37"/>
          <p:cNvSpPr txBox="1">
            <a:spLocks noGrp="1"/>
          </p:cNvSpPr>
          <p:nvPr>
            <p:ph type="subTitle" idx="1"/>
          </p:nvPr>
        </p:nvSpPr>
        <p:spPr>
          <a:xfrm flipH="1">
            <a:off x="4962751" y="1170557"/>
            <a:ext cx="824108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Altbau</a:t>
            </a:r>
            <a:endParaRPr dirty="0"/>
          </a:p>
        </p:txBody>
      </p:sp>
      <p:sp>
        <p:nvSpPr>
          <p:cNvPr id="192" name="Google Shape;192;p37">
            <a:hlinkClick r:id="" action="ppaction://noaction"/>
          </p:cNvPr>
          <p:cNvSpPr txBox="1">
            <a:spLocks noGrp="1"/>
          </p:cNvSpPr>
          <p:nvPr>
            <p:ph type="title" idx="2"/>
          </p:nvPr>
        </p:nvSpPr>
        <p:spPr>
          <a:xfrm flipH="1">
            <a:off x="4341498" y="1667677"/>
            <a:ext cx="664503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dirty="0"/>
              <a:t>DG: </a:t>
            </a:r>
            <a:endParaRPr dirty="0"/>
          </a:p>
        </p:txBody>
      </p:sp>
      <p:sp>
        <p:nvSpPr>
          <p:cNvPr id="194" name="Google Shape;194;p37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 flipH="1">
            <a:off x="4314234" y="2485868"/>
            <a:ext cx="1225953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Wo-Zi:</a:t>
            </a:r>
            <a:endParaRPr dirty="0"/>
          </a:p>
        </p:txBody>
      </p:sp>
      <p:sp>
        <p:nvSpPr>
          <p:cNvPr id="198" name="Google Shape;198;p37"/>
          <p:cNvSpPr txBox="1">
            <a:spLocks noGrp="1"/>
          </p:cNvSpPr>
          <p:nvPr>
            <p:ph type="title" idx="9"/>
          </p:nvPr>
        </p:nvSpPr>
        <p:spPr>
          <a:xfrm>
            <a:off x="4614162" y="539500"/>
            <a:ext cx="3696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Abkürzung</a:t>
            </a:r>
            <a:endParaRPr dirty="0"/>
          </a:p>
        </p:txBody>
      </p:sp>
      <p:cxnSp>
        <p:nvCxnSpPr>
          <p:cNvPr id="199" name="Google Shape;199;p37"/>
          <p:cNvCxnSpPr/>
          <p:nvPr/>
        </p:nvCxnSpPr>
        <p:spPr>
          <a:xfrm>
            <a:off x="4719612" y="1068050"/>
            <a:ext cx="3485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5" name="Google Shape;205;p37"/>
          <p:cNvCxnSpPr/>
          <p:nvPr/>
        </p:nvCxnSpPr>
        <p:spPr>
          <a:xfrm>
            <a:off x="4534212" y="1590252"/>
            <a:ext cx="370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6" name="Google Shape;206;p37"/>
          <p:cNvCxnSpPr/>
          <p:nvPr/>
        </p:nvCxnSpPr>
        <p:spPr>
          <a:xfrm>
            <a:off x="4783910" y="1985688"/>
            <a:ext cx="370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7" name="Google Shape;207;p37"/>
          <p:cNvCxnSpPr/>
          <p:nvPr/>
        </p:nvCxnSpPr>
        <p:spPr>
          <a:xfrm>
            <a:off x="4504578" y="3721888"/>
            <a:ext cx="370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Google Shape;190;p37">
            <a:hlinkClick r:id="rId4" action="ppaction://hlinksldjump"/>
            <a:extLst>
              <a:ext uri="{FF2B5EF4-FFF2-40B4-BE49-F238E27FC236}">
                <a16:creationId xmlns:a16="http://schemas.microsoft.com/office/drawing/2014/main" id="{D78CC851-A0AA-4D2F-BDCA-29CC30E17804}"/>
              </a:ext>
            </a:extLst>
          </p:cNvPr>
          <p:cNvSpPr txBox="1">
            <a:spLocks/>
          </p:cNvSpPr>
          <p:nvPr/>
        </p:nvSpPr>
        <p:spPr>
          <a:xfrm flipH="1">
            <a:off x="6460720" y="1225205"/>
            <a:ext cx="79462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 Alternates"/>
              <a:buNone/>
              <a:defRPr sz="2000" b="1" i="0" u="none" strike="noStrike" cap="none">
                <a:solidFill>
                  <a:schemeClr val="l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de-DE" dirty="0"/>
              <a:t>Ca. :  </a:t>
            </a:r>
          </a:p>
        </p:txBody>
      </p:sp>
      <p:sp>
        <p:nvSpPr>
          <p:cNvPr id="5" name="Google Shape;191;p37">
            <a:extLst>
              <a:ext uri="{FF2B5EF4-FFF2-40B4-BE49-F238E27FC236}">
                <a16:creationId xmlns:a16="http://schemas.microsoft.com/office/drawing/2014/main" id="{AC44995D-E7BA-E6D2-38BC-AC12B561C3D6}"/>
              </a:ext>
            </a:extLst>
          </p:cNvPr>
          <p:cNvSpPr txBox="1">
            <a:spLocks/>
          </p:cNvSpPr>
          <p:nvPr/>
        </p:nvSpPr>
        <p:spPr>
          <a:xfrm flipH="1">
            <a:off x="6982820" y="1189399"/>
            <a:ext cx="824108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/>
            <a:r>
              <a:rPr lang="de-DE" dirty="0"/>
              <a:t>circa</a:t>
            </a:r>
          </a:p>
        </p:txBody>
      </p:sp>
      <p:sp>
        <p:nvSpPr>
          <p:cNvPr id="6" name="Google Shape;191;p37">
            <a:extLst>
              <a:ext uri="{FF2B5EF4-FFF2-40B4-BE49-F238E27FC236}">
                <a16:creationId xmlns:a16="http://schemas.microsoft.com/office/drawing/2014/main" id="{3BCB10AB-B126-3A38-A2CC-71C665691BFE}"/>
              </a:ext>
            </a:extLst>
          </p:cNvPr>
          <p:cNvSpPr txBox="1">
            <a:spLocks/>
          </p:cNvSpPr>
          <p:nvPr/>
        </p:nvSpPr>
        <p:spPr>
          <a:xfrm flipH="1">
            <a:off x="4844291" y="1590252"/>
            <a:ext cx="1627895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/>
            <a:r>
              <a:rPr lang="de-DE" dirty="0"/>
              <a:t>Dachgeschoss</a:t>
            </a:r>
          </a:p>
        </p:txBody>
      </p:sp>
      <p:sp>
        <p:nvSpPr>
          <p:cNvPr id="7" name="Google Shape;192;p37">
            <a:hlinkClick r:id="" action="ppaction://noaction"/>
            <a:extLst>
              <a:ext uri="{FF2B5EF4-FFF2-40B4-BE49-F238E27FC236}">
                <a16:creationId xmlns:a16="http://schemas.microsoft.com/office/drawing/2014/main" id="{23560CA1-BD02-E738-01B8-9727A5DB3B62}"/>
              </a:ext>
            </a:extLst>
          </p:cNvPr>
          <p:cNvSpPr txBox="1">
            <a:spLocks/>
          </p:cNvSpPr>
          <p:nvPr/>
        </p:nvSpPr>
        <p:spPr>
          <a:xfrm flipH="1">
            <a:off x="4349208" y="2050577"/>
            <a:ext cx="664503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 Alternates"/>
              <a:buNone/>
              <a:defRPr sz="2000" b="1" i="0" u="none" strike="noStrike" cap="none">
                <a:solidFill>
                  <a:schemeClr val="l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>
              <a:buClr>
                <a:schemeClr val="dk1"/>
              </a:buClr>
              <a:buSzPts val="1100"/>
              <a:buFont typeface="Arial"/>
              <a:buNone/>
            </a:pPr>
            <a:r>
              <a:rPr lang="de-DE" dirty="0"/>
              <a:t>EG: </a:t>
            </a:r>
          </a:p>
        </p:txBody>
      </p:sp>
      <p:sp>
        <p:nvSpPr>
          <p:cNvPr id="8" name="Google Shape;191;p37">
            <a:extLst>
              <a:ext uri="{FF2B5EF4-FFF2-40B4-BE49-F238E27FC236}">
                <a16:creationId xmlns:a16="http://schemas.microsoft.com/office/drawing/2014/main" id="{514FE071-E41C-6D96-2B31-9F9821CD24CE}"/>
              </a:ext>
            </a:extLst>
          </p:cNvPr>
          <p:cNvSpPr txBox="1">
            <a:spLocks/>
          </p:cNvSpPr>
          <p:nvPr/>
        </p:nvSpPr>
        <p:spPr>
          <a:xfrm flipH="1">
            <a:off x="4572000" y="2021397"/>
            <a:ext cx="1627895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/>
            <a:r>
              <a:rPr lang="de-DE" dirty="0"/>
              <a:t>Erdgeschoss</a:t>
            </a:r>
          </a:p>
        </p:txBody>
      </p:sp>
      <p:cxnSp>
        <p:nvCxnSpPr>
          <p:cNvPr id="14" name="Google Shape;206;p37">
            <a:extLst>
              <a:ext uri="{FF2B5EF4-FFF2-40B4-BE49-F238E27FC236}">
                <a16:creationId xmlns:a16="http://schemas.microsoft.com/office/drawing/2014/main" id="{73B865B7-6C7A-21E6-015F-27180F2A4942}"/>
              </a:ext>
            </a:extLst>
          </p:cNvPr>
          <p:cNvCxnSpPr/>
          <p:nvPr/>
        </p:nvCxnSpPr>
        <p:spPr>
          <a:xfrm>
            <a:off x="4464377" y="2422917"/>
            <a:ext cx="370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Google Shape;206;p37">
            <a:extLst>
              <a:ext uri="{FF2B5EF4-FFF2-40B4-BE49-F238E27FC236}">
                <a16:creationId xmlns:a16="http://schemas.microsoft.com/office/drawing/2014/main" id="{90439DAD-F890-881E-579C-352ECB8C7163}"/>
              </a:ext>
            </a:extLst>
          </p:cNvPr>
          <p:cNvCxnSpPr/>
          <p:nvPr/>
        </p:nvCxnSpPr>
        <p:spPr>
          <a:xfrm>
            <a:off x="6582747" y="1553960"/>
            <a:ext cx="370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206;p37">
            <a:extLst>
              <a:ext uri="{FF2B5EF4-FFF2-40B4-BE49-F238E27FC236}">
                <a16:creationId xmlns:a16="http://schemas.microsoft.com/office/drawing/2014/main" id="{844D9054-A384-B645-0DEE-0BC133A9D138}"/>
              </a:ext>
            </a:extLst>
          </p:cNvPr>
          <p:cNvCxnSpPr/>
          <p:nvPr/>
        </p:nvCxnSpPr>
        <p:spPr>
          <a:xfrm>
            <a:off x="4534212" y="2861910"/>
            <a:ext cx="370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Google Shape;191;p37">
            <a:extLst>
              <a:ext uri="{FF2B5EF4-FFF2-40B4-BE49-F238E27FC236}">
                <a16:creationId xmlns:a16="http://schemas.microsoft.com/office/drawing/2014/main" id="{19C182FA-4C00-EB4A-685C-1DEF7CD7F217}"/>
              </a:ext>
            </a:extLst>
          </p:cNvPr>
          <p:cNvSpPr txBox="1">
            <a:spLocks/>
          </p:cNvSpPr>
          <p:nvPr/>
        </p:nvSpPr>
        <p:spPr>
          <a:xfrm flipH="1">
            <a:off x="5120027" y="2399300"/>
            <a:ext cx="1627895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/>
            <a:r>
              <a:rPr lang="de-DE" dirty="0"/>
              <a:t>Wohnzimmer</a:t>
            </a:r>
          </a:p>
        </p:txBody>
      </p:sp>
      <p:sp>
        <p:nvSpPr>
          <p:cNvPr id="20" name="Google Shape;194;p37">
            <a:hlinkClick r:id="" action="ppaction://noaction"/>
            <a:extLst>
              <a:ext uri="{FF2B5EF4-FFF2-40B4-BE49-F238E27FC236}">
                <a16:creationId xmlns:a16="http://schemas.microsoft.com/office/drawing/2014/main" id="{101AC3F6-8994-021C-47F7-6C3E987A505D}"/>
              </a:ext>
            </a:extLst>
          </p:cNvPr>
          <p:cNvSpPr txBox="1">
            <a:spLocks/>
          </p:cNvSpPr>
          <p:nvPr/>
        </p:nvSpPr>
        <p:spPr>
          <a:xfrm flipH="1">
            <a:off x="6400414" y="2050577"/>
            <a:ext cx="794619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 Alternates"/>
              <a:buNone/>
              <a:defRPr sz="2000" b="1" i="0" u="none" strike="noStrike" cap="none">
                <a:solidFill>
                  <a:schemeClr val="l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de-DE" dirty="0"/>
              <a:t>BLK:</a:t>
            </a:r>
          </a:p>
        </p:txBody>
      </p:sp>
      <p:sp>
        <p:nvSpPr>
          <p:cNvPr id="21" name="Google Shape;191;p37">
            <a:extLst>
              <a:ext uri="{FF2B5EF4-FFF2-40B4-BE49-F238E27FC236}">
                <a16:creationId xmlns:a16="http://schemas.microsoft.com/office/drawing/2014/main" id="{176B93C2-F144-0E22-45A5-EC9D98A2EEAB}"/>
              </a:ext>
            </a:extLst>
          </p:cNvPr>
          <p:cNvSpPr txBox="1">
            <a:spLocks/>
          </p:cNvSpPr>
          <p:nvPr/>
        </p:nvSpPr>
        <p:spPr>
          <a:xfrm flipH="1">
            <a:off x="6817017" y="2012932"/>
            <a:ext cx="1034417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/>
            <a:r>
              <a:rPr lang="de-DE" dirty="0"/>
              <a:t>Balkon</a:t>
            </a:r>
          </a:p>
        </p:txBody>
      </p:sp>
      <p:cxnSp>
        <p:nvCxnSpPr>
          <p:cNvPr id="22" name="Google Shape;206;p37">
            <a:extLst>
              <a:ext uri="{FF2B5EF4-FFF2-40B4-BE49-F238E27FC236}">
                <a16:creationId xmlns:a16="http://schemas.microsoft.com/office/drawing/2014/main" id="{ED77591C-0EBA-14BD-037E-105AFEB111F3}"/>
              </a:ext>
            </a:extLst>
          </p:cNvPr>
          <p:cNvCxnSpPr/>
          <p:nvPr/>
        </p:nvCxnSpPr>
        <p:spPr>
          <a:xfrm>
            <a:off x="6562522" y="2399300"/>
            <a:ext cx="370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Google Shape;190;p37">
            <a:hlinkClick r:id="rId4" action="ppaction://hlinksldjump"/>
            <a:extLst>
              <a:ext uri="{FF2B5EF4-FFF2-40B4-BE49-F238E27FC236}">
                <a16:creationId xmlns:a16="http://schemas.microsoft.com/office/drawing/2014/main" id="{B5DDC030-BC59-2F24-C0F1-3322D6487734}"/>
              </a:ext>
            </a:extLst>
          </p:cNvPr>
          <p:cNvSpPr txBox="1">
            <a:spLocks/>
          </p:cNvSpPr>
          <p:nvPr/>
        </p:nvSpPr>
        <p:spPr>
          <a:xfrm flipH="1">
            <a:off x="6463196" y="1683945"/>
            <a:ext cx="79462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 Alternates"/>
              <a:buNone/>
              <a:defRPr sz="2000" b="1" i="0" u="none" strike="noStrike" cap="none">
                <a:solidFill>
                  <a:schemeClr val="l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de-DE" dirty="0"/>
              <a:t>Zi. :  </a:t>
            </a:r>
          </a:p>
        </p:txBody>
      </p:sp>
      <p:sp>
        <p:nvSpPr>
          <p:cNvPr id="24" name="Google Shape;191;p37">
            <a:extLst>
              <a:ext uri="{FF2B5EF4-FFF2-40B4-BE49-F238E27FC236}">
                <a16:creationId xmlns:a16="http://schemas.microsoft.com/office/drawing/2014/main" id="{D4A7B980-7FD4-169E-2A31-29B272DFB6BE}"/>
              </a:ext>
            </a:extLst>
          </p:cNvPr>
          <p:cNvSpPr txBox="1">
            <a:spLocks/>
          </p:cNvSpPr>
          <p:nvPr/>
        </p:nvSpPr>
        <p:spPr>
          <a:xfrm flipH="1">
            <a:off x="7133945" y="1642256"/>
            <a:ext cx="956386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/>
            <a:r>
              <a:rPr lang="de-DE" dirty="0"/>
              <a:t>Zimmer</a:t>
            </a:r>
          </a:p>
        </p:txBody>
      </p:sp>
      <p:cxnSp>
        <p:nvCxnSpPr>
          <p:cNvPr id="25" name="Google Shape;206;p37">
            <a:extLst>
              <a:ext uri="{FF2B5EF4-FFF2-40B4-BE49-F238E27FC236}">
                <a16:creationId xmlns:a16="http://schemas.microsoft.com/office/drawing/2014/main" id="{2DE432EB-B04B-05AF-3C5D-7A19CD211232}"/>
              </a:ext>
            </a:extLst>
          </p:cNvPr>
          <p:cNvCxnSpPr/>
          <p:nvPr/>
        </p:nvCxnSpPr>
        <p:spPr>
          <a:xfrm>
            <a:off x="6672630" y="2012932"/>
            <a:ext cx="370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" name="Google Shape;194;p37">
            <a:hlinkClick r:id="" action="ppaction://noaction"/>
            <a:extLst>
              <a:ext uri="{FF2B5EF4-FFF2-40B4-BE49-F238E27FC236}">
                <a16:creationId xmlns:a16="http://schemas.microsoft.com/office/drawing/2014/main" id="{D9CE15FA-09AE-E6C5-7CF3-B2A21DB90869}"/>
              </a:ext>
            </a:extLst>
          </p:cNvPr>
          <p:cNvSpPr txBox="1">
            <a:spLocks/>
          </p:cNvSpPr>
          <p:nvPr/>
        </p:nvSpPr>
        <p:spPr>
          <a:xfrm flipH="1">
            <a:off x="4314233" y="2915998"/>
            <a:ext cx="794619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 Alternates"/>
              <a:buNone/>
              <a:defRPr sz="2000" b="1" i="0" u="none" strike="noStrike" cap="none">
                <a:solidFill>
                  <a:schemeClr val="l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de-DE" dirty="0"/>
              <a:t>Hzg:</a:t>
            </a:r>
          </a:p>
        </p:txBody>
      </p:sp>
      <p:sp>
        <p:nvSpPr>
          <p:cNvPr id="31" name="Google Shape;191;p37">
            <a:extLst>
              <a:ext uri="{FF2B5EF4-FFF2-40B4-BE49-F238E27FC236}">
                <a16:creationId xmlns:a16="http://schemas.microsoft.com/office/drawing/2014/main" id="{FB3C56C9-3FD7-0B6D-74D1-395235B9C300}"/>
              </a:ext>
            </a:extLst>
          </p:cNvPr>
          <p:cNvSpPr txBox="1">
            <a:spLocks/>
          </p:cNvSpPr>
          <p:nvPr/>
        </p:nvSpPr>
        <p:spPr>
          <a:xfrm flipH="1">
            <a:off x="4930916" y="2871237"/>
            <a:ext cx="983729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/>
            <a:r>
              <a:rPr lang="de-DE" dirty="0"/>
              <a:t>Heizung</a:t>
            </a:r>
          </a:p>
        </p:txBody>
      </p:sp>
      <p:cxnSp>
        <p:nvCxnSpPr>
          <p:cNvPr id="32" name="Google Shape;206;p37">
            <a:extLst>
              <a:ext uri="{FF2B5EF4-FFF2-40B4-BE49-F238E27FC236}">
                <a16:creationId xmlns:a16="http://schemas.microsoft.com/office/drawing/2014/main" id="{5FA212E9-C1A5-4135-7DF0-0B23E7CBFF3F}"/>
              </a:ext>
            </a:extLst>
          </p:cNvPr>
          <p:cNvCxnSpPr/>
          <p:nvPr/>
        </p:nvCxnSpPr>
        <p:spPr>
          <a:xfrm>
            <a:off x="4464377" y="3292832"/>
            <a:ext cx="370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" name="Google Shape;194;p37">
            <a:hlinkClick r:id="" action="ppaction://noaction"/>
            <a:extLst>
              <a:ext uri="{FF2B5EF4-FFF2-40B4-BE49-F238E27FC236}">
                <a16:creationId xmlns:a16="http://schemas.microsoft.com/office/drawing/2014/main" id="{5D1C860D-F720-407C-FFCE-A87171B50BF8}"/>
              </a:ext>
            </a:extLst>
          </p:cNvPr>
          <p:cNvSpPr txBox="1">
            <a:spLocks/>
          </p:cNvSpPr>
          <p:nvPr/>
        </p:nvSpPr>
        <p:spPr>
          <a:xfrm flipH="1">
            <a:off x="5938995" y="2934925"/>
            <a:ext cx="983729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 Alternates"/>
              <a:buNone/>
              <a:defRPr sz="2000" b="1" i="0" u="none" strike="noStrike" cap="none">
                <a:solidFill>
                  <a:schemeClr val="l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de-DE" dirty="0"/>
              <a:t>Whg:</a:t>
            </a:r>
          </a:p>
        </p:txBody>
      </p:sp>
      <p:cxnSp>
        <p:nvCxnSpPr>
          <p:cNvPr id="34" name="Google Shape;206;p37">
            <a:extLst>
              <a:ext uri="{FF2B5EF4-FFF2-40B4-BE49-F238E27FC236}">
                <a16:creationId xmlns:a16="http://schemas.microsoft.com/office/drawing/2014/main" id="{C401E811-4A69-BA40-AE92-4D0EC353ECE5}"/>
              </a:ext>
            </a:extLst>
          </p:cNvPr>
          <p:cNvCxnSpPr/>
          <p:nvPr/>
        </p:nvCxnSpPr>
        <p:spPr>
          <a:xfrm>
            <a:off x="6101386" y="3297384"/>
            <a:ext cx="370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" name="Google Shape;191;p37">
            <a:extLst>
              <a:ext uri="{FF2B5EF4-FFF2-40B4-BE49-F238E27FC236}">
                <a16:creationId xmlns:a16="http://schemas.microsoft.com/office/drawing/2014/main" id="{E94B1A31-2C83-04BF-E881-EC3886AC6F93}"/>
              </a:ext>
            </a:extLst>
          </p:cNvPr>
          <p:cNvSpPr txBox="1">
            <a:spLocks/>
          </p:cNvSpPr>
          <p:nvPr/>
        </p:nvSpPr>
        <p:spPr>
          <a:xfrm flipH="1">
            <a:off x="6672630" y="2894542"/>
            <a:ext cx="1153794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/>
            <a:r>
              <a:rPr lang="de-DE" dirty="0"/>
              <a:t>Wohnung</a:t>
            </a:r>
          </a:p>
        </p:txBody>
      </p:sp>
      <p:sp>
        <p:nvSpPr>
          <p:cNvPr id="36" name="Google Shape;194;p37">
            <a:hlinkClick r:id="" action="ppaction://noaction"/>
            <a:extLst>
              <a:ext uri="{FF2B5EF4-FFF2-40B4-BE49-F238E27FC236}">
                <a16:creationId xmlns:a16="http://schemas.microsoft.com/office/drawing/2014/main" id="{1DB1467F-18EF-4C6D-2CD1-4AFBC54DAAD9}"/>
              </a:ext>
            </a:extLst>
          </p:cNvPr>
          <p:cNvSpPr txBox="1">
            <a:spLocks/>
          </p:cNvSpPr>
          <p:nvPr/>
        </p:nvSpPr>
        <p:spPr>
          <a:xfrm flipH="1">
            <a:off x="4329658" y="3356188"/>
            <a:ext cx="779193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 Alternates"/>
              <a:buNone/>
              <a:defRPr sz="2000" b="1" i="0" u="none" strike="noStrike" cap="none">
                <a:solidFill>
                  <a:schemeClr val="l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de-DE" dirty="0"/>
              <a:t>WC:</a:t>
            </a:r>
          </a:p>
        </p:txBody>
      </p:sp>
      <p:sp>
        <p:nvSpPr>
          <p:cNvPr id="37" name="Google Shape;191;p37">
            <a:extLst>
              <a:ext uri="{FF2B5EF4-FFF2-40B4-BE49-F238E27FC236}">
                <a16:creationId xmlns:a16="http://schemas.microsoft.com/office/drawing/2014/main" id="{5B11D187-09AD-A73B-8E97-FF6AFC7F0B2F}"/>
              </a:ext>
            </a:extLst>
          </p:cNvPr>
          <p:cNvSpPr txBox="1">
            <a:spLocks/>
          </p:cNvSpPr>
          <p:nvPr/>
        </p:nvSpPr>
        <p:spPr>
          <a:xfrm flipH="1">
            <a:off x="4769684" y="3322081"/>
            <a:ext cx="264657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/>
            <a:r>
              <a:rPr lang="de-DE" dirty="0"/>
              <a:t>Toilette/ Water closet</a:t>
            </a:r>
          </a:p>
        </p:txBody>
      </p:sp>
      <p:sp>
        <p:nvSpPr>
          <p:cNvPr id="38" name="Google Shape;191;p37">
            <a:extLst>
              <a:ext uri="{FF2B5EF4-FFF2-40B4-BE49-F238E27FC236}">
                <a16:creationId xmlns:a16="http://schemas.microsoft.com/office/drawing/2014/main" id="{5268CF44-3A2B-59CB-88EA-4E558B2C7443}"/>
              </a:ext>
            </a:extLst>
          </p:cNvPr>
          <p:cNvSpPr txBox="1">
            <a:spLocks/>
          </p:cNvSpPr>
          <p:nvPr/>
        </p:nvSpPr>
        <p:spPr>
          <a:xfrm flipH="1">
            <a:off x="5160358" y="3724924"/>
            <a:ext cx="1039537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 algn="l"/>
            <a:r>
              <a:rPr lang="de-DE" dirty="0"/>
              <a:t>Garage</a:t>
            </a:r>
          </a:p>
        </p:txBody>
      </p:sp>
      <p:sp>
        <p:nvSpPr>
          <p:cNvPr id="39" name="Google Shape;194;p37">
            <a:hlinkClick r:id="" action="ppaction://noaction"/>
            <a:extLst>
              <a:ext uri="{FF2B5EF4-FFF2-40B4-BE49-F238E27FC236}">
                <a16:creationId xmlns:a16="http://schemas.microsoft.com/office/drawing/2014/main" id="{91EB3448-917C-812A-B828-D3862FE878CE}"/>
              </a:ext>
            </a:extLst>
          </p:cNvPr>
          <p:cNvSpPr txBox="1">
            <a:spLocks/>
          </p:cNvSpPr>
          <p:nvPr/>
        </p:nvSpPr>
        <p:spPr>
          <a:xfrm flipH="1">
            <a:off x="4355731" y="3761673"/>
            <a:ext cx="904695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 Alternates"/>
              <a:buNone/>
              <a:defRPr sz="2000" b="1" i="0" u="none" strike="noStrike" cap="none">
                <a:solidFill>
                  <a:schemeClr val="l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de-DE" dirty="0"/>
              <a:t>Gge:</a:t>
            </a:r>
          </a:p>
        </p:txBody>
      </p:sp>
      <p:cxnSp>
        <p:nvCxnSpPr>
          <p:cNvPr id="40" name="Google Shape;206;p37">
            <a:extLst>
              <a:ext uri="{FF2B5EF4-FFF2-40B4-BE49-F238E27FC236}">
                <a16:creationId xmlns:a16="http://schemas.microsoft.com/office/drawing/2014/main" id="{539A10E1-1DAB-61F3-0759-E39F55968CB2}"/>
              </a:ext>
            </a:extLst>
          </p:cNvPr>
          <p:cNvCxnSpPr/>
          <p:nvPr/>
        </p:nvCxnSpPr>
        <p:spPr>
          <a:xfrm>
            <a:off x="4542964" y="4127373"/>
            <a:ext cx="370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Google Shape;194;p37">
            <a:hlinkClick r:id="" action="ppaction://noaction"/>
            <a:extLst>
              <a:ext uri="{FF2B5EF4-FFF2-40B4-BE49-F238E27FC236}">
                <a16:creationId xmlns:a16="http://schemas.microsoft.com/office/drawing/2014/main" id="{67B53E91-BAC3-F3D0-557D-BD820AB0420F}"/>
              </a:ext>
            </a:extLst>
          </p:cNvPr>
          <p:cNvSpPr txBox="1">
            <a:spLocks/>
          </p:cNvSpPr>
          <p:nvPr/>
        </p:nvSpPr>
        <p:spPr>
          <a:xfrm flipH="1">
            <a:off x="4329658" y="4209724"/>
            <a:ext cx="825052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Montserrat Alternates"/>
              <a:buNone/>
              <a:defRPr sz="2000" b="1" i="0" u="none" strike="noStrike" cap="none">
                <a:solidFill>
                  <a:schemeClr val="lt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de-DE" dirty="0"/>
              <a:t>ZKB:</a:t>
            </a:r>
          </a:p>
        </p:txBody>
      </p:sp>
      <p:sp>
        <p:nvSpPr>
          <p:cNvPr id="42" name="Google Shape;191;p37">
            <a:extLst>
              <a:ext uri="{FF2B5EF4-FFF2-40B4-BE49-F238E27FC236}">
                <a16:creationId xmlns:a16="http://schemas.microsoft.com/office/drawing/2014/main" id="{CC4D3F05-67E7-A313-A5DD-566768AEF8B8}"/>
              </a:ext>
            </a:extLst>
          </p:cNvPr>
          <p:cNvSpPr txBox="1">
            <a:spLocks/>
          </p:cNvSpPr>
          <p:nvPr/>
        </p:nvSpPr>
        <p:spPr>
          <a:xfrm flipH="1">
            <a:off x="5120026" y="4149039"/>
            <a:ext cx="2222067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 algn="l"/>
            <a:r>
              <a:rPr lang="de-DE" dirty="0"/>
              <a:t>Zimmer+Küche+Bad</a:t>
            </a:r>
          </a:p>
        </p:txBody>
      </p:sp>
      <p:cxnSp>
        <p:nvCxnSpPr>
          <p:cNvPr id="43" name="Google Shape;206;p37">
            <a:extLst>
              <a:ext uri="{FF2B5EF4-FFF2-40B4-BE49-F238E27FC236}">
                <a16:creationId xmlns:a16="http://schemas.microsoft.com/office/drawing/2014/main" id="{EA963B28-46BE-BE71-1DE4-4A694468CC93}"/>
              </a:ext>
            </a:extLst>
          </p:cNvPr>
          <p:cNvCxnSpPr/>
          <p:nvPr/>
        </p:nvCxnSpPr>
        <p:spPr>
          <a:xfrm>
            <a:off x="4504578" y="4570068"/>
            <a:ext cx="370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Modern Apartments for Sale by Slidesgo">
  <a:themeElements>
    <a:clrScheme name="Simple Light">
      <a:dk1>
        <a:srgbClr val="000000"/>
      </a:dk1>
      <a:lt1>
        <a:srgbClr val="FFFFFF"/>
      </a:lt1>
      <a:dk2>
        <a:srgbClr val="00FFBA"/>
      </a:dk2>
      <a:lt2>
        <a:srgbClr val="333333"/>
      </a:lt2>
      <a:accent1>
        <a:srgbClr val="868686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A8FFE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Microsoft Office PowerPoint</Application>
  <PresentationFormat>On-screen Show (16:9)</PresentationFormat>
  <Paragraphs>37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Montserrat Alternates SemiBold</vt:lpstr>
      <vt:lpstr>Montserrat Alternates</vt:lpstr>
      <vt:lpstr>Raleway</vt:lpstr>
      <vt:lpstr>Arial</vt:lpstr>
      <vt:lpstr>Modern Apartments for Sale by Slidesgo</vt:lpstr>
      <vt:lpstr> Wohnung Gesucht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Ab: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Wohnung Gesucht</dc:title>
  <dc:creator>HP</dc:creator>
  <cp:lastModifiedBy>Mona Ahmed Osman</cp:lastModifiedBy>
  <cp:revision>2</cp:revision>
  <dcterms:modified xsi:type="dcterms:W3CDTF">2024-05-09T09:45:29Z</dcterms:modified>
</cp:coreProperties>
</file>