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20/05/1445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s://wordwall.net/ar/resource/18508621/%D9%83%D9%84%D9%86%D8%A7-%D8%B1%D8%A7%D8%A8%D8%AD%D9%88%D9%86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كلنا رابحون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قصة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pic>
        <p:nvPicPr>
          <p:cNvPr id="2049" name="Picture 24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6387" y="635000"/>
            <a:ext cx="1810247" cy="1367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57145"/>
            <a:ext cx="12192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ar-EG" sz="2000" b="1" i="0" u="sng" strike="noStrike" cap="none" normalizeH="0" baseline="0" bmk="_Toc112365293">
                <a:ln>
                  <a:noFill/>
                </a:ln>
                <a:solidFill>
                  <a:srgbClr val="C0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 القصيرة " كُلُّنَا رَابِحُـــــــــــــــونَ</a:t>
            </a:r>
            <a:r>
              <a:rPr kumimoji="0" lang="ar-EG" sz="2000" b="1" i="0" u="sng" strike="noStrike" cap="none" normalizeH="0" baseline="0" bmk="_Toc112365293">
                <a:ln>
                  <a:noFill/>
                </a:ln>
                <a:solidFill>
                  <a:srgbClr val="C00000"/>
                </a:solidFill>
                <a:effectLst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sz="2000" b="1" i="0" u="sng" strike="noStrike" cap="none" normalizeH="0" baseline="0" bmk="_Toc112365293">
                <a:ln>
                  <a:noFill/>
                </a:ln>
                <a:solidFill>
                  <a:srgbClr val="C0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"</a:t>
            </a:r>
            <a:endParaRPr kumimoji="0" lang="ar-EG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74914" y="714345"/>
            <a:ext cx="11190514" cy="33793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tabLst>
                <a:tab pos="5193665" algn="l"/>
              </a:tabLst>
            </a:pP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أهم النقاط: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519366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*قرر الأولاد اللعب  بالكرة بعد الحصة الرابعة ، في فناء المدرسة 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519366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*يشــــــــعــــــر ( شادي )  بــــــــالـــــــــمــــــلل مـــــــن كــــــثـــــــرة لَـــــعــــب كـــرة القدم 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519366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*استمر الجدال بين الفريقين ، و كان المعلم يتابعهم وطلب منه الأولاد أن يحكم بينهم فيما اختلفوا فيه  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519366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*قـــــــــــال الــــــمـــــعــــــلـــــــم: لا يُـــــمــــكــــنـــــكـــــم اللـــعــب بدون كرة ( أحمد ) ، و اللــــــــــــعـــــــــب بـــــــدون فريقين متنافسين 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tabLst>
                <a:tab pos="519366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*يمكن أن يتفقا على اختيار إحدى اللعبتين اليوم وتأجيل الثانية للمرة المقبلة؛ وهكذا يخرج الجميع رابحين.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519366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*ابـــــــــــتـــــــســـــــــم الــــــــجــــــمــــــــيـــــــع ، وقــــــــــــــرروا أن يـــــــلعـــــبــــــــوا الـــــيــــــــوم مــــــبــــــــاراة كـــــــرة الــــيـد وغدًا مباراة كرة القدم 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5193665" algn="l"/>
              </a:tabLst>
            </a:pP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*الــــــــــــــــمــــــــهــــــــــــــــم ألا نـــــــــــخــــــــــســــــــــــر صـــــــــــــــــــــــداقــــــــــــتــــــــــــنـــــــــــــــا ، وذلك هــــــــــــــــــــــو الـــــــــــــــــربــــــــــــــح الــــــــــحــــــــــقــــــــيــــــــقـي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239"/>
          <p:cNvPicPr/>
          <p:nvPr/>
        </p:nvPicPr>
        <p:blipFill>
          <a:blip r:embed="rId3">
            <a:clrChange>
              <a:clrFrom>
                <a:srgbClr val="E6E6E7"/>
              </a:clrFrom>
              <a:clrTo>
                <a:srgbClr val="E6E6E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834" y="5014505"/>
            <a:ext cx="2034452" cy="1125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0254422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928514" y="0"/>
            <a:ext cx="12634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اللغويات :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761999" y="519338"/>
          <a:ext cx="11218105" cy="6339840"/>
        </p:xfrm>
        <a:graphic>
          <a:graphicData uri="http://schemas.openxmlformats.org/drawingml/2006/table">
            <a:tbl>
              <a:tblPr rtl="1" firstRow="1" firstCol="1" bandRow="1"/>
              <a:tblGrid>
                <a:gridCol w="143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2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16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5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3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5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مضادها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>
                      <a:noFill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فِناء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مساحة واسعة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رابحون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خاسرون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رابح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رابحون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185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النقاش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الجدال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اشتد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ضعف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جرس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أجراس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اشتد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قوي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كثرة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قلة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فناء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أفنية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الحوار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المحادثة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جديدة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قديمة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الأستاذ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الأساتذة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تنبيه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تحذير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نسي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تذكر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حكم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حُكًّام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يمضي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يَمر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الحب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الكره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رأي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آراء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يُنصت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يستمع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انتهاء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ابتداء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فن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فُنون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رابحون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فائزون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يأخذ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يعطي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جزء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أجزاء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يشمل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يتضمن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يرفض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يقبل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الحوار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الحوارات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وجهة نظرٍ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رأي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المقبلة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السابقة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العلاقة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العلاقات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7503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صاحب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مالك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سعادة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شقاء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زميل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زملاء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4650" marR="64650" marT="0" marB="0">
                    <a:lnL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A1C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173395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/>
          </a:p>
        </p:txBody>
      </p:sp>
      <p:grpSp>
        <p:nvGrpSpPr>
          <p:cNvPr id="3" name="Group 13158"/>
          <p:cNvGrpSpPr/>
          <p:nvPr/>
        </p:nvGrpSpPr>
        <p:grpSpPr>
          <a:xfrm>
            <a:off x="-220436" y="914489"/>
            <a:ext cx="2647949" cy="1567453"/>
            <a:chOff x="0" y="0"/>
            <a:chExt cx="2400300" cy="1390650"/>
          </a:xfrm>
        </p:grpSpPr>
        <p:pic>
          <p:nvPicPr>
            <p:cNvPr id="4" name="Picture 1314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1314450" cy="1390650"/>
            </a:xfrm>
            <a:prstGeom prst="rect">
              <a:avLst/>
            </a:prstGeom>
            <a:noFill/>
          </p:spPr>
        </p:pic>
        <p:pic>
          <p:nvPicPr>
            <p:cNvPr id="5" name="Picture 1315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E6E6E6"/>
                </a:clrFrom>
                <a:clrTo>
                  <a:srgbClr val="E6E6E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75" y="0"/>
              <a:ext cx="1228725" cy="1343025"/>
            </a:xfrm>
            <a:prstGeom prst="rect">
              <a:avLst/>
            </a:prstGeom>
            <a:noFill/>
          </p:spPr>
        </p:pic>
      </p:grp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220436" y="319993"/>
            <a:ext cx="12221744" cy="2108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ar-EG"/>
            </a:defPPr>
            <a:lvl1pPr mar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tabLst>
                <a:tab pos="5194300" algn="l"/>
              </a:tabLst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4300" algn="l"/>
              </a:tabLst>
            </a:pPr>
            <a:r>
              <a:rPr kumimoji="0" lang="ar-SA" sz="24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التقويم </a:t>
            </a:r>
            <a:r>
              <a:rPr kumimoji="0" lang="ar-EG" sz="2400" b="1" i="0" u="sng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: أ : أجب عما يأتي :</a:t>
            </a:r>
            <a:r>
              <a:rPr kumimoji="0" lang="ar-EG" sz="24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kumimoji="0" lang="ar-EG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		</a:t>
            </a: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4300" algn="l"/>
              </a:tabLst>
            </a:pPr>
            <a:r>
              <a:rPr kumimoji="0" lang="ar-EG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1- </a:t>
            </a:r>
            <a:r>
              <a:rPr kumimoji="0" lang="ar-EG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مــــــــــــتـــــــــــــى  دق الـــــــــجـــــــــــــــــــــــرس ؟</a:t>
            </a:r>
            <a:r>
              <a:rPr kumimoji="0" lang="ar-EG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......................................................................................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4300" algn="l"/>
              </a:tabLst>
            </a:pPr>
            <a:endParaRPr lang="ar-EG" sz="2400" b="1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4300" algn="l"/>
              </a:tabLst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4300" algn="l"/>
              </a:tabLst>
            </a:pPr>
            <a:r>
              <a:rPr kumimoji="0" lang="ar-EG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2- لماذا كثر النقاش بين التلاميذ ؟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94300" algn="l"/>
              </a:tabLst>
            </a:pPr>
            <a:r>
              <a: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......................................................................................................</a:t>
            </a:r>
            <a:r>
              <a: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229631" y="2657679"/>
            <a:ext cx="10657569" cy="14773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ب: من قائل العبارات الآتية 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لـــــــــــمــــــــاذا لا نـــــلــــعـــــب مــــبـــــاراة كــــــرة الـــــــيـــــد ؟   			 (......................)</a:t>
            </a:r>
          </a:p>
          <a:p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لــــــــــكـــــــــلا الـــــفـــــــريــــــقـــــــيــــــــــن وجـــــهـــــة نــــــظــــــر .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		 (......................)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ar-EG" sz="2400"/>
          </a:p>
        </p:txBody>
      </p:sp>
    </p:spTree>
    <p:extLst>
      <p:ext uri="{BB962C8B-B14F-4D97-AF65-F5344CB8AC3E}">
        <p14:creationId xmlns:p14="http://schemas.microsoft.com/office/powerpoint/2010/main" val="2638334221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0371" y="256792"/>
            <a:ext cx="11658600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ج: هات المطلوب مما يلي : 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معنى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(يشمل) :..................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مضاد 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(المقبلة):............... 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*مفرد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(الحوارات):..............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273628" y="2205335"/>
            <a:ext cx="10363200" cy="110799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د: حلل الكلمات الآتية صوتيًا : </a:t>
            </a:r>
            <a:endParaRPr lang="en-US" sz="1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الْفُسْحَةُ:.............................. .</a:t>
            </a:r>
            <a:r>
              <a:rPr lang="ar-EG" sz="24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		   </a:t>
            </a:r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*خَاسِرٌ:....................................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09600" y="3186224"/>
            <a:ext cx="11299371" cy="24314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b="1" u="sng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ه: ضع علامة( </a:t>
            </a:r>
            <a:r>
              <a:rPr lang="ar-EG" sz="2800" b="1" u="sng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√</a:t>
            </a:r>
            <a:r>
              <a:rPr lang="ar-EG" sz="2800" b="1" u="sng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Simplified Arabic" panose="02020603050405020304" pitchFamily="18" charset="-78"/>
              </a:rPr>
              <a:t> ) أمام العبارة الصحيحة ، وعلامة (×) أمام العبارة الخاطئة: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توجه التلاميذ نحو فناء المدرسة بعد انتهاء الحصة الخامسة .			 (    )</a:t>
            </a:r>
          </a:p>
          <a:p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أراد ( أحـــــــمـــــــــد ) أن يـــــــــغـــــــــيــــــــــــــر لـــــــــعــــــــــبـــــــــة كــــــــرة الـــــقــــــــــدم .		         (    )</a:t>
            </a:r>
          </a:p>
          <a:p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ظـــــــــــــــل الــــــــفــــــــــريــــــقــيــــــــن مـــــــخــــــتـــــــلـــــفــيــــن حتى انتهاء الفسحة .          	 (    )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443134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dur="2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450" y="1713426"/>
            <a:ext cx="3445099" cy="343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840741"/>
      </p:ext>
    </p:extLst>
  </p:cSld>
  <p:clrMapOvr>
    <a:masterClrMapping/>
  </p:clrMapOvr>
  <p:transition spd="slow">
    <p:cover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362</Words>
  <Application>Microsoft Office PowerPoint</Application>
  <PresentationFormat>Widescreen</PresentationFormat>
  <Paragraphs>106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Mincho</vt:lpstr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34</cp:revision>
  <dcterms:created xsi:type="dcterms:W3CDTF">2023-09-27T06:33:31Z</dcterms:created>
  <dcterms:modified xsi:type="dcterms:W3CDTF">2023-12-02T21:16:03Z</dcterms:modified>
</cp:coreProperties>
</file>