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1" r:id="rId14"/>
    <p:sldId id="272" r:id="rId15"/>
    <p:sldId id="276" r:id="rId16"/>
    <p:sldId id="277" r:id="rId17"/>
    <p:sldId id="278" r:id="rId18"/>
    <p:sldId id="279" r:id="rId19"/>
    <p:sldId id="282" r:id="rId20"/>
    <p:sldId id="28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10d0ccc5b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10d0ccc5b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6752d732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66752d73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10d0ccc5b_1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10d0ccc5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10d0ccc5b_1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10d0ccc5b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2a6147f20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62a6147f2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62a6147f2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62a6147f2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10d0ccc5b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410d0ccc5b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410d0ccc5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410d0ccc5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10d0ccc5b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410d0ccc5b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10d0ccc5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10d0ccc5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410d0ccc5b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410d0ccc5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10d0cc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10d0cc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63be93bdd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63be93bdd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10d0ccc5b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10d0ccc5b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10d0ccc5b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10d0ccc5b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63be93bdd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63be93bd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10d0ccc5b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10d0ccc5b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62a6147f2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62a6147f2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2a6147f2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62a6147f2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67bf59bc5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67bf59bc5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youtu.be/azuNEmwI0MQ" TargetMode="External"/><Relationship Id="rId7" Type="http://schemas.openxmlformats.org/officeDocument/2006/relationships/hyperlink" Target="http://www.youtube.com/watch?v=CEkU7Ctq3Qk"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s://youtu.be/CEkU7Ctq3Qk" TargetMode="External"/><Relationship Id="rId5" Type="http://schemas.openxmlformats.org/officeDocument/2006/relationships/image" Target="../media/image22.jpg"/><Relationship Id="rId4" Type="http://schemas.openxmlformats.org/officeDocument/2006/relationships/hyperlink" Target="http://www.youtube.com/watch?v=azuNEmwI0MQ"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tRC_4IMOTSQ"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hyperlink" Target="http://www.youtube.com/watch?v=tRC_4IMOTS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s://youtu.be/YY6YGQy9fEE" TargetMode="External"/><Relationship Id="rId7" Type="http://schemas.openxmlformats.org/officeDocument/2006/relationships/hyperlink" Target="http://www.youtube.com/watch?v=XmT3d-khryE"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youtu.be/XmT3d-khryE" TargetMode="External"/><Relationship Id="rId5" Type="http://schemas.openxmlformats.org/officeDocument/2006/relationships/image" Target="../media/image29.jpg"/><Relationship Id="rId4" Type="http://schemas.openxmlformats.org/officeDocument/2006/relationships/hyperlink" Target="http://www.youtube.com/watch?v=YY6YGQy9fE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0B6Ge0FzHG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1.jpg"/><Relationship Id="rId4" Type="http://schemas.openxmlformats.org/officeDocument/2006/relationships/hyperlink" Target="http://www.youtube.com/watch?v=0B6Ge0FzHG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ordwall.net/resource/5583081"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wordwall.net/resource/28992733" TargetMode="External"/><Relationship Id="rId5" Type="http://schemas.openxmlformats.org/officeDocument/2006/relationships/hyperlink" Target="https://wordwall.net/resource/21805416" TargetMode="External"/><Relationship Id="rId4" Type="http://schemas.openxmlformats.org/officeDocument/2006/relationships/hyperlink" Target="https://wordwall.net/resource/22068381"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s://youtu.be/Sjx2BNyN1HQ" TargetMode="External"/><Relationship Id="rId7" Type="http://schemas.openxmlformats.org/officeDocument/2006/relationships/hyperlink" Target="http://www.youtube.com/watch?v=w6eTDfkvPmo"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youtu.be/w6eTDfkvPmo" TargetMode="External"/><Relationship Id="rId5" Type="http://schemas.openxmlformats.org/officeDocument/2006/relationships/image" Target="../media/image33.jpg"/><Relationship Id="rId4" Type="http://schemas.openxmlformats.org/officeDocument/2006/relationships/hyperlink" Target="http://www.youtube.com/watch?v=Sjx2BNyN1HQ"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hyperlink" Target="https://youtu.be/OEbRDtCAFdU" TargetMode="External"/><Relationship Id="rId7" Type="http://schemas.openxmlformats.org/officeDocument/2006/relationships/hyperlink" Target="http://www.youtube.com/watch?v=svrkthG2950"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youtu.be/svrkthG2950" TargetMode="External"/><Relationship Id="rId5" Type="http://schemas.openxmlformats.org/officeDocument/2006/relationships/image" Target="../media/image35.jpg"/><Relationship Id="rId4" Type="http://schemas.openxmlformats.org/officeDocument/2006/relationships/hyperlink" Target="http://www.youtube.com/watch?v=OEbRDtCAF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lcl8uB2AWM0"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hyperlink" Target="http://www.youtube.com/watch?v=lcl8uB2AWM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XikvuPl3y_8"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7.jpg"/><Relationship Id="rId4" Type="http://schemas.openxmlformats.org/officeDocument/2006/relationships/hyperlink" Target="http://www.youtube.com/watch?v=XikvuPl3y_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youtu.be/A9EemNxrVro"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jbxXG6hwcRk"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hyperlink" Target="http://www.youtube.com/watch?v=jbxXG6hwcR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394850"/>
            <a:ext cx="4486200" cy="2748650"/>
          </a:xfrm>
          <a:prstGeom prst="rect">
            <a:avLst/>
          </a:prstGeom>
          <a:noFill/>
          <a:ln>
            <a:noFill/>
          </a:ln>
        </p:spPr>
      </p:pic>
      <p:cxnSp>
        <p:nvCxnSpPr>
          <p:cNvPr id="55" name="Google Shape;55;p13"/>
          <p:cNvCxnSpPr/>
          <p:nvPr/>
        </p:nvCxnSpPr>
        <p:spPr>
          <a:xfrm>
            <a:off x="896500" y="5071450"/>
            <a:ext cx="3329700" cy="0"/>
          </a:xfrm>
          <a:prstGeom prst="straightConnector1">
            <a:avLst/>
          </a:prstGeom>
          <a:noFill/>
          <a:ln w="114300" cap="flat" cmpd="sng">
            <a:solidFill>
              <a:schemeClr val="dk1"/>
            </a:solidFill>
            <a:prstDash val="solid"/>
            <a:round/>
            <a:headEnd type="none" w="med" len="med"/>
            <a:tailEnd type="none" w="med" len="med"/>
          </a:ln>
        </p:spPr>
      </p:cxnSp>
      <p:pic>
        <p:nvPicPr>
          <p:cNvPr id="56" name="Google Shape;56;p13"/>
          <p:cNvPicPr preferRelativeResize="0"/>
          <p:nvPr/>
        </p:nvPicPr>
        <p:blipFill>
          <a:blip r:embed="rId4">
            <a:alphaModFix/>
          </a:blip>
          <a:stretch>
            <a:fillRect/>
          </a:stretch>
        </p:blipFill>
        <p:spPr>
          <a:xfrm>
            <a:off x="4969000" y="36025"/>
            <a:ext cx="3805151" cy="5071450"/>
          </a:xfrm>
          <a:prstGeom prst="rect">
            <a:avLst/>
          </a:prstGeom>
          <a:noFill/>
          <a:ln>
            <a:noFill/>
          </a:ln>
        </p:spPr>
      </p:pic>
      <p:sp>
        <p:nvSpPr>
          <p:cNvPr id="57" name="Google Shape;57;p13"/>
          <p:cNvSpPr txBox="1"/>
          <p:nvPr/>
        </p:nvSpPr>
        <p:spPr>
          <a:xfrm>
            <a:off x="5313963" y="956925"/>
            <a:ext cx="30000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rPr>
              <a:t>-Identify, describe, and sort 2D by their characteristics, or properties, including reference to the number of sides, and whether the sides are curved or straight. </a:t>
            </a:r>
            <a:endParaRPr sz="2100" dirty="0">
              <a:solidFill>
                <a:schemeClr val="dk1"/>
              </a:solidFill>
            </a:endParaRPr>
          </a:p>
          <a:p>
            <a:pPr marL="0" lvl="0" indent="0" algn="l" rtl="0">
              <a:spcBef>
                <a:spcPts val="0"/>
              </a:spcBef>
              <a:spcAft>
                <a:spcPts val="0"/>
              </a:spcAft>
              <a:buNone/>
            </a:pPr>
            <a:r>
              <a:rPr lang="en" sz="2100" dirty="0">
                <a:solidFill>
                  <a:schemeClr val="dk1"/>
                </a:solidFill>
              </a:rPr>
              <a:t> </a:t>
            </a:r>
            <a:endParaRPr sz="2100" dirty="0">
              <a:solidFill>
                <a:schemeClr val="dk1"/>
              </a:solidFill>
            </a:endParaRPr>
          </a:p>
          <a:p>
            <a:pPr marL="0" lvl="0" indent="0" algn="l" rtl="0">
              <a:spcBef>
                <a:spcPts val="0"/>
              </a:spcBef>
              <a:spcAft>
                <a:spcPts val="0"/>
              </a:spcAft>
              <a:buNone/>
            </a:pPr>
            <a:r>
              <a:rPr lang="en" sz="2100" dirty="0">
                <a:solidFill>
                  <a:schemeClr val="dk1"/>
                </a:solidFill>
              </a:rPr>
              <a:t>-Differentiate between 2D and 3D shapes.</a:t>
            </a:r>
            <a:endParaRPr sz="2400" dirty="0"/>
          </a:p>
        </p:txBody>
      </p:sp>
      <p:sp>
        <p:nvSpPr>
          <p:cNvPr id="58" name="Google Shape;58;p13"/>
          <p:cNvSpPr txBox="1"/>
          <p:nvPr/>
        </p:nvSpPr>
        <p:spPr>
          <a:xfrm>
            <a:off x="102450" y="36025"/>
            <a:ext cx="28560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b="1" u="sng" dirty="0"/>
              <a:t>Lesson:</a:t>
            </a:r>
            <a:br>
              <a:rPr lang="en" sz="3900" b="1" u="sng" dirty="0"/>
            </a:br>
            <a:r>
              <a:rPr lang="en" sz="3900" b="1" dirty="0"/>
              <a:t>2D shapes</a:t>
            </a:r>
            <a:endParaRPr sz="3000" b="1" u="sng" dirty="0"/>
          </a:p>
          <a:p>
            <a:pPr marL="0" lvl="0" indent="0" algn="l" rtl="0">
              <a:spcBef>
                <a:spcPts val="0"/>
              </a:spcBef>
              <a:spcAft>
                <a:spcPts val="0"/>
              </a:spcAft>
              <a:buNone/>
            </a:pPr>
            <a:endParaRPr sz="3000" b="1" u="sng" dirty="0"/>
          </a:p>
        </p:txBody>
      </p:sp>
      <p:sp>
        <p:nvSpPr>
          <p:cNvPr id="59" name="Google Shape;59;p13"/>
          <p:cNvSpPr/>
          <p:nvPr/>
        </p:nvSpPr>
        <p:spPr>
          <a:xfrm>
            <a:off x="102450" y="2529500"/>
            <a:ext cx="4751400" cy="646500"/>
          </a:xfrm>
          <a:prstGeom prst="roundRect">
            <a:avLst>
              <a:gd name="adj" fmla="val 16667"/>
            </a:avLst>
          </a:prstGeom>
          <a:solidFill>
            <a:srgbClr val="F9CB9C"/>
          </a:solidFill>
          <a:ln w="76200"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5313975" y="357300"/>
            <a:ext cx="2485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u="sng" dirty="0">
                <a:solidFill>
                  <a:schemeClr val="dk1"/>
                </a:solidFill>
              </a:rPr>
              <a:t>WALT:</a:t>
            </a:r>
            <a:endParaRPr dirty="0"/>
          </a:p>
        </p:txBody>
      </p:sp>
      <p:sp>
        <p:nvSpPr>
          <p:cNvPr id="61" name="Google Shape;61;p13"/>
          <p:cNvSpPr txBox="1"/>
          <p:nvPr/>
        </p:nvSpPr>
        <p:spPr>
          <a:xfrm>
            <a:off x="102450" y="2627025"/>
            <a:ext cx="505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2D  circle  curved  rectangle  square  straight  triangle</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p:nvPr/>
        </p:nvSpPr>
        <p:spPr>
          <a:xfrm>
            <a:off x="620400" y="768750"/>
            <a:ext cx="3007500" cy="957600"/>
          </a:xfrm>
          <a:prstGeom prst="rect">
            <a:avLst/>
          </a:prstGeom>
          <a:solidFill>
            <a:srgbClr val="00FF0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txBox="1"/>
          <p:nvPr/>
        </p:nvSpPr>
        <p:spPr>
          <a:xfrm>
            <a:off x="701300" y="2157875"/>
            <a:ext cx="25896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t>     </a:t>
            </a:r>
            <a:r>
              <a:rPr lang="en" sz="2300" b="1" u="sng"/>
              <a:t>Rectangle</a:t>
            </a:r>
            <a:endParaRPr sz="2300" b="1" u="sng"/>
          </a:p>
          <a:p>
            <a:pPr marL="0" lvl="0" indent="0" algn="l" rtl="0">
              <a:spcBef>
                <a:spcPts val="0"/>
              </a:spcBef>
              <a:spcAft>
                <a:spcPts val="0"/>
              </a:spcAft>
              <a:buNone/>
            </a:pPr>
            <a:r>
              <a:rPr lang="en" sz="2300" b="1"/>
              <a:t>      4 sides</a:t>
            </a:r>
            <a:endParaRPr sz="2300" b="1"/>
          </a:p>
        </p:txBody>
      </p:sp>
      <p:pic>
        <p:nvPicPr>
          <p:cNvPr id="136" name="Google Shape;136;p22"/>
          <p:cNvPicPr preferRelativeResize="0"/>
          <p:nvPr/>
        </p:nvPicPr>
        <p:blipFill>
          <a:blip r:embed="rId3">
            <a:alphaModFix/>
          </a:blip>
          <a:stretch>
            <a:fillRect/>
          </a:stretch>
        </p:blipFill>
        <p:spPr>
          <a:xfrm>
            <a:off x="5605800" y="298375"/>
            <a:ext cx="2924100" cy="2752300"/>
          </a:xfrm>
          <a:prstGeom prst="rect">
            <a:avLst/>
          </a:prstGeom>
          <a:noFill/>
          <a:ln>
            <a:noFill/>
          </a:ln>
        </p:spPr>
      </p:pic>
      <p:sp>
        <p:nvSpPr>
          <p:cNvPr id="137" name="Google Shape;137;p22"/>
          <p:cNvSpPr txBox="1"/>
          <p:nvPr/>
        </p:nvSpPr>
        <p:spPr>
          <a:xfrm>
            <a:off x="6149950" y="3547000"/>
            <a:ext cx="23799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t>        </a:t>
            </a:r>
            <a:r>
              <a:rPr lang="en" sz="2300" b="1" u="sng"/>
              <a:t>Star</a:t>
            </a:r>
            <a:endParaRPr sz="2300" b="1" u="sng"/>
          </a:p>
          <a:p>
            <a:pPr marL="0" lvl="0" indent="0" algn="l" rtl="0">
              <a:spcBef>
                <a:spcPts val="0"/>
              </a:spcBef>
              <a:spcAft>
                <a:spcPts val="0"/>
              </a:spcAft>
              <a:buNone/>
            </a:pPr>
            <a:r>
              <a:rPr lang="en" sz="2300" b="1"/>
              <a:t>      5 sides</a:t>
            </a:r>
            <a:endParaRPr sz="23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1215350" y="0"/>
            <a:ext cx="6532700" cy="3318225"/>
          </a:xfrm>
          <a:prstGeom prst="rect">
            <a:avLst/>
          </a:prstGeom>
          <a:noFill/>
          <a:ln>
            <a:noFill/>
          </a:ln>
        </p:spPr>
      </p:pic>
      <p:sp>
        <p:nvSpPr>
          <p:cNvPr id="143" name="Google Shape;143;p23"/>
          <p:cNvSpPr txBox="1"/>
          <p:nvPr/>
        </p:nvSpPr>
        <p:spPr>
          <a:xfrm>
            <a:off x="172950" y="2996775"/>
            <a:ext cx="8798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highlight>
                  <a:srgbClr val="EA9999"/>
                </a:highlight>
              </a:rPr>
              <a:t>Can you make patterns using shapes?</a:t>
            </a:r>
            <a:endParaRPr sz="3600" b="1">
              <a:highlight>
                <a:srgbClr val="EA9999"/>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p:nvPr/>
        </p:nvSpPr>
        <p:spPr>
          <a:xfrm>
            <a:off x="397000" y="371400"/>
            <a:ext cx="804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p>
        </p:txBody>
      </p:sp>
      <p:sp>
        <p:nvSpPr>
          <p:cNvPr id="171" name="Google Shape;171;p26"/>
          <p:cNvSpPr txBox="1"/>
          <p:nvPr/>
        </p:nvSpPr>
        <p:spPr>
          <a:xfrm>
            <a:off x="128100" y="43286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https://youtu.be/azuNEmwI0MQ</a:t>
            </a:r>
            <a:endParaRPr/>
          </a:p>
          <a:p>
            <a:pPr marL="0" lvl="0" indent="0" algn="l" rtl="0">
              <a:spcBef>
                <a:spcPts val="0"/>
              </a:spcBef>
              <a:spcAft>
                <a:spcPts val="0"/>
              </a:spcAft>
              <a:buNone/>
            </a:pPr>
            <a:endParaRPr/>
          </a:p>
        </p:txBody>
      </p:sp>
      <p:pic>
        <p:nvPicPr>
          <p:cNvPr id="172" name="Google Shape;172;p26" descr="Visit JunyTony YouTube Channel and&#10;Enjoy the most exciting songs and stories for children.&#10;https://www.youtube.com/channel/UCKeKanAZfSYH0nzP3UGd_hQ&#10;&#10;&#10;Circle, Triangle, and Square! Let's learn shapes by singing songs.&#10;Then, try looking for shapes hidden in things around you, kids will begin to recognize shapes by themselves. Also, drawing different shapes with colored shall help develop their spatial intelligence. Moreover, it helps to improve observing, concentrating ability, and the increase of coordination of eyes and hands. Please enjoy shape songs in Kizcastle!&#10;&#10;&#10;*Lyrics&#10;&#10;Shape shape shapes &#10;Oh, where are shapes?&#10;Shape shape shapes &#10;Oh, where are shapes?&#10;&#10;Round round shapes&#10;Round round shapes&#10;What are some things &#10;that are round? &#10;My round face in a round mirror, &#10;they are both round.&#10;Round round shapes&#10;Round round shapes&#10;What are some things &#10;that are round?&#10;Rolling rolling rolling wheels, &#10;they are all round.&#10;&#10;Shape shape shapes &#10;Oh, where are shapes?&#10;Shape shape shapes &#10;Oh, where are shapes?&#10;&#10;Triangle shapes &#10;Triangle shapes&#10;What are some things &#10;that are Triangles?&#10;The roof of &#10;my grandmother’s house, &#10;it’s a big Triangle. &#10;Triangle shapes &#10;Triangle shapes&#10;What are some things &#10;that are Triangles?&#10;The instrument Triangle, &#10;it’s a small Triangle.&#10;&#10;One! Two! Three!&#10;&#10;Shape shape shapes &#10;Oh, where are shapes?&#10;Shape shape shapes &#10;Oh, where are shapes?&#10;&#10;Square shapes &#10;Square shapes&#10;What are some things &#10;that are Square?&#10;The square window of my house, &#10;it’s a Square Square.&#10;Square shapes &#10;Square shapes&#10;What are some things &#10;that are Square? &#10;My colorful storybook,  &#10;it’s a Square Square.&#10;&#10;One! Two! Three! Four!&#10;&#10;Shape shape shapes &#10;Oh, where are shapes?&#10;Shape shape shapes&#10;Oh, where are shapes?&#10;&#10;&#10;&#10;Enjoy More Kids Songs and Stories by KizCastle!&#10;▷Good Habits Songs: https://www.youtube.com/playlist?list=PLJGUDWlzIL8S8eg0WRLmjQy9-5F9r3BwK&#10;▷Nursery Rhymes: https://www.youtube.com/watch?v=QTtbrVbKJHc&amp;list=PLJGUDWlzIL8Rw_lmXSt1NS-QrncT8jHOI&#10;▷Animal Songs: https://www.youtube.com/watch?v=xxb_3r_ETf4&amp;list=PLJGUDWlzIL8Rrcvr7_uoq405leQzJSo1p&#10;▷Occupation Songs: https://www.youtube.com/watch?v=JsozYmaVMCk&amp;list=PLJGUDWlzIL8S_cP3oeOA3fitpSKVyPdB3&#10;▷Phonics Songs: https://www.youtube.com/playlist?list=PLJGUDWlzIL8R7dABS-T2V6XPmUpREerVr&#10;▷Car Songs: https://www.youtube.com/playlist?list=PLJGUDWlzIL8TadHh7_f-6Ul5ygkOFEakR&#10;▷Princess Songs: https://www.youtube.com/playlist?list=PLJGUDWlzIL8RyoRfxf8ISILyD2c-6HR3f&#10;▷Dinosaur Songs: https://www.youtube.com/watch?v=ZZ9y9ROsUVE&amp;list=PLJGUDWlzIL8QOrKmUvLWGQt85egG8XfpA&#10;▷Explore World Songs: https://www.youtube.com/playlist?list=PLJGUDWlzIL8SafUkfejuqxC8zgRKKc1Ci&#10;▷Story Musical: https://www.youtube.com/watch?v=tMXFb0G1UO0&amp;list=PLJGUDWlzIL8QGUkwag6yKfTw_Lt00nY6B&#10;&#10;&#10;Also, Enjoy Our Songs on Online Music Streaming Sites!&#10;Itunes: https://itunes.apple.com/us/artist/1470280964&#10;Amazon: https://www.amazon.com/s?k=juny+%26+tony&amp;i=digital-music&amp;ref=nb_sb_noss&#10;Spotify: https://open.spotify.com/artist/744UcvhdY48X36jw65R2l0&#10;&#10;&#10;#ShapeSongs #ShapeGame #forKids&#10;Copyright © 2019 KizCastle. All Rights Reserved." title="Shape Game | Shape Songs for Kids | Finding Shapes | Preschool Songs | JunyTony">
            <a:hlinkClick r:id="rId4"/>
          </p:cNvPr>
          <p:cNvPicPr preferRelativeResize="0"/>
          <p:nvPr/>
        </p:nvPicPr>
        <p:blipFill>
          <a:blip r:embed="rId5">
            <a:alphaModFix/>
          </a:blip>
          <a:stretch>
            <a:fillRect/>
          </a:stretch>
        </p:blipFill>
        <p:spPr>
          <a:xfrm>
            <a:off x="128100" y="973975"/>
            <a:ext cx="3293875" cy="2998675"/>
          </a:xfrm>
          <a:prstGeom prst="rect">
            <a:avLst/>
          </a:prstGeom>
          <a:noFill/>
          <a:ln>
            <a:noFill/>
          </a:ln>
        </p:spPr>
      </p:pic>
      <p:sp>
        <p:nvSpPr>
          <p:cNvPr id="173" name="Google Shape;173;p26"/>
          <p:cNvSpPr txBox="1"/>
          <p:nvPr/>
        </p:nvSpPr>
        <p:spPr>
          <a:xfrm>
            <a:off x="5660550" y="39726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6"/>
              </a:rPr>
              <a:t>https://youtu.be/CEkU7Ctq3Qk</a:t>
            </a:r>
            <a:endParaRPr/>
          </a:p>
          <a:p>
            <a:pPr marL="0" lvl="0" indent="0" algn="l" rtl="0">
              <a:spcBef>
                <a:spcPts val="0"/>
              </a:spcBef>
              <a:spcAft>
                <a:spcPts val="0"/>
              </a:spcAft>
              <a:buNone/>
            </a:pPr>
            <a:endParaRPr/>
          </a:p>
        </p:txBody>
      </p:sp>
      <p:pic>
        <p:nvPicPr>
          <p:cNvPr id="174" name="Google Shape;174;p26" descr="Visit JunyTony YouTube Channel and&#10;Enjoy the most exciting songs and stories for children.&#10;https://www.youtube.com/channel/UCKeKanAZfSYH0nzP3UGd_hQ&#10;&#10;&#10;Circle, Triangle, and Square! Let's learn shapes by singing songs.&#10;Then, try looking for shapes hidden in things around you, kids will begin to recognize shapes by themselves. Also, by drawing different shapes with colored pencils shall help develop their spatial intelligence. Moreoever, it helps to improve observing, concentrating ability, and the increase of coordination of eyes and hands. Please enjoy shape songs in Kizcastle!&#10;&#10;&#10;&#10;*Lyrics&#10;&#10;“Five four three two one!&#10;Blast off!”&#10;&#10;I am pointed Triangle. &#10;I love travelling in space. &#10;Let’s go meet aliens.&#10;To space, to space &#10;Let’s go go go go!&#10;&#10;I am straight Square Square. &#10;I love travelling in space. &#10;Triangle, Square, Circle  &#10;A wonderful space trip &#10;with the shapes.&#10;&#10;“How about finding the shapes?” &#10;“Sure!” &#10;&#10;I am pointed Triangle. &#10;Let’s find some triangles.&#10;Star! Horns!&#10;Teeth? &#10;“Oh, no!” &#10;To space, to space &#10;Let’s go go go!&#10;&#10;I am straight Square Square. &#10;Let’s find some squares squares.&#10;Comets! Spaceship!  &#10;Aliens! &#10;&quot;Hello!&quot; &#10;A wonderful space trip &#10;with the shapes.&#10;&#10;I am round Circle Circle. &#10;Let’s find some round circles. &#10;Astroid! Sun!&#10;Black Hole! &#10;“Watch Out!” &#10;A wonderful space trip &#10;with the shapes!&#10;&#10;“Whew! That was close!” &#10;&#10;&#10;Enjoy More Kids Songs and Stories by KizCastle!&#10;▷Good Habits Songs: https://www.youtube.com/playlist?list=PLJGUDWlzIL8S8eg0WRLmjQy9-5F9r3BwK&#10;▷Nursery Rhymes: https://www.youtube.com/watch?v=QTtbrVbKJHc&amp;list=PLJGUDWlzIL8Rw_lmXSt1NS-QrncT8jHOI&#10;▷Animal Songs: https://www.youtube.com/watch?v=xxb_3r_ETf4&amp;list=PLJGUDWlzIL8Rrcvr7_uoq405leQzJSo1p&#10;▷Occupation Songs: https://www.youtube.com/watch?v=JsozYmaVMCk&amp;list=PLJGUDWlzIL8S_cP3oeOA3fitpSKVyPdB3&#10;▷Phonics Songs: https://www.youtube.com/playlist?list=PLJGUDWlzIL8R7dABS-T2V6XPmUpREerVr&#10;▷Car Songs: https://www.youtube.com/playlist?list=PLJGUDWlzIL8TadHh7_f-6Ul5ygkOFEakR&#10;▷Princess Songs: https://www.youtube.com/playlist?list=PLJGUDWlzIL8RyoRfxf8ISILyD2c-6HR3f&#10;▷Dinosaur Songs: https://www.youtube.com/watch?v=ZZ9y9ROsUVE&amp;list=PLJGUDWlzIL8QOrKmUvLWGQt85egG8XfpA&#10;▷Explore World Songs: https://www.youtube.com/playlist?list=PLJGUDWlzIL8SafUkfejuqxC8zgRKKc1Ci&#10;▷Story Musical: https://www.youtube.com/watch?v=tMXFb0G1UO0&amp;list=PLJGUDWlzIL8QGUkwag6yKfTw_Lt00nY6B&#10;&#10;&#10;Also, Enjoy Our Songs on Online Music Streaming Sites!&#10;Itunes: https://itunes.apple.com/us/artist/1470280964&#10;Amazon: https://www.amazon.com/s?k=juny+%26+tony&amp;i=digital-music&amp;ref=nb_sb_noss&#10;Spotify: https://open.spotify.com/artist/744UcvhdY48X36jw65R2l0&#10;&#10;&#10;#ShapeSong #forKids #LearnShape&#10;Copyright © 2019 KizCastle. All Rights Reserved." title="Shapes in Space | Learn Shapes | Let's Find Shapes | Shape Songs for Kids | JunyTony">
            <a:hlinkClick r:id="rId7"/>
          </p:cNvPr>
          <p:cNvPicPr preferRelativeResize="0"/>
          <p:nvPr/>
        </p:nvPicPr>
        <p:blipFill>
          <a:blip r:embed="rId8">
            <a:alphaModFix/>
          </a:blip>
          <a:stretch>
            <a:fillRect/>
          </a:stretch>
        </p:blipFill>
        <p:spPr>
          <a:xfrm>
            <a:off x="4862441" y="1034687"/>
            <a:ext cx="3648509" cy="273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p:nvPr/>
        </p:nvSpPr>
        <p:spPr>
          <a:xfrm>
            <a:off x="2713400" y="4123775"/>
            <a:ext cx="3869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hlinkClick r:id="rId3"/>
              </a:rPr>
              <a:t>https://youtu.be/tRC_4IMOTSQ</a:t>
            </a:r>
            <a:endParaRPr sz="2000"/>
          </a:p>
          <a:p>
            <a:pPr marL="0" lvl="0" indent="0" algn="l" rtl="0">
              <a:spcBef>
                <a:spcPts val="0"/>
              </a:spcBef>
              <a:spcAft>
                <a:spcPts val="0"/>
              </a:spcAft>
              <a:buNone/>
            </a:pPr>
            <a:endParaRPr/>
          </a:p>
        </p:txBody>
      </p:sp>
      <p:pic>
        <p:nvPicPr>
          <p:cNvPr id="187" name="Google Shape;187;p28" descr="How many sides does a rectangle have? How many corners does a triangle have? This 2D shapes video lesson walks little kids through many such interesting properties of 2D shapes that help them distinguish one shape from the other. Grade 1 and grade 2 kids learn about a few basic shapes like the triangle, rectangle, square, pentagon, hexagon, circle, and oval.  Watch the 3-sided triangle, 4-sided rectangle, 5-sided pentagon, 6-sided hexagon, and more make a beeline for your 2D shapes repertoire. While Roller, the panda keeps kids hooked on to the video, the amazing animations and crystal-clear explanations inspire kids to count the sides and corners of every 2D shape they come across, comprehend the properties of plane shapes, and bolster their knowledge.&#10;&#10;00:16 - triangle &#10;00:56 - rectangle&#10;01:47 - square&#10;02:07 - pentagon&#10;02:20 - hexagon&#10;02:33 - circle&#10;02:44 – oval&#10;&#10;___________________________________________________________________________&#10;&#10;*Free worksheets: https://www.tutoringhour.com/worksheets/&#10;&#10;*Subscribe to our channel: https://bit.ly/3cBMjn1&#10;&#10;*Catch us on Facebook: https://bit.ly/3ir7JVi​​​​​&#10;&#10;#propertiesof2dshapes&#10;#2dshapesforkids&#10;#sidesandcorners&#10;#2dimensionalshapes&#10;#flatshapes&#10;#plainshapes&#10;#basicshapes&#10;#geometry&#10;#shapenames&#10;#elementarymath&#10;#triangle&#10;#rectangle&#10;#square&#10;#pentagon&#10;#hexagon&#10;#circle&#10;#oval&#10;#regularpolygons&#10;#polygons&#10;#verticesandedges&#10;#2dshapesproperties&#10;#2dshapesteachingresources&#10;#basicgeometry&#10;#grade1math&#10;#grade2math&#10;#kindergartenmath&#10;#countingsidesandcorners&#10;#edgesandvertices&#10;#2dshapenames&#10;#basicmath&#10;#tutoringhour&#10;#math&#10;#mathvideos&#10;#educationalvideosforkids&#10;#mathforkids&#10;#2dshapesvocabulary" title="Properties of 2D Shapes | Sides and Corners of 2D Shapes">
            <a:hlinkClick r:id="rId4"/>
          </p:cNvPr>
          <p:cNvPicPr preferRelativeResize="0"/>
          <p:nvPr/>
        </p:nvPicPr>
        <p:blipFill>
          <a:blip r:embed="rId5">
            <a:alphaModFix/>
          </a:blip>
          <a:stretch>
            <a:fillRect/>
          </a:stretch>
        </p:blipFill>
        <p:spPr>
          <a:xfrm>
            <a:off x="1958150" y="4725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9"/>
          <p:cNvPicPr preferRelativeResize="0"/>
          <p:nvPr/>
        </p:nvPicPr>
        <p:blipFill>
          <a:blip r:embed="rId3">
            <a:alphaModFix/>
          </a:blip>
          <a:stretch>
            <a:fillRect/>
          </a:stretch>
        </p:blipFill>
        <p:spPr>
          <a:xfrm>
            <a:off x="88350" y="2433275"/>
            <a:ext cx="2228875" cy="2640450"/>
          </a:xfrm>
          <a:prstGeom prst="rect">
            <a:avLst/>
          </a:prstGeom>
          <a:noFill/>
          <a:ln>
            <a:noFill/>
          </a:ln>
        </p:spPr>
      </p:pic>
      <p:pic>
        <p:nvPicPr>
          <p:cNvPr id="193" name="Google Shape;193;p29"/>
          <p:cNvPicPr preferRelativeResize="0"/>
          <p:nvPr/>
        </p:nvPicPr>
        <p:blipFill>
          <a:blip r:embed="rId4">
            <a:alphaModFix/>
          </a:blip>
          <a:stretch>
            <a:fillRect/>
          </a:stretch>
        </p:blipFill>
        <p:spPr>
          <a:xfrm>
            <a:off x="2407650" y="2433275"/>
            <a:ext cx="2305225" cy="2640450"/>
          </a:xfrm>
          <a:prstGeom prst="rect">
            <a:avLst/>
          </a:prstGeom>
          <a:noFill/>
          <a:ln>
            <a:noFill/>
          </a:ln>
        </p:spPr>
      </p:pic>
      <p:pic>
        <p:nvPicPr>
          <p:cNvPr id="194" name="Google Shape;194;p29"/>
          <p:cNvPicPr preferRelativeResize="0"/>
          <p:nvPr/>
        </p:nvPicPr>
        <p:blipFill>
          <a:blip r:embed="rId5">
            <a:alphaModFix/>
          </a:blip>
          <a:stretch>
            <a:fillRect/>
          </a:stretch>
        </p:blipFill>
        <p:spPr>
          <a:xfrm>
            <a:off x="4758087" y="2571750"/>
            <a:ext cx="1945850" cy="2502000"/>
          </a:xfrm>
          <a:prstGeom prst="rect">
            <a:avLst/>
          </a:prstGeom>
          <a:noFill/>
          <a:ln>
            <a:noFill/>
          </a:ln>
        </p:spPr>
      </p:pic>
      <p:pic>
        <p:nvPicPr>
          <p:cNvPr id="195" name="Google Shape;195;p29"/>
          <p:cNvPicPr preferRelativeResize="0"/>
          <p:nvPr/>
        </p:nvPicPr>
        <p:blipFill>
          <a:blip r:embed="rId6">
            <a:alphaModFix/>
          </a:blip>
          <a:stretch>
            <a:fillRect/>
          </a:stretch>
        </p:blipFill>
        <p:spPr>
          <a:xfrm>
            <a:off x="6749150" y="2144125"/>
            <a:ext cx="2305225" cy="2929600"/>
          </a:xfrm>
          <a:prstGeom prst="rect">
            <a:avLst/>
          </a:prstGeom>
          <a:noFill/>
          <a:ln>
            <a:noFill/>
          </a:ln>
        </p:spPr>
      </p:pic>
      <p:sp>
        <p:nvSpPr>
          <p:cNvPr id="196" name="Google Shape;196;p29"/>
          <p:cNvSpPr txBox="1"/>
          <p:nvPr/>
        </p:nvSpPr>
        <p:spPr>
          <a:xfrm>
            <a:off x="332975" y="525075"/>
            <a:ext cx="5558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t>Learners book page 42 to 47</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p:nvPr/>
        </p:nvSpPr>
        <p:spPr>
          <a:xfrm>
            <a:off x="461025" y="41109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https://youtu.be/YY6YGQy9fEE</a:t>
            </a:r>
            <a:endParaRPr/>
          </a:p>
          <a:p>
            <a:pPr marL="0" lvl="0" indent="0" algn="l" rtl="0">
              <a:spcBef>
                <a:spcPts val="0"/>
              </a:spcBef>
              <a:spcAft>
                <a:spcPts val="0"/>
              </a:spcAft>
              <a:buNone/>
            </a:pPr>
            <a:endParaRPr/>
          </a:p>
        </p:txBody>
      </p:sp>
      <p:pic>
        <p:nvPicPr>
          <p:cNvPr id="226" name="Google Shape;226;p33" descr="SHAPES FOR LUNCH by Deborah Schecter&#10;Published by SCHOLASTIC, the world's largest children books publishing and distribution company.&#10;--------------------------------------------------------------&#10;Featured in this channel is the Level A Scholastic First Little Readers Series.&#10;Here's the link to purchase the books and other teaching and learning materials -  https://bit.ly/2ELm79f&#10;-------------------------------------------------------------&#10;&#10;Scholastic First Little Reader Series (Level A) is a fun reading program for beginners.&#10;&#10;This full-color story feature just one line of text per page to help children learn to read with ease and confidence.&#10;&#10;Have fun reading! &#10;And please don't forget to SUBSCRIBE. &#10;&#10;Thanks,&#10;Miss Suzy&#10;&#10;#misssuzy #storiesforkids #scholasticbooks #firstlittlereaders #readaloudstories&#10;&#10;Children's Book Read Aloud / Shapes for Lunch/ Simple Stories for kids/ Best books to teach reading / Vocabulary for Children / Story About Shapes" title="SHAPES FOR LUNCH | BOOKS READ ALOUD FOR KIDS | Scholastic First Little Readers (Level A)">
            <a:hlinkClick r:id="rId4"/>
          </p:cNvPr>
          <p:cNvPicPr preferRelativeResize="0"/>
          <p:nvPr/>
        </p:nvPicPr>
        <p:blipFill>
          <a:blip r:embed="rId5">
            <a:alphaModFix/>
          </a:blip>
          <a:stretch>
            <a:fillRect/>
          </a:stretch>
        </p:blipFill>
        <p:spPr>
          <a:xfrm>
            <a:off x="89650" y="152400"/>
            <a:ext cx="4213400" cy="3256100"/>
          </a:xfrm>
          <a:prstGeom prst="rect">
            <a:avLst/>
          </a:prstGeom>
          <a:noFill/>
          <a:ln>
            <a:noFill/>
          </a:ln>
        </p:spPr>
      </p:pic>
      <p:sp>
        <p:nvSpPr>
          <p:cNvPr id="227" name="Google Shape;227;p33"/>
          <p:cNvSpPr txBox="1"/>
          <p:nvPr/>
        </p:nvSpPr>
        <p:spPr>
          <a:xfrm>
            <a:off x="5378825" y="42186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6"/>
              </a:rPr>
              <a:t>https://youtu.be/XmT3d-khryE</a:t>
            </a:r>
            <a:endParaRPr/>
          </a:p>
          <a:p>
            <a:pPr marL="0" lvl="0" indent="0" algn="l" rtl="0">
              <a:spcBef>
                <a:spcPts val="0"/>
              </a:spcBef>
              <a:spcAft>
                <a:spcPts val="0"/>
              </a:spcAft>
              <a:buNone/>
            </a:pPr>
            <a:endParaRPr/>
          </a:p>
        </p:txBody>
      </p:sp>
      <p:pic>
        <p:nvPicPr>
          <p:cNvPr id="228" name="Google Shape;228;p33" title="Big Box of Shapes">
            <a:hlinkClick r:id="rId7"/>
          </p:cNvPr>
          <p:cNvPicPr preferRelativeResize="0"/>
          <p:nvPr/>
        </p:nvPicPr>
        <p:blipFill>
          <a:blip r:embed="rId8">
            <a:alphaModFix/>
          </a:blip>
          <a:stretch>
            <a:fillRect/>
          </a:stretch>
        </p:blipFill>
        <p:spPr>
          <a:xfrm>
            <a:off x="4637333" y="152400"/>
            <a:ext cx="4341467" cy="3256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p:nvPr/>
        </p:nvSpPr>
        <p:spPr>
          <a:xfrm>
            <a:off x="307350" y="43415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4" name="Google Shape;234;p34"/>
          <p:cNvSpPr txBox="1"/>
          <p:nvPr/>
        </p:nvSpPr>
        <p:spPr>
          <a:xfrm>
            <a:off x="3240100" y="43415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https://youtu.be/0B6Ge0FzHG0</a:t>
            </a:r>
            <a:endParaRPr/>
          </a:p>
          <a:p>
            <a:pPr marL="0" lvl="0" indent="0" algn="l" rtl="0">
              <a:spcBef>
                <a:spcPts val="0"/>
              </a:spcBef>
              <a:spcAft>
                <a:spcPts val="0"/>
              </a:spcAft>
              <a:buNone/>
            </a:pPr>
            <a:endParaRPr/>
          </a:p>
        </p:txBody>
      </p:sp>
      <p:pic>
        <p:nvPicPr>
          <p:cNvPr id="235" name="Google Shape;235;p34" descr="Subscribe and watch new videos uploaded every week.&#10;★ YouTube Channel: http://www.youtube.com/Pinkfong Chop Chop, Stretch Stretch!&#10;Le'ts Do the fun excavator dance!&#10;&#10;You're watching 'Dance with Shapes', a fun kids' dance along brought to you by Pinkfong!&#10;&#10;----&#10;★ Lyrics&#10;&#10;Dance with Shapes&#10;&#10;Roll around, circle!&#10;Cir-cir-cir-cir, circle.  &#10;Rol,l roll round and round and round.&#10;Cir-cir-cir-cir, circle.  &#10;Roll, roll round and round.&#10;&#10;&#10;Stomp, stomp, square!&#10;S-s-s-s-square. &#10;Stomp! stomp! here and there.  &#10;S-s-s-s-square. &#10;Stomp here and there. &#10;&#10;Slide, slide, triangle!&#10;T-t-t-t-triangle. &#10;Slide slide left and right.&#10;T-t-t-t-triangle. &#10;Slide left and right. &#10;&#10;Point, point, diamond!&#10;D-d-d-d-diamond.&#10;Point with fingers 1,2,3,4&#10;D-d-d-d-diamond.&#10;Point 1,2,3,4&#10;&#10;Shake, shake, star!&#10;Twinkle-twinkle little star. &#10;Shake, shake, shake your hands.&#10;Twinkle-twinkle little star.  &#10;Shake, shake your hands. &#10;&#10;Chu, chu, heart!&#10;Ha-ha-ha-ha-ha-ha, heart. &#10;Chu-chu-chu-chu give a kiss. &#10;Ha-ha-ha-ha-ha-ha, heart &#10;Chu-chu “I love you” &#10;&#10;Voice by: Bommie Catherine Han, Anipen Matthew Digiacomo, Robert William Gardiner, Sharon Kwon&#10;Arranged by pinkfong, KizCastle  &#10;----&#10;Subscribe to Pinkfong's YouTube channel for hundreds of kids' favorite songs and stories, including phonics songs, nursery rhymes, bedtime lullabies, children's classics, fairy tales and more!&#10;&#10;Pinkfong! no. 1 kids' app chosen by 100 million children worldwide&#10;★ Best Kids Songs &amp; Stories [Free Download]: http://i.sstudy.kr/L/591/des/&#10;&#10;Enjoy educational songs and stories for preschool kids created by the experts in children's education.&#10;&#10;Follow us on Facebook for new updates and free promotions.&#10;★ Facebook: https://www.facebook.com/pinkfong.official &#10;★ Instagram: https://instagram.com/pinkfong.official &#10;★ Twitter: https://twitter.com/pinkfong_usa&#10;★ Website:  https://www.pinkfong.com&#10;★ Official Merch Store: https://www.amazon.com/pinkfong&#10;&#10;Copyright © 2019 Smart Study Co., Ltd. All Rights Reserved.&#10;#shapesong #dancealong #learnshapes&#10;BGM: Pinkfong, KizCastle" title="Dance with Shapes | Shape Song | Dance Along | Pinkfong Songs for Children">
            <a:hlinkClick r:id="rId4"/>
          </p:cNvPr>
          <p:cNvPicPr preferRelativeResize="0"/>
          <p:nvPr/>
        </p:nvPicPr>
        <p:blipFill>
          <a:blip r:embed="rId5">
            <a:alphaModFix/>
          </a:blip>
          <a:stretch>
            <a:fillRect/>
          </a:stretch>
        </p:blipFill>
        <p:spPr>
          <a:xfrm>
            <a:off x="2342350" y="6390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5"/>
          <p:cNvPicPr preferRelativeResize="0"/>
          <p:nvPr/>
        </p:nvPicPr>
        <p:blipFill>
          <a:blip r:embed="rId3">
            <a:alphaModFix/>
          </a:blip>
          <a:stretch>
            <a:fillRect/>
          </a:stretch>
        </p:blipFill>
        <p:spPr>
          <a:xfrm>
            <a:off x="3957225" y="1639250"/>
            <a:ext cx="4795200" cy="3351848"/>
          </a:xfrm>
          <a:prstGeom prst="rect">
            <a:avLst/>
          </a:prstGeom>
          <a:noFill/>
          <a:ln>
            <a:noFill/>
          </a:ln>
        </p:spPr>
      </p:pic>
      <p:sp>
        <p:nvSpPr>
          <p:cNvPr id="241" name="Google Shape;241;p35"/>
          <p:cNvSpPr txBox="1"/>
          <p:nvPr/>
        </p:nvSpPr>
        <p:spPr>
          <a:xfrm>
            <a:off x="64025" y="3007375"/>
            <a:ext cx="347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https://wordwall.net/resource/22068381</a:t>
            </a:r>
            <a:endParaRPr/>
          </a:p>
          <a:p>
            <a:pPr marL="0" lvl="0" indent="0" algn="l" rtl="0">
              <a:spcBef>
                <a:spcPts val="0"/>
              </a:spcBef>
              <a:spcAft>
                <a:spcPts val="0"/>
              </a:spcAft>
              <a:buNone/>
            </a:pPr>
            <a:endParaRPr/>
          </a:p>
        </p:txBody>
      </p:sp>
      <p:sp>
        <p:nvSpPr>
          <p:cNvPr id="242" name="Google Shape;242;p35"/>
          <p:cNvSpPr txBox="1"/>
          <p:nvPr/>
        </p:nvSpPr>
        <p:spPr>
          <a:xfrm>
            <a:off x="140875" y="4159975"/>
            <a:ext cx="363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5"/>
              </a:rPr>
              <a:t>https://wordwall.net/resource/21805416</a:t>
            </a:r>
            <a:endParaRPr/>
          </a:p>
          <a:p>
            <a:pPr marL="0" lvl="0" indent="0" algn="l" rtl="0">
              <a:spcBef>
                <a:spcPts val="0"/>
              </a:spcBef>
              <a:spcAft>
                <a:spcPts val="0"/>
              </a:spcAft>
              <a:buNone/>
            </a:pPr>
            <a:endParaRPr/>
          </a:p>
        </p:txBody>
      </p:sp>
      <p:sp>
        <p:nvSpPr>
          <p:cNvPr id="243" name="Google Shape;243;p35"/>
          <p:cNvSpPr txBox="1"/>
          <p:nvPr/>
        </p:nvSpPr>
        <p:spPr>
          <a:xfrm>
            <a:off x="70375" y="2149325"/>
            <a:ext cx="377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6"/>
              </a:rPr>
              <a:t>https://wordwall.net/resource/28992733</a:t>
            </a:r>
            <a:endParaRPr/>
          </a:p>
          <a:p>
            <a:pPr marL="0" lvl="0" indent="0" algn="l" rtl="0">
              <a:spcBef>
                <a:spcPts val="0"/>
              </a:spcBef>
              <a:spcAft>
                <a:spcPts val="0"/>
              </a:spcAft>
              <a:buNone/>
            </a:pPr>
            <a:endParaRPr/>
          </a:p>
        </p:txBody>
      </p:sp>
      <p:sp>
        <p:nvSpPr>
          <p:cNvPr id="244" name="Google Shape;244;p35"/>
          <p:cNvSpPr txBox="1"/>
          <p:nvPr/>
        </p:nvSpPr>
        <p:spPr>
          <a:xfrm>
            <a:off x="70375" y="1291275"/>
            <a:ext cx="377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7"/>
              </a:rPr>
              <a:t>https://wordwall.net/resource/5583081</a:t>
            </a:r>
            <a:endParaRPr/>
          </a:p>
          <a:p>
            <a:pPr marL="0" lvl="0" indent="0" algn="l" rtl="0">
              <a:spcBef>
                <a:spcPts val="0"/>
              </a:spcBef>
              <a:spcAft>
                <a:spcPts val="0"/>
              </a:spcAft>
              <a:buNone/>
            </a:pPr>
            <a:endParaRPr/>
          </a:p>
        </p:txBody>
      </p:sp>
      <p:sp>
        <p:nvSpPr>
          <p:cNvPr id="245" name="Google Shape;245;p35"/>
          <p:cNvSpPr txBox="1"/>
          <p:nvPr/>
        </p:nvSpPr>
        <p:spPr>
          <a:xfrm>
            <a:off x="1728900" y="128075"/>
            <a:ext cx="5391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t>Online games</a:t>
            </a:r>
            <a:endParaRPr sz="6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p:nvPr/>
        </p:nvSpPr>
        <p:spPr>
          <a:xfrm>
            <a:off x="525075" y="42390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https://youtu.be/Sjx2BNyN1HQ</a:t>
            </a:r>
            <a:endParaRPr/>
          </a:p>
          <a:p>
            <a:pPr marL="0" lvl="0" indent="0" algn="l" rtl="0">
              <a:spcBef>
                <a:spcPts val="0"/>
              </a:spcBef>
              <a:spcAft>
                <a:spcPts val="0"/>
              </a:spcAft>
              <a:buNone/>
            </a:pPr>
            <a:endParaRPr/>
          </a:p>
        </p:txBody>
      </p:sp>
      <p:pic>
        <p:nvPicPr>
          <p:cNvPr id="251" name="Google Shape;251;p36" descr="Subscribe and watch new videos uploaded every week.&#10;★ YouTube Channel : http://www.youtube.com/Pinkfong&#10;&#10;PINKFONG! no. 1 kids' app chosen by 100 million children worldwide&#10;★ Best Kids Songs &amp; Stories [Free Download]: http://i.sstudy.kr/L/591/des/&#10;&#10;Learning and drawing shapes become easy with PINKFONG Shape Songs.&#10;&#10;You are watching &quot;Shape Circus&quot; a super fun shape song created by PINKFONG. &#10;&#10;----&#10;★ Lyrics&#10;&#10;Shape Circus&#10;&#10;“Ladies and gentlemen, &#10;welcome to the shape circus!”&#10;&#10;Circle, triangle,&#10;circle, triangle,&#10;circle. &#10;“And next?”&#10;It’s a triangle.&#10;&#10;“Great!”&#10;&#10;&#10;Square, square, circle,&#10;square, square, circle,&#10;square, square.&#10;“And next?”&#10;It’s a circle!&#10;&#10;“Exellent! Now, the other shapes!”&#10;&#10;Rectangle, oval, oval,&#10;rectangle, oval, oval,&#10;rectangle, oval,&#10;“And next?”&#10;“Um...Oval!”&#10;It’s an oval. &#10;&#10;Singer: Bommie Catherine Han, Robert William Gardiner, Anipen Matthew Digiacomo&#10;Arranged by pinkfong, KizCastle   &#10;----&#10;&#10;Subscribe to PINKFONG's YouTube channel for hundreds of kids' favorite songs and stories, including phonics songs, nursery rhymes, bedtime lullabies, children's classics, fairy tales and more!&#10;&#10;&#10;&#10;Enjoy educational songs and stories for preschool kids created by the experts in children's education.&#10;&#10;Follow us on Facebook for new updates and free promotions.&#10;★ Facebook: https://www.facebook.com/PINKFONG.smartstudy&#10;★ Website:  https://www.smartstudy.co.kr&#10;&#10;Copyright © 2016 Smart Study Co., Ltd. All Rights Reserved." title="Shape Circus | Shape Songs | PINKFONG Songs">
            <a:hlinkClick r:id="rId4"/>
          </p:cNvPr>
          <p:cNvPicPr preferRelativeResize="0"/>
          <p:nvPr/>
        </p:nvPicPr>
        <p:blipFill>
          <a:blip r:embed="rId5">
            <a:alphaModFix/>
          </a:blip>
          <a:stretch>
            <a:fillRect/>
          </a:stretch>
        </p:blipFill>
        <p:spPr>
          <a:xfrm>
            <a:off x="280475" y="229700"/>
            <a:ext cx="4022575" cy="3429000"/>
          </a:xfrm>
          <a:prstGeom prst="rect">
            <a:avLst/>
          </a:prstGeom>
          <a:noFill/>
          <a:ln>
            <a:noFill/>
          </a:ln>
        </p:spPr>
      </p:pic>
      <p:sp>
        <p:nvSpPr>
          <p:cNvPr id="252" name="Google Shape;252;p36"/>
          <p:cNvSpPr txBox="1"/>
          <p:nvPr/>
        </p:nvSpPr>
        <p:spPr>
          <a:xfrm>
            <a:off x="5891100" y="41749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5"/>
                </a:solidFill>
                <a:hlinkClick r:id="rId6">
                  <a:extLst>
                    <a:ext uri="{A12FA001-AC4F-418D-AE19-62706E023703}">
                      <ahyp:hlinkClr xmlns:ahyp="http://schemas.microsoft.com/office/drawing/2018/hyperlinkcolor" val="tx"/>
                    </a:ext>
                  </a:extLst>
                </a:hlinkClick>
              </a:rPr>
              <a:t>https://youtu.be/w6eTDfkvPmo</a:t>
            </a:r>
            <a:endParaRPr/>
          </a:p>
        </p:txBody>
      </p:sp>
      <p:pic>
        <p:nvPicPr>
          <p:cNvPr id="253" name="Google Shape;253;p36" descr="Shapes are Everywhere! Learn shapes while you sing along to this kids song (with lyrics). Can you spot the different shapes in everyday objects? A computer screen has a rectangle shape, a clock has a circle shape, a tent looks like a triangle, and a checker board has lots of squares! Can you find them all?? Teach your children all about shapes, with the help of our shape song and our friend Debbie Doo! &#10;&#10;Watch our video on Debbie Doo's channel: http://www.youtube.com/watch?v=aQ2Vco_giiE&#10;&#10;♪ Bounce Patrol on TikTok:&#10;https://bit.ly/BP-TikTok&#10;&#10;📷 Follow on Instagram for behind the scenes:&#10;https://www.instagram.com/bouncepatrol/&#10;&#10;⭐ Want to watch offline, with no ads? Get the Bounce Patrol App!&#10;📲 http://bit.ly/BouncePatrolApp&#10;&#10;Find our songs on:&#10;🟣 Apple Music: https://apple.co/2YC8aSz&#10;🟢 Spotify: https://spoti.fi/2A52fNF&#10;🔵 Amazon Music: https://amzn.to/3LjHGNm&#10;🔴 YouTube Music: https://bit.ly/BP-YTMusic&#10;&#10;👕 Shirts, DVDs, stickers and more on our website: &#10;http://www.bouncepatrol.com&#10;&#10;Bounce Patrol make original songs and nursery rhymes for the whole family to enjoy. We aim to get kids up and bouncing to our music (hence the name - Bounce Patrol!). Jump up and dance along with Jackson, Alyssa, Rachel, Will and Jacinta - let's bounce!&#10;&#10;Bounce Patrol is produced on the lands of the Bunurong People and we acknowledge them as Traditional Owners. We pay our respects to their Elders past, present and emerging 🇦🇺🦘&#10;&#10;Song written by Alexander &quot;Ace&quot; Baker (BMI) and Clair Marlo (BMI)" title="Sing along Shapes Song - with lyrics (featuring Debbie Doo)">
            <a:hlinkClick r:id="rId7"/>
          </p:cNvPr>
          <p:cNvPicPr preferRelativeResize="0"/>
          <p:nvPr/>
        </p:nvPicPr>
        <p:blipFill>
          <a:blip r:embed="rId8">
            <a:alphaModFix/>
          </a:blip>
          <a:stretch>
            <a:fillRect/>
          </a:stretch>
        </p:blipFill>
        <p:spPr>
          <a:xfrm>
            <a:off x="4455450" y="152400"/>
            <a:ext cx="4536150" cy="34021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p:nvPr/>
        </p:nvSpPr>
        <p:spPr>
          <a:xfrm>
            <a:off x="653150" y="40981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https://youtu.be/OEbRDtCAFdU</a:t>
            </a:r>
            <a:endParaRPr/>
          </a:p>
          <a:p>
            <a:pPr marL="0" lvl="0" indent="0" algn="l" rtl="0">
              <a:spcBef>
                <a:spcPts val="0"/>
              </a:spcBef>
              <a:spcAft>
                <a:spcPts val="0"/>
              </a:spcAft>
              <a:buNone/>
            </a:pPr>
            <a:endParaRPr/>
          </a:p>
        </p:txBody>
      </p:sp>
      <p:pic>
        <p:nvPicPr>
          <p:cNvPr id="278" name="Google Shape;278;p39" descr="Subscribe to our website for $3.99 USD monthly / $39.99 USD yearly! Watch all of our videos ad free, plus weekly printables and more: &#10;https://www.thesingingwalrus.com/&#10;&#10;We are excited to present our Shape Song, a groovy and interactive song for kids that introduces four 2D shapes: circle, triangle, square, and rectangle. &#10;&#10;In each verse, a shape describes itself and asks the kids to guess what they are. As they introduce themselves, they turn into objects that resemble their shape, to show how they can be found in many different every day objects.&#10;&#10;During the chorus, our cute characters ride a bus through a landscape in which they find lots of things made of the shapes they just learned about. The words and melody of the chorus are catchy and easy to sing along. We have also provided the lyrics on the screen for the teachers and parents!&#10;&#10;Our Shape Song is great to use for home schooling or in the classroom as a part of a fun preschool activity. The illustrations inspire kids to draw shapes on their own, exploring each shape and their characteristics. &#10;&#10;If you like this video, don't forget to click the LIKE button :)&#10;&#10;Buy &amp; Download this Song (mp3):&#10;iTunes: https://itunes.apple.com/ca/artist/the-singing-walrus/id992755520&#10;Google Play: https://play.google.com/store/music/artist/The_Singing_Walrus?id=Acadfghn7zw3q5i2c6bfr3gmcnu&amp;hl=en&#10;&#10;Buy &amp; Download this video (mp4):&#10;https://sellfy.com/thesingingwalrus&#10;&#10;The Singing Walrus creates fun teaching materials, such as kids songs, educational games, nursery rhymes, and kindergarten worksheets (e.g. handwriting worksheets) for parents and teachers. Come and join our community on Facebook, or subscribe to our Youtube Channel!&#10;&#10;Facebook: http://www.facebook.com/TheSingingWalrus&#10;Twitter: http://twitter.com/InfoWalrus&#10;Website: http://thesingingwalrus.com&#10;&#10;&#10;**All illustration, animation, music, and voice work produced by The Singing Walrus" title="Shapes song for kids | The Singing Walrus">
            <a:hlinkClick r:id="rId4"/>
          </p:cNvPr>
          <p:cNvPicPr preferRelativeResize="0"/>
          <p:nvPr/>
        </p:nvPicPr>
        <p:blipFill>
          <a:blip r:embed="rId5">
            <a:alphaModFix/>
          </a:blip>
          <a:stretch>
            <a:fillRect/>
          </a:stretch>
        </p:blipFill>
        <p:spPr>
          <a:xfrm>
            <a:off x="267650" y="331700"/>
            <a:ext cx="3779275" cy="3429000"/>
          </a:xfrm>
          <a:prstGeom prst="rect">
            <a:avLst/>
          </a:prstGeom>
          <a:noFill/>
          <a:ln>
            <a:noFill/>
          </a:ln>
        </p:spPr>
      </p:pic>
      <p:sp>
        <p:nvSpPr>
          <p:cNvPr id="279" name="Google Shape;279;p39"/>
          <p:cNvSpPr txBox="1"/>
          <p:nvPr/>
        </p:nvSpPr>
        <p:spPr>
          <a:xfrm>
            <a:off x="5763025" y="40981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5"/>
                </a:solidFill>
                <a:hlinkClick r:id="rId6">
                  <a:extLst>
                    <a:ext uri="{A12FA001-AC4F-418D-AE19-62706E023703}">
                      <ahyp:hlinkClr xmlns:ahyp="http://schemas.microsoft.com/office/drawing/2018/hyperlinkcolor" val="tx"/>
                    </a:ext>
                  </a:extLst>
                </a:hlinkClick>
              </a:rPr>
              <a:t>https://youtu.be/svrkthG2950</a:t>
            </a:r>
            <a:endParaRPr/>
          </a:p>
        </p:txBody>
      </p:sp>
      <p:pic>
        <p:nvPicPr>
          <p:cNvPr id="280" name="Google Shape;280;p39" descr="Name the Shape Game makes naming shapes fun in this game show format.  Jack Hartmann shows the shape and asks students to identify the shape, before he name the shape the first three times.  The last time students are asked to name the shape all on their own.  We show shapes as both illustrations and shapes in our environment. Recognizing everyday shapes in our environment is an important part of application of knowledge in identifying shapes.  Have fun and learn your shapes in this fun Name the Shape Game video.&#10;&#10;Lyrics&#10;Let's play the Name the Shape Game, it's fun&#10;Name the Shape Game, come on everyone&#10;I'll show a shape that's 2D&#10;Then you name the shape right before me&#10;&#10;Circle&#10;Square&#10;Triangle&#10;Oval&#10;Rectangle&#10;Rhombus&#10;Hexagon&#10;Circle&#10;&#10;Name the Shape Game, it's fun&#10;Name the Shape Game, come on everyone&#10;&#10;Square&#10;Oval&#10;Circle&#10;Rectangle&#10;Hexagon&#10;Triangle&#10;Rhombus&#10;Square&#10;&#10;Name the Shape Game, it's fun&#10;Name the Shape Game, play everyone&#10;Now you'll see the shape in all different places&#10;&#10;Triangle&#10;Rectangle&#10;Square&#10;Rhombus&#10;Circle&#10;Hexagon&#10;Oval&#10;Triangle&#10;&#10;Now you say the name of the shape all by yourself&#10;&#10;Hexagon&#10;Plate-Circle&#10;Flag-Triangle&#10;Rectangle&#10;Square&#10;Football- Oval&#10;Rhombus&#10;Cell Phone-Rectangle&#10;&#10;&#10;Name the Shape Game, it's fun&#10;Name the Shape Game, play everyone&#10;I know my shapes, I see them all around&#10;You can see them too at your school, home or town&#10;&#10;&#10;Jack Hartmann's website: www.jackhartmann.com&#10;&#10;Remember to connect with Jack Hartmann on his Social Networks:&#10;&#10;Facebook: https://facebook.com/hop2itmusic&#10;Pinterest: https://pinterest.com/jackhartmann&#10;YouTube: https:// youtube.com/user/JackHartmann&#10;Twitter: https://twitter.com/Jack_Hartmann&#10;Google+: https://goo.gl/GW7SPs&#10;&#10;You can find Jack Hartmann's Music on:&#10;&#10;Jack Hartmann Website: jackhartmann.com&#10;iTunes: https://goo.gl/GeDJeJ&#10;Amazon: https://goo.gl/Ei8C6B&#10;Google Play: https://goo.gl/doZpfS&#10;CD Baby: https://cdbaby.com/Artist/JackHartmann" title="Name the Shape Game  | Shape Review Game | Jack Hartmann">
            <a:hlinkClick r:id="rId7"/>
          </p:cNvPr>
          <p:cNvPicPr preferRelativeResize="0"/>
          <p:nvPr/>
        </p:nvPicPr>
        <p:blipFill>
          <a:blip r:embed="rId8">
            <a:alphaModFix/>
          </a:blip>
          <a:stretch>
            <a:fillRect/>
          </a:stretch>
        </p:blipFill>
        <p:spPr>
          <a:xfrm>
            <a:off x="5109875" y="471450"/>
            <a:ext cx="3840725" cy="3149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0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3291325" y="43542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https://youtu.be/lcl8uB2AWM0</a:t>
            </a:r>
            <a:endParaRPr/>
          </a:p>
          <a:p>
            <a:pPr marL="0" lvl="0" indent="0" algn="l" rtl="0">
              <a:spcBef>
                <a:spcPts val="0"/>
              </a:spcBef>
              <a:spcAft>
                <a:spcPts val="0"/>
              </a:spcAft>
              <a:buNone/>
            </a:pPr>
            <a:endParaRPr/>
          </a:p>
        </p:txBody>
      </p:sp>
      <p:pic>
        <p:nvPicPr>
          <p:cNvPr id="67" name="Google Shape;67;p14" descr="Subscribe and watch new videos uploaded every week.&#10;★ YouTube Channel : http://www.youtube.com/Pinkfong&#10;&#10;PINKFONG! no. 1 kids' app chosen by 100 million children worldwide&#10;★ Best Kids Songs &amp; Stories [Free Download]: http://i.sstudy.kr/L/591/des/&#10;&#10;Learning and drawing shapes become easy with PINKFONG Shape Songs.&#10;&#10;You are watching &quot;Shapes Are All Around&quot; a super fun shape song created by PINKFONG. &#10;&#10;----&#10;★ Lyrics&#10;&#10;Shapes Are All Around&#10;&#10;Triangle, rectangle, circle and heart.&#10;Diamond, square, oval and star.&#10;Triangle, rectangle, circle and heart.&#10;Diamond, square, oval and star.&#10;&#10;Full moon, soccer ball, rolling wheels. &#10;Vroom-vroom-vroom. &#10;We are circles, tralalalala.&#10;Pizza box, waffles and toast. &#10;Yum-yum-yum. &#10;We are squares, tralalalala.&#10;&#10;Triangle, rectangle, circle and heart.&#10;Diamond, square, oval and star.&#10;Triangle, rectangle, circle and heart.&#10;Diamond, square, oval and star.&#10;&#10;Party hat, sandwiches, sailing boat. &#10;Bob-bob-bob. &#10;We are triangles, tralalala.&#10;Story book, puzzles, locked door. &#10;Knock-knock-knock. &#10;We are rectangles, tralalala.&#10;&#10;Triangle, rectangle, circle and heart.&#10;Diamond, square, oval and star.&#10;Triangle, rectangle, circle and heart.&#10;Diamond, square, oval and star.&#10;&#10;Green grapes, balloon, &#10;Humpty Dumpty sat on a wall. &#10;We are ovals, tralalalala. &#10;Traffic sign, flying kite, jewel necklace. &#10;So beautiful! &#10;We are diamonds, tralalalala. &#10;&#10;Triangle, rectangle, circle and heart.&#10;Diamond, square, oval and star.&#10;Triangle, rectangle, circle and heart.&#10;Diamond, square, oval and star.&#10;&#10;Star fish, and stars in the sky, &#10;twinkle, twinkle. &#10;We are stars, tralalalala.&#10;Heart cookies, heart leaves, &#10;this heart says “I love you.” &#10;We are hearts, tralalalala.&#10;&#10;Triangle, rectangle, circle and heart.&#10;Diamond, square, oval and star.&#10;Triangle, rectangle, circle and heart.&#10;Diamond, square, oval and star.&#10;&#10;&#10;Singer: Bommie Catherine Han, Robert William Gardiner&#10;Arranged by pinkfong, KizCastle   &#10;----&#10;&#10;Subscribe to PINKFONG's YouTube channel for hundreds of kids' favorite songs and stories, including phonics songs, nursery rhymes, bedtime lullabies, children's classics, fairy tales and more!&#10;&#10;&#10;&#10;Enjoy educational songs and stories for preschool kids created by the experts in children's education.&#10;&#10;Follow us on Facebook for new updates and free promotions.&#10;★ Facebook: https://www.facebook.com/PINKFONG.smartstudy&#10;★ Website:  https://www.smartstudy.co.kr&#10;&#10;Copyright © 2016 Smart Study Co., Ltd. All Rights Reserved." title="Shapes Are All Around | Shape Songs | PINKFONG Songs">
            <a:hlinkClick r:id="rId4"/>
          </p:cNvPr>
          <p:cNvPicPr preferRelativeResize="0"/>
          <p:nvPr/>
        </p:nvPicPr>
        <p:blipFill>
          <a:blip r:embed="rId5">
            <a:alphaModFix/>
          </a:blip>
          <a:stretch>
            <a:fillRect/>
          </a:stretch>
        </p:blipFill>
        <p:spPr>
          <a:xfrm>
            <a:off x="2286000" y="5494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p:nvPr/>
        </p:nvSpPr>
        <p:spPr>
          <a:xfrm>
            <a:off x="3072000" y="447101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hlinkClick r:id="rId3"/>
              </a:rPr>
              <a:t>https://youtu.be/XikvuPl3y_8</a:t>
            </a:r>
            <a:endParaRPr dirty="0"/>
          </a:p>
          <a:p>
            <a:pPr marL="0" lvl="0" indent="0" algn="l" rtl="0">
              <a:spcBef>
                <a:spcPts val="0"/>
              </a:spcBef>
              <a:spcAft>
                <a:spcPts val="0"/>
              </a:spcAft>
              <a:buNone/>
            </a:pPr>
            <a:endParaRPr dirty="0"/>
          </a:p>
        </p:txBody>
      </p:sp>
      <p:pic>
        <p:nvPicPr>
          <p:cNvPr id="294" name="Google Shape;294;p41" descr="Introducing students to common 2D shapes. Shapes include circles, squares, rectangles, ovals and triangles. &#10;&#10;#matholia #singaporemath #shapes #patterns #geometry #2Dshapes #basicshapes #shapesformath&#10;&#10;https://matholia.com&#10;New videos added daily! Subscribe here:&#10;https://www.youtube.com/channel/UCOEucczy2ReGCf7rwAgaOkw?sub_confirmation=1&#10;&#10;Topic Description:&#10;Naming basic 2-D shapes; circle, triangle, square, and rectangle. Identifying some of the characteristics (corners and sides) of 2-D shapes. Making patterns and finding missing items in pattern sequences.&#10;&#10;Learning Targets:&#10;• I can show a circle, rectangle square and triangle.&#10; • I can tell the difference between a circle, a rectangle, a square and a triangle by looking at the corners and sides.&#10;• I can see several kinds of patterns&#10; • I can make and find missing items in patterns&#10;&#10;Classroom Resources&#10; • Multi-link Cubes&#10; • Attribute blocks&#10; • Geometric blocks or pattern blocks&#10; • Pattern task cards&#10; • Tracing shapes&#10; • Online digital pattern blocks&#10;• Bookmaking materials (paper, scissors, crayon, glue, etc.)&#10;&#10;Matholia Tools&#10; • Multi-Link Cubes Tool&#10;• Shape Explorer Tool  &#10;&#10;Matholia Resources&#10; • Practice modules for the section&#10;&#10;Suggested Teaching Sequence  &#10;1. Practice sorting objects according to attributes such as small/large, color, shape, sickness, round/not round, etc. &#10;2. Name the four shapes; square, rectangle, circle, triangle &#10;3. Use attribute blocks to count the corners and sides of each kind of shape  &#10;4. Discuss the differences between a square and a rectangle &#10;5. Find the four basic shapes in everyday objects in the classroom and school &#10;6. Make basic patterns (AB, AAB, ABB) using the 4 basic shapes together&#10; 7. Have children explore, build and manipulate patterns with other objects  &#10;&#10;Group Practice Ideas  &#10;• Sort together: objects, children, blocks, materials, clothing, etc. &#10;• Draw the four shapes together, making note of corners and sides &#10;• Write the names of shapes, read children’s literature about the shapes &#10;• Develop a class shape chart showing the shapes and sorting them by attributes&#10; • Go on a shape safari, where children find the basic shapes in the classroom and in the school&#10; • Make patterns of the children in the classroom (boy-girl, girl-girl-boy) etc.&#10; • Make a book of shapes that shows their attributes&#10; • Make a classroom book of patterns using photographs of the children in the class   Independent Practice Ideas  Classroom Resources&#10; • Sorting attribute blocks independently into groups using sides, corners and size&#10; • Cutting and pasting activities making the basic shapes&#10; • Using geoboards to build the basic shapes&#10; • Adding patterns shown on pattern block cards&#10; • Adding add on the next three items in a pattern &#10;&#10; Review and Assessment&#10;  • Matholia review done as a whole group or small group at a center&#10; • Written assessment. Do students understand:   &#10;         • That shapes can be sorted into groups   &#10;         • The names of the four basic shapes   &#10;         • Drawing the three basic shapes   &#10;         • Making patterns   &#10;         • Adding on to or finding missing pieces of patterns  &#10;&#10;Extensions  &#10;Name each pattern made (AB, AAB, etc), Identify the part of the pattern that repeats (the pattern unit).&#10;&#10;For more maths videos for kids and loads of interactive content, visit matholia.com.&#10;&#10;This video lesson is taken from Matholia.com – a world-class online learning resource for K-6 mathematics. Our international curriculum covers a comprehensive range of topics and concepts using the Singapore's teaching approach. Concepts are presented through Concrete, Pictorial, Abstract (CPA) approach. Resources available include dynamic practice, instructional videos, ebooks, interactive tools and progress tracking and recording – all adopting the Singapore pedagogy.&#10;&#10;https://matholia.com&#10;https://twitter.com/MatholiaMath&#10;https://www.pinterest.com/matholiamath/boards/&#10;https://www.facebook.com/matholia.sg/&#10;http://matholia.blogspot.com&#10;https://www.reddit.com/user/matholia&#10;https://www.instagram.com/matholia_math/&#10;@MatholiaChannel" title="Identifying and naming 2D shapes">
            <a:hlinkClick r:id="rId4"/>
          </p:cNvPr>
          <p:cNvPicPr preferRelativeResize="0"/>
          <p:nvPr/>
        </p:nvPicPr>
        <p:blipFill>
          <a:blip r:embed="rId5">
            <a:alphaModFix/>
          </a:blip>
          <a:stretch>
            <a:fillRect/>
          </a:stretch>
        </p:blipFill>
        <p:spPr>
          <a:xfrm>
            <a:off x="1097280" y="419100"/>
            <a:ext cx="6949440" cy="3893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664675" y="152400"/>
            <a:ext cx="8072605" cy="4838700"/>
          </a:xfrm>
          <a:prstGeom prst="rect">
            <a:avLst/>
          </a:prstGeom>
          <a:noFill/>
          <a:ln>
            <a:noFill/>
          </a:ln>
        </p:spPr>
      </p:pic>
      <p:sp>
        <p:nvSpPr>
          <p:cNvPr id="73" name="Google Shape;73;p15"/>
          <p:cNvSpPr txBox="1"/>
          <p:nvPr/>
        </p:nvSpPr>
        <p:spPr>
          <a:xfrm>
            <a:off x="76800" y="4712850"/>
            <a:ext cx="89904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b="1">
                <a:solidFill>
                  <a:srgbClr val="5F6368"/>
                </a:solidFill>
                <a:highlight>
                  <a:schemeClr val="lt1"/>
                </a:highlight>
              </a:rPr>
              <a:t>                              Rhombus is more "mathematical" term while diamond is more general </a:t>
            </a:r>
            <a:r>
              <a:rPr lang="en" sz="1050">
                <a:solidFill>
                  <a:srgbClr val="4D5156"/>
                </a:solidFill>
                <a:highlight>
                  <a:schemeClr val="lt1"/>
                </a:highlight>
              </a:rPr>
              <a:t>But in Geometry, they mean the same.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1151350" y="104125"/>
            <a:ext cx="6686375" cy="3412925"/>
          </a:xfrm>
          <a:prstGeom prst="rect">
            <a:avLst/>
          </a:prstGeom>
          <a:noFill/>
          <a:ln>
            <a:noFill/>
          </a:ln>
        </p:spPr>
      </p:pic>
      <p:sp>
        <p:nvSpPr>
          <p:cNvPr id="79" name="Google Shape;79;p16"/>
          <p:cNvSpPr txBox="1"/>
          <p:nvPr/>
        </p:nvSpPr>
        <p:spPr>
          <a:xfrm>
            <a:off x="102450" y="3047975"/>
            <a:ext cx="8952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a:highlight>
                  <a:srgbClr val="3C78D8"/>
                </a:highlight>
              </a:rPr>
              <a:t>Can you draw different objects using 2D shapes?</a:t>
            </a:r>
            <a:endParaRPr sz="2900" b="1">
              <a:highlight>
                <a:srgbClr val="3C78D8"/>
              </a:highlight>
            </a:endParaRPr>
          </a:p>
        </p:txBody>
      </p:sp>
      <p:pic>
        <p:nvPicPr>
          <p:cNvPr id="80" name="Google Shape;80;p16"/>
          <p:cNvPicPr preferRelativeResize="0"/>
          <p:nvPr/>
        </p:nvPicPr>
        <p:blipFill>
          <a:blip r:embed="rId4">
            <a:alphaModFix/>
          </a:blip>
          <a:stretch>
            <a:fillRect/>
          </a:stretch>
        </p:blipFill>
        <p:spPr>
          <a:xfrm>
            <a:off x="2687375" y="3623476"/>
            <a:ext cx="2527325" cy="1483625"/>
          </a:xfrm>
          <a:prstGeom prst="rect">
            <a:avLst/>
          </a:prstGeom>
          <a:noFill/>
          <a:ln>
            <a:noFill/>
          </a:ln>
        </p:spPr>
      </p:pic>
      <p:pic>
        <p:nvPicPr>
          <p:cNvPr id="81" name="Google Shape;81;p16"/>
          <p:cNvPicPr preferRelativeResize="0"/>
          <p:nvPr/>
        </p:nvPicPr>
        <p:blipFill>
          <a:blip r:embed="rId5">
            <a:alphaModFix/>
          </a:blip>
          <a:stretch>
            <a:fillRect/>
          </a:stretch>
        </p:blipFill>
        <p:spPr>
          <a:xfrm>
            <a:off x="6240950" y="3618810"/>
            <a:ext cx="1829625" cy="1524688"/>
          </a:xfrm>
          <a:prstGeom prst="rect">
            <a:avLst/>
          </a:prstGeom>
          <a:noFill/>
          <a:ln>
            <a:noFill/>
          </a:ln>
        </p:spPr>
      </p:pic>
      <p:pic>
        <p:nvPicPr>
          <p:cNvPr id="82" name="Google Shape;82;p16"/>
          <p:cNvPicPr preferRelativeResize="0"/>
          <p:nvPr/>
        </p:nvPicPr>
        <p:blipFill>
          <a:blip r:embed="rId6">
            <a:alphaModFix/>
          </a:blip>
          <a:stretch>
            <a:fillRect/>
          </a:stretch>
        </p:blipFill>
        <p:spPr>
          <a:xfrm>
            <a:off x="984850" y="3630890"/>
            <a:ext cx="1102624" cy="1500522"/>
          </a:xfrm>
          <a:prstGeom prst="rect">
            <a:avLst/>
          </a:prstGeom>
          <a:noFill/>
          <a:ln>
            <a:noFill/>
          </a:ln>
        </p:spPr>
      </p:pic>
      <p:sp>
        <p:nvSpPr>
          <p:cNvPr id="83" name="Google Shape;83;p16"/>
          <p:cNvSpPr txBox="1"/>
          <p:nvPr/>
        </p:nvSpPr>
        <p:spPr>
          <a:xfrm>
            <a:off x="2687375" y="0"/>
            <a:ext cx="3553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hlinkClick r:id="rId7"/>
              </a:rPr>
              <a:t>https://youtu.be/A9EemNxrVro</a:t>
            </a:r>
            <a:endParaRPr sz="1800"/>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1909325" y="586413"/>
            <a:ext cx="2143125" cy="2143125"/>
          </a:xfrm>
          <a:prstGeom prst="rect">
            <a:avLst/>
          </a:prstGeom>
          <a:noFill/>
          <a:ln>
            <a:noFill/>
          </a:ln>
        </p:spPr>
      </p:pic>
      <p:pic>
        <p:nvPicPr>
          <p:cNvPr id="89" name="Google Shape;89;p17"/>
          <p:cNvPicPr preferRelativeResize="0"/>
          <p:nvPr/>
        </p:nvPicPr>
        <p:blipFill>
          <a:blip r:embed="rId4">
            <a:alphaModFix/>
          </a:blip>
          <a:stretch>
            <a:fillRect/>
          </a:stretch>
        </p:blipFill>
        <p:spPr>
          <a:xfrm>
            <a:off x="4161875" y="165850"/>
            <a:ext cx="2143125" cy="2143125"/>
          </a:xfrm>
          <a:prstGeom prst="rect">
            <a:avLst/>
          </a:prstGeom>
          <a:noFill/>
          <a:ln>
            <a:noFill/>
          </a:ln>
        </p:spPr>
      </p:pic>
      <p:pic>
        <p:nvPicPr>
          <p:cNvPr id="90" name="Google Shape;90;p17"/>
          <p:cNvPicPr preferRelativeResize="0"/>
          <p:nvPr/>
        </p:nvPicPr>
        <p:blipFill>
          <a:blip r:embed="rId5">
            <a:alphaModFix/>
          </a:blip>
          <a:stretch>
            <a:fillRect/>
          </a:stretch>
        </p:blipFill>
        <p:spPr>
          <a:xfrm>
            <a:off x="7724950" y="165850"/>
            <a:ext cx="1310525" cy="3073275"/>
          </a:xfrm>
          <a:prstGeom prst="rect">
            <a:avLst/>
          </a:prstGeom>
          <a:noFill/>
          <a:ln>
            <a:noFill/>
          </a:ln>
        </p:spPr>
      </p:pic>
      <p:pic>
        <p:nvPicPr>
          <p:cNvPr id="91" name="Google Shape;91;p17"/>
          <p:cNvPicPr preferRelativeResize="0"/>
          <p:nvPr/>
        </p:nvPicPr>
        <p:blipFill>
          <a:blip r:embed="rId6">
            <a:alphaModFix/>
          </a:blip>
          <a:stretch>
            <a:fillRect/>
          </a:stretch>
        </p:blipFill>
        <p:spPr>
          <a:xfrm>
            <a:off x="152400" y="2861425"/>
            <a:ext cx="2076450" cy="2200275"/>
          </a:xfrm>
          <a:prstGeom prst="rect">
            <a:avLst/>
          </a:prstGeom>
          <a:noFill/>
          <a:ln>
            <a:noFill/>
          </a:ln>
        </p:spPr>
      </p:pic>
      <p:pic>
        <p:nvPicPr>
          <p:cNvPr id="92" name="Google Shape;92;p17"/>
          <p:cNvPicPr preferRelativeResize="0"/>
          <p:nvPr/>
        </p:nvPicPr>
        <p:blipFill>
          <a:blip r:embed="rId7">
            <a:alphaModFix/>
          </a:blip>
          <a:stretch>
            <a:fillRect/>
          </a:stretch>
        </p:blipFill>
        <p:spPr>
          <a:xfrm>
            <a:off x="2291600" y="2928100"/>
            <a:ext cx="2209800" cy="2066925"/>
          </a:xfrm>
          <a:prstGeom prst="rect">
            <a:avLst/>
          </a:prstGeom>
          <a:noFill/>
          <a:ln>
            <a:noFill/>
          </a:ln>
        </p:spPr>
      </p:pic>
      <p:pic>
        <p:nvPicPr>
          <p:cNvPr id="93" name="Google Shape;93;p17"/>
          <p:cNvPicPr preferRelativeResize="0"/>
          <p:nvPr/>
        </p:nvPicPr>
        <p:blipFill>
          <a:blip r:embed="rId8">
            <a:alphaModFix/>
          </a:blip>
          <a:stretch>
            <a:fillRect/>
          </a:stretch>
        </p:blipFill>
        <p:spPr>
          <a:xfrm>
            <a:off x="4622425" y="2571750"/>
            <a:ext cx="1670967" cy="2543175"/>
          </a:xfrm>
          <a:prstGeom prst="rect">
            <a:avLst/>
          </a:prstGeom>
          <a:noFill/>
          <a:ln>
            <a:noFill/>
          </a:ln>
        </p:spPr>
      </p:pic>
      <p:pic>
        <p:nvPicPr>
          <p:cNvPr id="94" name="Google Shape;94;p17"/>
          <p:cNvPicPr preferRelativeResize="0"/>
          <p:nvPr/>
        </p:nvPicPr>
        <p:blipFill>
          <a:blip r:embed="rId9">
            <a:alphaModFix/>
          </a:blip>
          <a:stretch>
            <a:fillRect/>
          </a:stretch>
        </p:blipFill>
        <p:spPr>
          <a:xfrm>
            <a:off x="6566817" y="3467100"/>
            <a:ext cx="2125579" cy="1524000"/>
          </a:xfrm>
          <a:prstGeom prst="rect">
            <a:avLst/>
          </a:prstGeom>
          <a:noFill/>
          <a:ln>
            <a:noFill/>
          </a:ln>
        </p:spPr>
      </p:pic>
      <p:pic>
        <p:nvPicPr>
          <p:cNvPr id="95" name="Google Shape;95;p17"/>
          <p:cNvPicPr preferRelativeResize="0"/>
          <p:nvPr/>
        </p:nvPicPr>
        <p:blipFill>
          <a:blip r:embed="rId10">
            <a:alphaModFix/>
          </a:blip>
          <a:stretch>
            <a:fillRect/>
          </a:stretch>
        </p:blipFill>
        <p:spPr>
          <a:xfrm>
            <a:off x="99900" y="76825"/>
            <a:ext cx="1695450" cy="2705100"/>
          </a:xfrm>
          <a:prstGeom prst="rect">
            <a:avLst/>
          </a:prstGeom>
          <a:noFill/>
          <a:ln>
            <a:noFill/>
          </a:ln>
        </p:spPr>
      </p:pic>
      <p:pic>
        <p:nvPicPr>
          <p:cNvPr id="96" name="Google Shape;96;p17"/>
          <p:cNvPicPr preferRelativeResize="0"/>
          <p:nvPr/>
        </p:nvPicPr>
        <p:blipFill>
          <a:blip r:embed="rId11">
            <a:alphaModFix/>
          </a:blip>
          <a:stretch>
            <a:fillRect/>
          </a:stretch>
        </p:blipFill>
        <p:spPr>
          <a:xfrm>
            <a:off x="6359712" y="165850"/>
            <a:ext cx="1310525" cy="2695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p:nvPr/>
        </p:nvSpPr>
        <p:spPr>
          <a:xfrm>
            <a:off x="2766250" y="42390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https://youtu.be/jbxXG6hwcRk</a:t>
            </a:r>
            <a:endParaRPr/>
          </a:p>
          <a:p>
            <a:pPr marL="0" lvl="0" indent="0" algn="l" rtl="0">
              <a:spcBef>
                <a:spcPts val="0"/>
              </a:spcBef>
              <a:spcAft>
                <a:spcPts val="0"/>
              </a:spcAft>
              <a:buNone/>
            </a:pPr>
            <a:endParaRPr/>
          </a:p>
        </p:txBody>
      </p:sp>
      <p:pic>
        <p:nvPicPr>
          <p:cNvPr id="102" name="Google Shape;102;p18" descr="http://www.youtube.com/user/EnglishSingsing9&#10;Kids vocabulary - Shape - Name of the Shape - Learn English for kids - English educational video&#10;&#10;This &quot;Kids Vocabulary&quot; category has been grouped thematically. &#10;We hope you enjoy studying with our channel videos.&#10;Have fun and subscribe to our channel. Then, you can find some more various English educational animation videos.&#10;&#10;★ Subscribe us on YouTube: http://goo.gl/gDa963&#10;&#10;&#10;-- Title: Shape --&#10;&#10;These shapes are circles.&#10;circle&#10;circle&#10;&#10;These shapes are triangles.&#10;triangle&#10;triangle&#10;&#10;These shapes are  squares.&#10;square&#10;square&#10;&#10;These shapes are rectangles.&#10;rectangle&#10;rectangle&#10;&#10;These shapes are pentagons.&#10;pentagon&#10;pentagon&#10;&#10;These shapes are hexagons.&#10;hexagon&#10;hexagon&#10;&#10;These shapes are arrows.&#10;arrow&#10;arrow&#10;&#10;These shapes are crescents.&#10;crescent&#10;crescent&#10;&#10;These shapes are crosses.&#10;cross&#10;cross&#10;&#10;These shapes are diamonds. &#10;diamond&#10;diamond&#10;&#10;These shapes are hearts.&#10;heart&#10;heart&#10;&#10;These shapes are stars.&#10;star&#10;star&#10;&#10;&#10;Thanks for checking out the &quot;English Singsing&quot;.&#10;© Amanta Inc." title="Kids vocabulary - Shape - Names of Shapes - Learn English for kids - English educational video">
            <a:hlinkClick r:id="rId4"/>
          </p:cNvPr>
          <p:cNvPicPr preferRelativeResize="0"/>
          <p:nvPr/>
        </p:nvPicPr>
        <p:blipFill>
          <a:blip r:embed="rId5">
            <a:alphaModFix/>
          </a:blip>
          <a:stretch>
            <a:fillRect/>
          </a:stretch>
        </p:blipFill>
        <p:spPr>
          <a:xfrm>
            <a:off x="1855700" y="6006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p:nvPr/>
        </p:nvSpPr>
        <p:spPr>
          <a:xfrm>
            <a:off x="76850" y="89650"/>
            <a:ext cx="3445200" cy="515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highlight>
                  <a:srgbClr val="FF9900"/>
                </a:highlight>
              </a:rPr>
              <a:t>Circle</a:t>
            </a:r>
            <a:endParaRPr sz="4000" b="1"/>
          </a:p>
          <a:p>
            <a:pPr marL="0" lvl="0" indent="0" algn="l" rtl="0">
              <a:spcBef>
                <a:spcPts val="0"/>
              </a:spcBef>
              <a:spcAft>
                <a:spcPts val="0"/>
              </a:spcAft>
              <a:buNone/>
            </a:pPr>
            <a:endParaRPr sz="4600" b="1"/>
          </a:p>
          <a:p>
            <a:pPr marL="0" lvl="0" indent="0" algn="l" rtl="0">
              <a:spcBef>
                <a:spcPts val="0"/>
              </a:spcBef>
              <a:spcAft>
                <a:spcPts val="0"/>
              </a:spcAft>
              <a:buNone/>
            </a:pPr>
            <a:r>
              <a:rPr lang="en" sz="4000" b="1">
                <a:highlight>
                  <a:srgbClr val="FFFF00"/>
                </a:highlight>
              </a:rPr>
              <a:t>Triangle</a:t>
            </a:r>
            <a:endParaRPr sz="4000" b="1">
              <a:highlight>
                <a:srgbClr val="FFFF00"/>
              </a:highlight>
            </a:endParaRPr>
          </a:p>
          <a:p>
            <a:pPr marL="0" lvl="0" indent="0" algn="l" rtl="0">
              <a:spcBef>
                <a:spcPts val="0"/>
              </a:spcBef>
              <a:spcAft>
                <a:spcPts val="0"/>
              </a:spcAft>
              <a:buNone/>
            </a:pPr>
            <a:endParaRPr sz="4800" b="1">
              <a:highlight>
                <a:srgbClr val="FFFF00"/>
              </a:highlight>
            </a:endParaRPr>
          </a:p>
          <a:p>
            <a:pPr marL="0" lvl="0" indent="0" algn="l" rtl="0">
              <a:spcBef>
                <a:spcPts val="0"/>
              </a:spcBef>
              <a:spcAft>
                <a:spcPts val="0"/>
              </a:spcAft>
              <a:buNone/>
            </a:pPr>
            <a:r>
              <a:rPr lang="en" sz="4000" b="1">
                <a:highlight>
                  <a:srgbClr val="00FF00"/>
                </a:highlight>
              </a:rPr>
              <a:t>Square</a:t>
            </a:r>
            <a:endParaRPr sz="4000" b="1">
              <a:highlight>
                <a:srgbClr val="00FF00"/>
              </a:highlight>
            </a:endParaRPr>
          </a:p>
          <a:p>
            <a:pPr marL="0" lvl="0" indent="0" algn="l" rtl="0">
              <a:spcBef>
                <a:spcPts val="0"/>
              </a:spcBef>
              <a:spcAft>
                <a:spcPts val="0"/>
              </a:spcAft>
              <a:buNone/>
            </a:pPr>
            <a:endParaRPr sz="4000" b="1"/>
          </a:p>
          <a:p>
            <a:pPr marL="0" lvl="0" indent="0" algn="l" rtl="0">
              <a:spcBef>
                <a:spcPts val="0"/>
              </a:spcBef>
              <a:spcAft>
                <a:spcPts val="0"/>
              </a:spcAft>
              <a:buNone/>
            </a:pPr>
            <a:endParaRPr sz="2900" b="1"/>
          </a:p>
          <a:p>
            <a:pPr marL="0" lvl="0" indent="0" algn="l" rtl="0">
              <a:spcBef>
                <a:spcPts val="0"/>
              </a:spcBef>
              <a:spcAft>
                <a:spcPts val="0"/>
              </a:spcAft>
              <a:buNone/>
            </a:pPr>
            <a:r>
              <a:rPr lang="en" sz="4000" b="1">
                <a:highlight>
                  <a:srgbClr val="FF00FF"/>
                </a:highlight>
              </a:rPr>
              <a:t>Rectangle</a:t>
            </a:r>
            <a:endParaRPr sz="4000" b="1">
              <a:highlight>
                <a:srgbClr val="FF00FF"/>
              </a:highlight>
            </a:endParaRPr>
          </a:p>
        </p:txBody>
      </p:sp>
      <p:sp>
        <p:nvSpPr>
          <p:cNvPr id="108" name="Google Shape;108;p19"/>
          <p:cNvSpPr/>
          <p:nvPr/>
        </p:nvSpPr>
        <p:spPr>
          <a:xfrm>
            <a:off x="4821525" y="3965150"/>
            <a:ext cx="2228400" cy="1088700"/>
          </a:xfrm>
          <a:prstGeom prst="rect">
            <a:avLst/>
          </a:prstGeom>
          <a:solidFill>
            <a:srgbClr val="741B47"/>
          </a:solidFill>
          <a:ln w="76200"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5160825" y="618850"/>
            <a:ext cx="1549800" cy="2049000"/>
          </a:xfrm>
          <a:prstGeom prst="triangle">
            <a:avLst>
              <a:gd name="adj" fmla="val 50000"/>
            </a:avLst>
          </a:prstGeom>
          <a:solidFill>
            <a:srgbClr val="0000FF"/>
          </a:solidFill>
          <a:ln w="762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7163900" y="89650"/>
            <a:ext cx="1191000" cy="1434300"/>
          </a:xfrm>
          <a:prstGeom prst="ellipse">
            <a:avLst/>
          </a:prstGeom>
          <a:solidFill>
            <a:srgbClr val="FF0000"/>
          </a:solid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a:off x="7561480" y="2339320"/>
            <a:ext cx="1332000" cy="1434300"/>
          </a:xfrm>
          <a:prstGeom prst="rect">
            <a:avLst/>
          </a:prstGeom>
          <a:solidFill>
            <a:schemeClr val="dk1"/>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p:nvPr/>
        </p:nvSpPr>
        <p:spPr>
          <a:xfrm>
            <a:off x="448225" y="281750"/>
            <a:ext cx="2707200" cy="2830200"/>
          </a:xfrm>
          <a:prstGeom prst="heart">
            <a:avLst/>
          </a:prstGeom>
          <a:solidFill>
            <a:srgbClr val="FF99E6"/>
          </a:solid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20"/>
          <p:cNvPicPr preferRelativeResize="0"/>
          <p:nvPr/>
        </p:nvPicPr>
        <p:blipFill>
          <a:blip r:embed="rId3">
            <a:alphaModFix/>
          </a:blip>
          <a:stretch>
            <a:fillRect/>
          </a:stretch>
        </p:blipFill>
        <p:spPr>
          <a:xfrm>
            <a:off x="3994400" y="35375"/>
            <a:ext cx="5072750" cy="5072750"/>
          </a:xfrm>
          <a:prstGeom prst="rect">
            <a:avLst/>
          </a:prstGeom>
          <a:noFill/>
          <a:ln>
            <a:noFill/>
          </a:ln>
        </p:spPr>
      </p:pic>
      <p:sp>
        <p:nvSpPr>
          <p:cNvPr id="118" name="Google Shape;118;p20"/>
          <p:cNvSpPr txBox="1"/>
          <p:nvPr/>
        </p:nvSpPr>
        <p:spPr>
          <a:xfrm>
            <a:off x="448225" y="3291325"/>
            <a:ext cx="3265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t>   </a:t>
            </a:r>
            <a:r>
              <a:rPr lang="en" sz="3600" b="1"/>
              <a:t> Star - heart</a:t>
            </a:r>
            <a:endParaRPr sz="3600" b="1"/>
          </a:p>
        </p:txBody>
      </p:sp>
      <p:sp>
        <p:nvSpPr>
          <p:cNvPr id="119" name="Google Shape;119;p20"/>
          <p:cNvSpPr txBox="1"/>
          <p:nvPr/>
        </p:nvSpPr>
        <p:spPr>
          <a:xfrm>
            <a:off x="4904950" y="397000"/>
            <a:ext cx="3355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t>Square - star</a:t>
            </a:r>
            <a:endParaRPr sz="3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p:nvPr/>
        </p:nvSpPr>
        <p:spPr>
          <a:xfrm>
            <a:off x="310175" y="903625"/>
            <a:ext cx="1659000" cy="1551000"/>
          </a:xfrm>
          <a:prstGeom prst="ellipse">
            <a:avLst/>
          </a:prstGeom>
          <a:solidFill>
            <a:srgbClr val="99000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p:nvPr/>
        </p:nvSpPr>
        <p:spPr>
          <a:xfrm>
            <a:off x="3439125" y="977875"/>
            <a:ext cx="1739700" cy="1402500"/>
          </a:xfrm>
          <a:prstGeom prst="rect">
            <a:avLst/>
          </a:prstGeom>
          <a:solidFill>
            <a:srgbClr val="0C343D"/>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p:cNvSpPr/>
          <p:nvPr/>
        </p:nvSpPr>
        <p:spPr>
          <a:xfrm>
            <a:off x="7012900" y="745975"/>
            <a:ext cx="1901700" cy="1634400"/>
          </a:xfrm>
          <a:prstGeom prst="triangle">
            <a:avLst>
              <a:gd name="adj" fmla="val 50000"/>
            </a:avLst>
          </a:prstGeom>
          <a:solidFill>
            <a:srgbClr val="3D85C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p:nvPr/>
        </p:nvSpPr>
        <p:spPr>
          <a:xfrm>
            <a:off x="593525" y="2683850"/>
            <a:ext cx="12675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t>  </a:t>
            </a:r>
            <a:r>
              <a:rPr lang="en" sz="2300" b="1" u="sng"/>
              <a:t>Circle</a:t>
            </a:r>
            <a:endParaRPr sz="2300" b="1" u="sng"/>
          </a:p>
          <a:p>
            <a:pPr marL="0" lvl="0" indent="0" algn="l" rtl="0">
              <a:spcBef>
                <a:spcPts val="0"/>
              </a:spcBef>
              <a:spcAft>
                <a:spcPts val="0"/>
              </a:spcAft>
              <a:buNone/>
            </a:pPr>
            <a:r>
              <a:rPr lang="en" sz="2300" b="1"/>
              <a:t> 0 side</a:t>
            </a:r>
            <a:endParaRPr sz="2300" b="1"/>
          </a:p>
        </p:txBody>
      </p:sp>
      <p:sp>
        <p:nvSpPr>
          <p:cNvPr id="128" name="Google Shape;128;p21"/>
          <p:cNvSpPr txBox="1"/>
          <p:nvPr/>
        </p:nvSpPr>
        <p:spPr>
          <a:xfrm>
            <a:off x="3573975" y="2778275"/>
            <a:ext cx="14970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u="sng"/>
              <a:t> Square</a:t>
            </a:r>
            <a:endParaRPr sz="2300" b="1" u="sng"/>
          </a:p>
          <a:p>
            <a:pPr marL="0" lvl="0" indent="0" algn="l" rtl="0">
              <a:spcBef>
                <a:spcPts val="0"/>
              </a:spcBef>
              <a:spcAft>
                <a:spcPts val="0"/>
              </a:spcAft>
              <a:buNone/>
            </a:pPr>
            <a:r>
              <a:rPr lang="en" sz="2300" b="1"/>
              <a:t>4 sides</a:t>
            </a:r>
            <a:endParaRPr sz="2300" b="1"/>
          </a:p>
        </p:txBody>
      </p:sp>
      <p:sp>
        <p:nvSpPr>
          <p:cNvPr id="129" name="Google Shape;129;p21"/>
          <p:cNvSpPr txBox="1"/>
          <p:nvPr/>
        </p:nvSpPr>
        <p:spPr>
          <a:xfrm>
            <a:off x="7215400" y="2818725"/>
            <a:ext cx="16590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t>  </a:t>
            </a:r>
            <a:r>
              <a:rPr lang="en" sz="2300" b="1" u="sng"/>
              <a:t>Triangle</a:t>
            </a:r>
            <a:endParaRPr sz="2300" b="1"/>
          </a:p>
          <a:p>
            <a:pPr marL="0" lvl="0" indent="0" algn="l" rtl="0">
              <a:spcBef>
                <a:spcPts val="0"/>
              </a:spcBef>
              <a:spcAft>
                <a:spcPts val="0"/>
              </a:spcAft>
              <a:buNone/>
            </a:pPr>
            <a:r>
              <a:rPr lang="en" sz="2300" b="1"/>
              <a:t>   3 sides</a:t>
            </a:r>
            <a:endParaRPr sz="23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274</Words>
  <Application>Microsoft Office PowerPoint</Application>
  <PresentationFormat>On-screen Show (16:9)</PresentationFormat>
  <Paragraphs>49</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4</cp:revision>
  <dcterms:modified xsi:type="dcterms:W3CDTF">2023-10-31T18:39:39Z</dcterms:modified>
</cp:coreProperties>
</file>