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3"/>
  </p:handoutMasterIdLst>
  <p:sldIdLst>
    <p:sldId id="258" r:id="rId2"/>
    <p:sldId id="263" r:id="rId3"/>
    <p:sldId id="264" r:id="rId4"/>
    <p:sldId id="269" r:id="rId5"/>
    <p:sldId id="280" r:id="rId6"/>
    <p:sldId id="281" r:id="rId7"/>
    <p:sldId id="282" r:id="rId8"/>
    <p:sldId id="273" r:id="rId9"/>
    <p:sldId id="283" r:id="rId10"/>
    <p:sldId id="284" r:id="rId11"/>
    <p:sldId id="279" r:id="rId12"/>
  </p:sldIdLst>
  <p:sldSz cx="9144000" cy="6858000" type="screen4x3"/>
  <p:notesSz cx="6858000" cy="9144000"/>
  <p:embeddedFontLst>
    <p:embeddedFont>
      <p:font typeface="BPreplay" panose="020005030000000200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assoon Infant Md" panose="02000603050000020003" pitchFamily="50" charset="0"/>
      <p:regular r:id="rId22"/>
    </p:embeddedFont>
    <p:embeddedFont>
      <p:font typeface="Sassoon Infant Rg" panose="02000503030000020003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5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  <p15:guide id="12" pos="50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D0"/>
    <a:srgbClr val="1C1C1C"/>
    <a:srgbClr val="FCE390"/>
    <a:srgbClr val="E9F75F"/>
    <a:srgbClr val="FEFBDA"/>
    <a:srgbClr val="FFFFE1"/>
    <a:srgbClr val="FDFDFD"/>
    <a:srgbClr val="AD8CC0"/>
    <a:srgbClr val="990167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564" y="56"/>
      </p:cViewPr>
      <p:guideLst>
        <p:guide orient="horz" pos="2160"/>
        <p:guide pos="725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  <p:guide pos="50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B8EE5-B746-A1CE-7A65-8557DF40D1AA}"/>
              </a:ext>
            </a:extLst>
          </p:cNvPr>
          <p:cNvSpPr txBox="1"/>
          <p:nvPr/>
        </p:nvSpPr>
        <p:spPr>
          <a:xfrm>
            <a:off x="2994660" y="5486400"/>
            <a:ext cx="3886200" cy="738664"/>
          </a:xfrm>
          <a:prstGeom prst="rect">
            <a:avLst/>
          </a:prstGeom>
          <a:solidFill>
            <a:srgbClr val="FCF6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Science Y2 W12 L3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650" y="1474788"/>
            <a:ext cx="7632700" cy="4618037"/>
          </a:xfrm>
          <a:prstGeom prst="rect">
            <a:avLst/>
          </a:prstGeom>
          <a:solidFill>
            <a:srgbClr val="FCE3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457200" y="436563"/>
            <a:ext cx="8220075" cy="103822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dirty="0"/>
              <a:t>What’s In the Bag?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650" y="1474788"/>
            <a:ext cx="7632700" cy="46180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1C1C1C"/>
                </a:solidFill>
              </a:rPr>
              <a:t>Open up the bags.</a:t>
            </a:r>
          </a:p>
          <a:p>
            <a:endParaRPr lang="en-GB" dirty="0">
              <a:solidFill>
                <a:srgbClr val="1C1C1C"/>
              </a:solidFill>
            </a:endParaRPr>
          </a:p>
          <a:p>
            <a:r>
              <a:rPr lang="en-GB" dirty="0">
                <a:solidFill>
                  <a:srgbClr val="1C1C1C"/>
                </a:solidFill>
              </a:rPr>
              <a:t>The light can get inside now.</a:t>
            </a:r>
          </a:p>
          <a:p>
            <a:endParaRPr lang="en-GB" dirty="0">
              <a:solidFill>
                <a:srgbClr val="1C1C1C"/>
              </a:solidFill>
            </a:endParaRPr>
          </a:p>
          <a:p>
            <a:r>
              <a:rPr lang="en-GB" dirty="0">
                <a:solidFill>
                  <a:srgbClr val="1C1C1C"/>
                </a:solidFill>
              </a:rPr>
              <a:t>Which light source is illuminating the objects?</a:t>
            </a:r>
          </a:p>
          <a:p>
            <a:endParaRPr lang="en-GB" dirty="0">
              <a:solidFill>
                <a:srgbClr val="1C1C1C"/>
              </a:solidFill>
            </a:endParaRPr>
          </a:p>
          <a:p>
            <a:r>
              <a:rPr lang="en-GB" dirty="0">
                <a:solidFill>
                  <a:srgbClr val="1C1C1C"/>
                </a:solidFill>
              </a:rPr>
              <a:t>Visit each bag again now they are open to the light.</a:t>
            </a:r>
          </a:p>
          <a:p>
            <a:endParaRPr lang="en-GB" dirty="0">
              <a:solidFill>
                <a:srgbClr val="1C1C1C"/>
              </a:solidFill>
            </a:endParaRPr>
          </a:p>
          <a:p>
            <a:r>
              <a:rPr lang="en-GB" dirty="0">
                <a:solidFill>
                  <a:srgbClr val="1C1C1C"/>
                </a:solidFill>
              </a:rPr>
              <a:t>Use your Activity Sheet to draw or write about the objects </a:t>
            </a:r>
          </a:p>
          <a:p>
            <a:r>
              <a:rPr lang="en-GB" dirty="0">
                <a:solidFill>
                  <a:srgbClr val="1C1C1C"/>
                </a:solidFill>
              </a:rPr>
              <a:t>that are really inside!</a:t>
            </a:r>
          </a:p>
          <a:p>
            <a:endParaRPr lang="en-GB" dirty="0">
              <a:solidFill>
                <a:srgbClr val="1C1C1C"/>
              </a:solidFill>
            </a:endParaRPr>
          </a:p>
          <a:p>
            <a:r>
              <a:rPr lang="en-GB" dirty="0">
                <a:solidFill>
                  <a:srgbClr val="1C1C1C"/>
                </a:solidFill>
              </a:rPr>
              <a:t>It is much easier to tell now because you can use the light to see.</a:t>
            </a:r>
          </a:p>
        </p:txBody>
      </p:sp>
    </p:spTree>
    <p:extLst>
      <p:ext uri="{BB962C8B-B14F-4D97-AF65-F5344CB8AC3E}">
        <p14:creationId xmlns:p14="http://schemas.microsoft.com/office/powerpoint/2010/main" val="341604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33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759700" cy="1409700"/>
          </a:xfrm>
        </p:spPr>
        <p:txBody>
          <a:bodyPr>
            <a:normAutofit/>
          </a:bodyPr>
          <a:lstStyle/>
          <a:p>
            <a:r>
              <a:rPr lang="en-GB" altLang="en-US" dirty="0"/>
              <a:t>I can </a:t>
            </a:r>
            <a:r>
              <a:rPr lang="en-US" altLang="en-US" dirty="0"/>
              <a:t>explain that I need light to see things, and that dark is the absence of light.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a typeface="SimSun" panose="02010600030101010101" pitchFamily="2" charset="-122"/>
              </a:rPr>
              <a:t>I can identify a range of light sources.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I can explain that dark is caused by the absence of light.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I can explain that I need light to see things.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237905" y="1474787"/>
            <a:ext cx="3150446" cy="4618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11" y="1783584"/>
            <a:ext cx="3017824" cy="42677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0" y="1474788"/>
            <a:ext cx="4277669" cy="4618037"/>
          </a:xfrm>
          <a:prstGeom prst="rect">
            <a:avLst/>
          </a:prstGeom>
          <a:solidFill>
            <a:srgbClr val="FCE39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9F75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10" y="1783582"/>
            <a:ext cx="3017824" cy="4267794"/>
          </a:xfrm>
          <a:prstGeom prst="rect">
            <a:avLst/>
          </a:prstGeom>
        </p:spPr>
      </p:pic>
      <p:sp>
        <p:nvSpPr>
          <p:cNvPr id="15" name="Title 5"/>
          <p:cNvSpPr txBox="1">
            <a:spLocks/>
          </p:cNvSpPr>
          <p:nvPr/>
        </p:nvSpPr>
        <p:spPr>
          <a:xfrm>
            <a:off x="457200" y="436563"/>
            <a:ext cx="8220075" cy="103822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dirty="0"/>
              <a:t>What Is Light?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idx="1"/>
          </p:nvPr>
        </p:nvSpPr>
        <p:spPr>
          <a:xfrm>
            <a:off x="755650" y="1474788"/>
            <a:ext cx="4277669" cy="4618037"/>
          </a:xfrm>
        </p:spPr>
        <p:txBody>
          <a:bodyPr rtlCol="0" anchor="ctr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dirty="0"/>
              <a:t>Can you name some things that give out light?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dirty="0">
                <a:sym typeface="Sassoon Infant Rg" pitchFamily="2" charset="0"/>
              </a:rPr>
              <a:t>How does light help us to see?</a:t>
            </a:r>
            <a:endParaRPr lang="en-GB" dirty="0"/>
          </a:p>
          <a:p>
            <a:pPr>
              <a:lnSpc>
                <a:spcPct val="100000"/>
              </a:lnSpc>
              <a:defRPr/>
            </a:pPr>
            <a:r>
              <a:rPr lang="en-GB" altLang="en-US" dirty="0">
                <a:sym typeface="Sassoon Infant Rg" pitchFamily="2" charset="0"/>
              </a:rPr>
              <a:t>What is dark?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dirty="0">
                <a:sym typeface="Sassoon Infant Rg" pitchFamily="2" charset="0"/>
              </a:rPr>
              <a:t>How do mirrors work?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dirty="0">
                <a:sym typeface="Sassoon Infant Rg" pitchFamily="2" charset="0"/>
              </a:rPr>
              <a:t>What is reflection?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dirty="0">
                <a:sym typeface="Sassoon Infant Rg" pitchFamily="2" charset="0"/>
              </a:rPr>
              <a:t>How are shadows made?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1597025"/>
            <a:ext cx="7632701" cy="4515096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68" y="3527820"/>
            <a:ext cx="2096601" cy="2093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89" y="3752214"/>
            <a:ext cx="2154931" cy="1779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54" y="3276224"/>
            <a:ext cx="1152173" cy="2596998"/>
          </a:xfrm>
          <a:prstGeom prst="rect">
            <a:avLst/>
          </a:prstGeom>
        </p:spPr>
      </p:pic>
      <p:sp>
        <p:nvSpPr>
          <p:cNvPr id="7" name="Title 5"/>
          <p:cNvSpPr>
            <a:spLocks/>
          </p:cNvSpPr>
          <p:nvPr/>
        </p:nvSpPr>
        <p:spPr bwMode="auto">
          <a:xfrm>
            <a:off x="457200" y="658813"/>
            <a:ext cx="8220075" cy="938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4000" b="1" dirty="0">
                <a:latin typeface="Sassoon Infant Md" panose="02000603050000020003" pitchFamily="50" charset="0"/>
              </a:rPr>
              <a:t>Light Source Sorting Game 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2400" dirty="0">
                <a:latin typeface="Sassoon Infant Md" panose="02000603050000020003" pitchFamily="50" charset="0"/>
              </a:rPr>
              <a:t>The Tricky Ones!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9114" y="1597025"/>
            <a:ext cx="7257535" cy="1831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C1C1C"/>
                </a:solidFill>
              </a:rPr>
              <a:t>Some of the cards were tricky to sort - the moon, the window and the mirror are some examples.</a:t>
            </a:r>
          </a:p>
          <a:p>
            <a:pPr algn="ctr"/>
            <a:endParaRPr lang="en-GB" dirty="0">
              <a:solidFill>
                <a:srgbClr val="1C1C1C"/>
              </a:solidFill>
            </a:endParaRPr>
          </a:p>
          <a:p>
            <a:pPr algn="ctr"/>
            <a:r>
              <a:rPr lang="en-GB" dirty="0">
                <a:solidFill>
                  <a:srgbClr val="1C1C1C"/>
                </a:solidFill>
              </a:rPr>
              <a:t>These objects look like light sources, but they are not!</a:t>
            </a:r>
          </a:p>
        </p:txBody>
      </p:sp>
    </p:spTree>
    <p:extLst>
      <p:ext uri="{BB962C8B-B14F-4D97-AF65-F5344CB8AC3E}">
        <p14:creationId xmlns:p14="http://schemas.microsoft.com/office/powerpoint/2010/main" val="333058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1597025"/>
            <a:ext cx="7632701" cy="4515096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5"/>
          <p:cNvSpPr>
            <a:spLocks/>
          </p:cNvSpPr>
          <p:nvPr/>
        </p:nvSpPr>
        <p:spPr bwMode="auto">
          <a:xfrm>
            <a:off x="457200" y="658813"/>
            <a:ext cx="8220075" cy="938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4000" b="1" dirty="0">
                <a:latin typeface="Sassoon Infant Md" panose="02000603050000020003" pitchFamily="50" charset="0"/>
              </a:rPr>
              <a:t>Light Source Sorting Game 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2400" dirty="0">
                <a:latin typeface="Sassoon Infant Md" panose="02000603050000020003" pitchFamily="50" charset="0"/>
              </a:rPr>
              <a:t>The Tricky Ones!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9114" y="1597026"/>
            <a:ext cx="7257535" cy="150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C1C1C"/>
                </a:solidFill>
              </a:rPr>
              <a:t>The moon is not a light source because it does not make its own light. </a:t>
            </a:r>
          </a:p>
          <a:p>
            <a:pPr algn="ctr"/>
            <a:r>
              <a:rPr lang="en-GB" dirty="0">
                <a:solidFill>
                  <a:srgbClr val="1C1C1C"/>
                </a:solidFill>
              </a:rPr>
              <a:t>We can see the moon because light from the sun reflects off it </a:t>
            </a:r>
          </a:p>
          <a:p>
            <a:pPr algn="ctr"/>
            <a:r>
              <a:rPr lang="en-GB" dirty="0">
                <a:solidFill>
                  <a:srgbClr val="1C1C1C"/>
                </a:solidFill>
              </a:rPr>
              <a:t>(bounces off it) back to the earth.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30" y="3190102"/>
            <a:ext cx="2610771" cy="260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2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1597025"/>
            <a:ext cx="7632701" cy="4515096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5"/>
          <p:cNvSpPr>
            <a:spLocks/>
          </p:cNvSpPr>
          <p:nvPr/>
        </p:nvSpPr>
        <p:spPr bwMode="auto">
          <a:xfrm>
            <a:off x="457200" y="658813"/>
            <a:ext cx="8220075" cy="938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4000" b="1" dirty="0">
                <a:latin typeface="Sassoon Infant Md" panose="02000603050000020003" pitchFamily="50" charset="0"/>
              </a:rPr>
              <a:t>Light Source Sorting Game 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2400" dirty="0">
                <a:latin typeface="Sassoon Infant Md" panose="02000603050000020003" pitchFamily="50" charset="0"/>
              </a:rPr>
              <a:t>The Tricky Ones!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9114" y="1597027"/>
            <a:ext cx="7257535" cy="12179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C1C1C"/>
                </a:solidFill>
              </a:rPr>
              <a:t>The window is not a light source. It is an opening that lets the light from the sun or other light source into the room.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08" y="2957527"/>
            <a:ext cx="3327417" cy="27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1597025"/>
            <a:ext cx="7632701" cy="4515096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5"/>
          <p:cNvSpPr>
            <a:spLocks/>
          </p:cNvSpPr>
          <p:nvPr/>
        </p:nvSpPr>
        <p:spPr bwMode="auto">
          <a:xfrm>
            <a:off x="457200" y="658813"/>
            <a:ext cx="8220075" cy="938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4000" b="1" dirty="0">
                <a:latin typeface="Sassoon Infant Md" panose="02000603050000020003" pitchFamily="50" charset="0"/>
              </a:rPr>
              <a:t>Light Source Sorting Game 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2400" dirty="0">
                <a:latin typeface="Sassoon Infant Md" panose="02000603050000020003" pitchFamily="50" charset="0"/>
              </a:rPr>
              <a:t>The Tricky Ones!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9114" y="1597027"/>
            <a:ext cx="7257535" cy="12179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C1C1C"/>
                </a:solidFill>
              </a:rPr>
              <a:t>The mirror is not a source of light because it does not make its own light. It reflects light from other sources.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69" y="2916066"/>
            <a:ext cx="1278085" cy="28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2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9383" y="423626"/>
            <a:ext cx="8280402" cy="5986051"/>
          </a:xfrm>
          <a:prstGeom prst="roundRect">
            <a:avLst>
              <a:gd name="adj" fmla="val 2174"/>
            </a:avLst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51068" y="2193499"/>
            <a:ext cx="6824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bg1"/>
                </a:solidFill>
                <a:latin typeface="+mj-lt"/>
                <a:sym typeface="Sassoon Infant Rg" pitchFamily="2" charset="0"/>
              </a:rPr>
              <a:t>Dark is the absence of light.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bg1"/>
                </a:solidFill>
                <a:sym typeface="Sassoon Infant Rg" pitchFamily="2" charset="0"/>
              </a:rPr>
              <a:t>If there is no light from a light source, it will be dark. </a:t>
            </a:r>
          </a:p>
          <a:p>
            <a:pPr algn="ctr">
              <a:defRPr/>
            </a:pPr>
            <a:endParaRPr lang="en-GB" altLang="en-US" dirty="0">
              <a:solidFill>
                <a:schemeClr val="bg1"/>
              </a:solidFill>
              <a:sym typeface="Sassoon Infant Rg" pitchFamily="2" charset="0"/>
            </a:endParaRPr>
          </a:p>
          <a:p>
            <a:pPr algn="ctr">
              <a:defRPr/>
            </a:pPr>
            <a:r>
              <a:rPr lang="en-GB" altLang="en-US" dirty="0">
                <a:solidFill>
                  <a:schemeClr val="bg1"/>
                </a:solidFill>
                <a:sym typeface="Sassoon Infant Rg" pitchFamily="2" charset="0"/>
              </a:rPr>
              <a:t>Think about times when it is dark, or places where it is dark. Which sources of light are absent, or switched off?</a:t>
            </a:r>
          </a:p>
          <a:p>
            <a:pPr algn="ctr">
              <a:defRPr/>
            </a:pPr>
            <a:endParaRPr lang="en-GB" altLang="en-US" dirty="0">
              <a:solidFill>
                <a:schemeClr val="bg1"/>
              </a:solidFill>
              <a:sym typeface="Sassoon Infant Rg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050" y="4113559"/>
            <a:ext cx="684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000" dirty="0">
                <a:solidFill>
                  <a:schemeClr val="bg1"/>
                </a:solidFill>
                <a:latin typeface="+mj-lt"/>
                <a:sym typeface="Sassoon Infant Rg" pitchFamily="2" charset="0"/>
              </a:rPr>
              <a:t>Can we see in the dark?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97" y="3860390"/>
            <a:ext cx="5042161" cy="3565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31" y="3860390"/>
            <a:ext cx="5042161" cy="35653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0800000">
            <a:off x="2494625" y="4651898"/>
            <a:ext cx="4208016" cy="1189609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457200" y="436563"/>
            <a:ext cx="8220075" cy="103822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dirty="0">
                <a:solidFill>
                  <a:schemeClr val="bg1"/>
                </a:solidFill>
              </a:rPr>
              <a:t>What Is Dark?</a:t>
            </a:r>
          </a:p>
        </p:txBody>
      </p:sp>
    </p:spTree>
    <p:extLst>
      <p:ext uri="{BB962C8B-B14F-4D97-AF65-F5344CB8AC3E}">
        <p14:creationId xmlns:p14="http://schemas.microsoft.com/office/powerpoint/2010/main" val="25496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650" y="1474788"/>
            <a:ext cx="7632700" cy="4618037"/>
          </a:xfrm>
          <a:prstGeom prst="rect">
            <a:avLst/>
          </a:prstGeom>
          <a:solidFill>
            <a:srgbClr val="FCE3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457200" y="436563"/>
            <a:ext cx="8220075" cy="103822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dirty="0"/>
              <a:t>What’s In the Bag?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650" y="1474789"/>
            <a:ext cx="7632700" cy="21745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C1C1C"/>
                </a:solidFill>
                <a:latin typeface="+mj-lt"/>
              </a:rPr>
              <a:t>Is it hard to tell what was in the bags?</a:t>
            </a:r>
          </a:p>
          <a:p>
            <a:pPr algn="ctr"/>
            <a:endParaRPr lang="en-GB" dirty="0">
              <a:solidFill>
                <a:srgbClr val="1C1C1C"/>
              </a:solidFill>
            </a:endParaRPr>
          </a:p>
          <a:p>
            <a:pPr algn="ctr"/>
            <a:r>
              <a:rPr lang="en-GB" dirty="0">
                <a:solidFill>
                  <a:srgbClr val="1C1C1C"/>
                </a:solidFill>
              </a:rPr>
              <a:t>It is much easier to use our eyes to see, but for this we need light.</a:t>
            </a:r>
          </a:p>
          <a:p>
            <a:pPr algn="ctr"/>
            <a:endParaRPr lang="en-GB" dirty="0">
              <a:solidFill>
                <a:srgbClr val="1C1C1C"/>
              </a:solidFill>
            </a:endParaRPr>
          </a:p>
          <a:p>
            <a:pPr algn="ctr"/>
            <a:r>
              <a:rPr lang="en-GB" dirty="0">
                <a:solidFill>
                  <a:srgbClr val="1C1C1C"/>
                </a:solidFill>
                <a:latin typeface="+mj-lt"/>
              </a:rPr>
              <a:t>How can we get light into the bags?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55" y="3621227"/>
            <a:ext cx="4080090" cy="249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0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429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BPreplay</vt:lpstr>
      <vt:lpstr>Sassoon Infant Rg</vt:lpstr>
      <vt:lpstr>Calibri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Eman Hany</cp:lastModifiedBy>
  <cp:revision>94</cp:revision>
  <dcterms:created xsi:type="dcterms:W3CDTF">2014-10-01T16:09:27Z</dcterms:created>
  <dcterms:modified xsi:type="dcterms:W3CDTF">2023-03-25T11:19:14Z</dcterms:modified>
</cp:coreProperties>
</file>