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74CEC7-4E71-49A1-AF1E-308DF970075D}" v="150" dt="2023-10-10T05:31:41.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10/23/2023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knowlaw.in/index.php/2021/06/01/cyberbullying-deleterious-effect-advancement-technology/"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creativecommons.org/licenses/by-nc-sa/3.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gle.com/search?sca_esv=572078159&amp;sxsrf=AM9HkKlWMFis5ntF5QD6E_cm6-S9imrd-A:1696915132201&amp;q=bullied&amp;si=ALGXSlYwkgxr-HbbJwcOTTqB6eth19lAogRxjTFELrRRLnOjDY9srcghtHc99ZU4K-kdqnBt4pXvE3VqRJNrsqLyVrjMesNP0w%3D%3D&amp;expnd=1" TargetMode="External"/><Relationship Id="rId7" Type="http://schemas.openxmlformats.org/officeDocument/2006/relationships/hyperlink" Target="https://taliawhyte.com/2017/03/01/understanding-bystander-intervention/" TargetMode="External"/><Relationship Id="rId2" Type="http://schemas.openxmlformats.org/officeDocument/2006/relationships/hyperlink" Target="https://www.google.com/search?sca_esv=572078159&amp;sxsrf=AM9HkKlWMFis5ntF5QD6E_cm6-S9imrd-A:1696915132201&amp;q=intervenes&amp;si=ALGXSlbxwhdHKc0fpoiOcM6OGd45sZFSiujTpVeHaBZucpM3C42xIvqjnd-yrnJ0HFoFXU3G-kJfJPhLwnM8fVPDQxIq9J_ghQ%3D%3D&amp;expnd=1"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edtechmethods.com/student-posts/bullying-cyberbullying/"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hyperlink" Target="https://www.thebluediamondgallery.com/wooden-tile/t/thank-you.html"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318056" y="1122363"/>
            <a:ext cx="4399655" cy="3204134"/>
          </a:xfrm>
        </p:spPr>
        <p:txBody>
          <a:bodyPr anchor="b">
            <a:normAutofit/>
          </a:bodyPr>
          <a:lstStyle/>
          <a:p>
            <a:pPr algn="l"/>
            <a:r>
              <a:rPr lang="en-US" b="1" dirty="0">
                <a:ea typeface="Calibri Light"/>
                <a:cs typeface="Calibri Light"/>
              </a:rPr>
              <a:t>Cyberbullying</a:t>
            </a:r>
          </a:p>
        </p:txBody>
      </p:sp>
      <p:sp>
        <p:nvSpPr>
          <p:cNvPr id="16" name="Rectangle 1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8" name="Rectangle 1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A person holding a phone&#10;&#10;Description automatically generated">
            <a:extLst>
              <a:ext uri="{FF2B5EF4-FFF2-40B4-BE49-F238E27FC236}">
                <a16:creationId xmlns:a16="http://schemas.microsoft.com/office/drawing/2014/main" id="{9F08FB4C-5227-480E-B4BB-406B86DE55E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5414356" y="950060"/>
            <a:ext cx="6408836" cy="4806627"/>
          </a:xfrm>
          <a:prstGeom prst="rect">
            <a:avLst/>
          </a:prstGeom>
        </p:spPr>
      </p:pic>
      <p:sp>
        <p:nvSpPr>
          <p:cNvPr id="5" name="TextBox 4">
            <a:extLst>
              <a:ext uri="{FF2B5EF4-FFF2-40B4-BE49-F238E27FC236}">
                <a16:creationId xmlns:a16="http://schemas.microsoft.com/office/drawing/2014/main" id="{855FE0F7-D3CF-768C-E8F5-11DF950D785D}"/>
              </a:ext>
            </a:extLst>
          </p:cNvPr>
          <p:cNvSpPr txBox="1"/>
          <p:nvPr/>
        </p:nvSpPr>
        <p:spPr>
          <a:xfrm>
            <a:off x="9368674" y="5556632"/>
            <a:ext cx="2454518"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BY-SA-NC</a:t>
            </a:r>
            <a:r>
              <a:rPr lang="en-US" sz="700">
                <a:solidFill>
                  <a:srgbClr val="FFFFFF"/>
                </a:solidFill>
              </a:rPr>
              <a:t>.</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A6A16E-F25C-1C13-B589-63F071BC5F71}"/>
              </a:ext>
            </a:extLst>
          </p:cNvPr>
          <p:cNvSpPr>
            <a:spLocks noGrp="1"/>
          </p:cNvSpPr>
          <p:nvPr>
            <p:ph type="title"/>
          </p:nvPr>
        </p:nvSpPr>
        <p:spPr>
          <a:xfrm>
            <a:off x="686834" y="1153572"/>
            <a:ext cx="3529659" cy="4461163"/>
          </a:xfrm>
        </p:spPr>
        <p:txBody>
          <a:bodyPr>
            <a:normAutofit/>
          </a:bodyPr>
          <a:lstStyle/>
          <a:p>
            <a:r>
              <a:rPr lang="en-US" b="1">
                <a:solidFill>
                  <a:srgbClr val="FFFFFF"/>
                </a:solidFill>
                <a:ea typeface="Calibri Light"/>
                <a:cs typeface="Calibri Light"/>
              </a:rPr>
              <a:t>Cyberbullying</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AEB4D79-A024-96C6-A4C5-5D3F4CB286FD}"/>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Cyberbullying is bullying that takes place over digital devices like cell phones, computers, and tablets.</a:t>
            </a:r>
          </a:p>
          <a:p>
            <a:r>
              <a:rPr lang="en-US">
                <a:ea typeface="+mn-lt"/>
                <a:cs typeface="+mn-lt"/>
              </a:rPr>
              <a:t> Cyberbullying can occur through SMS, Text, and apps, or online in social media, forums, or gaming where people can view, participate in, or share content. Cyberbullying includes sending, posting, or sharing negative, harmful, false, or mean content about someone else.</a:t>
            </a:r>
          </a:p>
          <a:p>
            <a:r>
              <a:rPr lang="en-US">
                <a:ea typeface="+mn-lt"/>
                <a:cs typeface="+mn-lt"/>
              </a:rPr>
              <a:t> It can include sharing personal or private information about someone else causing embarrassment or humiliation. </a:t>
            </a:r>
            <a:endParaRPr lang="en-US">
              <a:ea typeface="Calibri"/>
              <a:cs typeface="Calibri"/>
            </a:endParaRPr>
          </a:p>
        </p:txBody>
      </p:sp>
    </p:spTree>
    <p:extLst>
      <p:ext uri="{BB962C8B-B14F-4D97-AF65-F5344CB8AC3E}">
        <p14:creationId xmlns:p14="http://schemas.microsoft.com/office/powerpoint/2010/main" val="3647708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1A55B7-01D9-3CA1-7A72-F861B6CD374B}"/>
              </a:ext>
            </a:extLst>
          </p:cNvPr>
          <p:cNvSpPr>
            <a:spLocks noGrp="1"/>
          </p:cNvSpPr>
          <p:nvPr>
            <p:ph type="title"/>
          </p:nvPr>
        </p:nvSpPr>
        <p:spPr>
          <a:xfrm>
            <a:off x="640080" y="329184"/>
            <a:ext cx="6894576" cy="1783080"/>
          </a:xfrm>
        </p:spPr>
        <p:txBody>
          <a:bodyPr vert="horz" lIns="91440" tIns="45720" rIns="91440" bIns="45720" rtlCol="0" anchor="b">
            <a:normAutofit/>
          </a:bodyPr>
          <a:lstStyle/>
          <a:p>
            <a:r>
              <a:rPr lang="en-US" sz="5400"/>
              <a:t>Bystander and upstander</a:t>
            </a:r>
          </a:p>
        </p:txBody>
      </p:sp>
      <p:sp>
        <p:nvSpPr>
          <p:cNvPr id="17"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A205930-0339-6453-8FA7-A9392213A7EA}"/>
              </a:ext>
            </a:extLst>
          </p:cNvPr>
          <p:cNvSpPr txBox="1"/>
          <p:nvPr/>
        </p:nvSpPr>
        <p:spPr>
          <a:xfrm>
            <a:off x="640080" y="2706624"/>
            <a:ext cx="6894576" cy="3483864"/>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sz="1900" b="1" i="1"/>
              <a:t>Upstander</a:t>
            </a:r>
          </a:p>
          <a:p>
            <a:pPr indent="-228600">
              <a:lnSpc>
                <a:spcPct val="90000"/>
              </a:lnSpc>
              <a:spcAft>
                <a:spcPts val="600"/>
              </a:spcAft>
              <a:buFont typeface="Arial" panose="020B0604020202020204" pitchFamily="34" charset="0"/>
              <a:buChar char="•"/>
            </a:pPr>
            <a:r>
              <a:rPr lang="en-US" sz="1900"/>
              <a:t>a person who speaks or acts in support of an individual or cause, particularly someone who </a:t>
            </a:r>
            <a:r>
              <a:rPr lang="en-US" sz="1900" u="sng">
                <a:hlinkClick r:id="rId2"/>
              </a:rPr>
              <a:t>intervenes</a:t>
            </a:r>
            <a:r>
              <a:rPr lang="en-US" sz="1900"/>
              <a:t> on behalf of a person being attacked or </a:t>
            </a:r>
            <a:r>
              <a:rPr lang="en-US" sz="1900" u="sng">
                <a:hlinkClick r:id="rId3"/>
              </a:rPr>
              <a:t>bullied</a:t>
            </a:r>
            <a:r>
              <a:rPr lang="en-US" sz="1900"/>
              <a:t>.</a:t>
            </a:r>
          </a:p>
          <a:p>
            <a:pPr indent="-228600">
              <a:lnSpc>
                <a:spcPct val="90000"/>
              </a:lnSpc>
              <a:spcAft>
                <a:spcPts val="600"/>
              </a:spcAft>
              <a:buFont typeface="Arial" panose="020B0604020202020204" pitchFamily="34" charset="0"/>
              <a:buChar char="•"/>
            </a:pPr>
            <a:r>
              <a:rPr lang="en-US" sz="1900"/>
              <a:t>"encourage your daughter to be an upstander, not a bystander".</a:t>
            </a:r>
          </a:p>
          <a:p>
            <a:pPr indent="-228600">
              <a:lnSpc>
                <a:spcPct val="90000"/>
              </a:lnSpc>
              <a:spcAft>
                <a:spcPts val="600"/>
              </a:spcAft>
              <a:buFont typeface="Arial" panose="020B0604020202020204" pitchFamily="34" charset="0"/>
              <a:buChar char="•"/>
            </a:pPr>
            <a:r>
              <a:rPr lang="en-US" sz="1900" b="1" i="1"/>
              <a:t>Bystander</a:t>
            </a:r>
          </a:p>
          <a:p>
            <a:pPr indent="-228600">
              <a:lnSpc>
                <a:spcPct val="90000"/>
              </a:lnSpc>
              <a:spcAft>
                <a:spcPts val="600"/>
              </a:spcAft>
              <a:buFont typeface="Arial" panose="020B0604020202020204" pitchFamily="34" charset="0"/>
              <a:buChar char="•"/>
            </a:pPr>
            <a:r>
              <a:rPr lang="en-US" sz="1900"/>
              <a:t>a person who is present at an event or incident but does not take part.</a:t>
            </a:r>
          </a:p>
          <a:p>
            <a:pPr indent="-228600">
              <a:lnSpc>
                <a:spcPct val="90000"/>
              </a:lnSpc>
              <a:spcAft>
                <a:spcPts val="600"/>
              </a:spcAft>
              <a:buFont typeface="Arial" panose="020B0604020202020204" pitchFamily="34" charset="0"/>
              <a:buChar char="•"/>
            </a:pPr>
            <a:r>
              <a:rPr lang="en-US" sz="1900"/>
              <a:t>"water cannons were turned on marchers and innocent bystanders alike"</a:t>
            </a:r>
          </a:p>
          <a:p>
            <a:pPr indent="-228600">
              <a:lnSpc>
                <a:spcPct val="90000"/>
              </a:lnSpc>
              <a:spcAft>
                <a:spcPts val="600"/>
              </a:spcAft>
              <a:buFont typeface="Arial" panose="020B0604020202020204" pitchFamily="34" charset="0"/>
              <a:buChar char="•"/>
            </a:pPr>
            <a:endParaRPr lang="en-US" sz="1900"/>
          </a:p>
          <a:p>
            <a:pPr indent="-228600">
              <a:lnSpc>
                <a:spcPct val="90000"/>
              </a:lnSpc>
              <a:spcAft>
                <a:spcPts val="600"/>
              </a:spcAft>
              <a:buFont typeface="Arial" panose="020B0604020202020204" pitchFamily="34" charset="0"/>
              <a:buChar char="•"/>
            </a:pPr>
            <a:endParaRPr lang="en-US" sz="1900"/>
          </a:p>
        </p:txBody>
      </p:sp>
      <p:pic>
        <p:nvPicPr>
          <p:cNvPr id="7" name="Picture 6" descr="A red circle with black people pointing at each other&#10;&#10;Description automatically generated">
            <a:extLst>
              <a:ext uri="{FF2B5EF4-FFF2-40B4-BE49-F238E27FC236}">
                <a16:creationId xmlns:a16="http://schemas.microsoft.com/office/drawing/2014/main" id="{EEF07742-A31F-7B2C-CC43-4A1EE8BAABAC}"/>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8018475" y="329183"/>
            <a:ext cx="3704945" cy="3429969"/>
          </a:xfrm>
          <a:prstGeom prst="rect">
            <a:avLst/>
          </a:prstGeom>
        </p:spPr>
      </p:pic>
      <p:pic>
        <p:nvPicPr>
          <p:cNvPr id="4" name="Content Placeholder 3" descr="A yellow stick figure with a black background&#10;&#10;Description automatically generated">
            <a:extLst>
              <a:ext uri="{FF2B5EF4-FFF2-40B4-BE49-F238E27FC236}">
                <a16:creationId xmlns:a16="http://schemas.microsoft.com/office/drawing/2014/main" id="{458E6FF3-355F-5F36-A8A2-6EB6090A63A6}"/>
              </a:ext>
            </a:extLst>
          </p:cNvPr>
          <p:cNvPicPr>
            <a:picLocks noGrp="1" noChangeAspect="1"/>
          </p:cNvPicPr>
          <p:nvPr>
            <p:ph idx="1"/>
          </p:nvPr>
        </p:nvPicPr>
        <p:blipFill>
          <a:blip r:embed="rId6">
            <a:extLst>
              <a:ext uri="{837473B0-CC2E-450A-ABE3-18F120FF3D39}">
                <a1611:picAttrSrcUrl xmlns:a1611="http://schemas.microsoft.com/office/drawing/2016/11/main" r:id="rId7"/>
              </a:ext>
            </a:extLst>
          </a:blip>
          <a:stretch>
            <a:fillRect/>
          </a:stretch>
        </p:blipFill>
        <p:spPr>
          <a:xfrm>
            <a:off x="7863840" y="4307931"/>
            <a:ext cx="3995928" cy="1718796"/>
          </a:xfrm>
          <a:prstGeom prst="rect">
            <a:avLst/>
          </a:prstGeom>
        </p:spPr>
      </p:pic>
    </p:spTree>
    <p:extLst>
      <p:ext uri="{BB962C8B-B14F-4D97-AF65-F5344CB8AC3E}">
        <p14:creationId xmlns:p14="http://schemas.microsoft.com/office/powerpoint/2010/main" val="1861085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Content Placeholder 3" descr="A group of wooden letters on a wood stand&#10;&#10;Description automatically generated">
            <a:extLst>
              <a:ext uri="{FF2B5EF4-FFF2-40B4-BE49-F238E27FC236}">
                <a16:creationId xmlns:a16="http://schemas.microsoft.com/office/drawing/2014/main" id="{4DAB14DB-FCC7-42C5-A65C-A2623BA6BE7D}"/>
              </a:ext>
            </a:extLst>
          </p:cNvPr>
          <p:cNvPicPr>
            <a:picLocks noGrp="1" noChangeAspect="1"/>
          </p:cNvPicPr>
          <p:nvPr>
            <p:ph idx="1"/>
          </p:nvPr>
        </p:nvPicPr>
        <p:blipFill rotWithShape="1">
          <a:blip r:embed="rId2">
            <a:extLst>
              <a:ext uri="{837473B0-CC2E-450A-ABE3-18F120FF3D39}">
                <a1611:picAttrSrcUrl xmlns:a1611="http://schemas.microsoft.com/office/drawing/2016/11/main" r:id="rId3"/>
              </a:ext>
            </a:extLst>
          </a:blip>
          <a:srcRect t="15746"/>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C84667EC-5551-0D6C-F80C-D5B02EF0BD76}"/>
              </a:ext>
            </a:extLst>
          </p:cNvPr>
          <p:cNvSpPr txBox="1"/>
          <p:nvPr/>
        </p:nvSpPr>
        <p:spPr>
          <a:xfrm>
            <a:off x="9870532" y="6657945"/>
            <a:ext cx="2321468"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39300218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Cyberbullying</vt:lpstr>
      <vt:lpstr>Cyberbullying</vt:lpstr>
      <vt:lpstr>Bystander and upstander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67</cp:revision>
  <dcterms:created xsi:type="dcterms:W3CDTF">2023-10-10T05:10:30Z</dcterms:created>
  <dcterms:modified xsi:type="dcterms:W3CDTF">2023-10-24T06:13:22Z</dcterms:modified>
</cp:coreProperties>
</file>