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4"/>
  </p:notesMasterIdLst>
  <p:sldIdLst>
    <p:sldId id="256" r:id="rId2"/>
    <p:sldId id="257" r:id="rId3"/>
    <p:sldId id="258" r:id="rId4"/>
    <p:sldId id="259" r:id="rId5"/>
    <p:sldId id="261" r:id="rId6"/>
    <p:sldId id="262" r:id="rId7"/>
    <p:sldId id="263" r:id="rId8"/>
    <p:sldId id="264" r:id="rId9"/>
    <p:sldId id="260"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D683E3-BD0C-4E67-842E-8053BC96E9BA}" type="datetimeFigureOut">
              <a:rPr lang="en-US" smtClean="0"/>
              <a:t>4/28/2024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0AEDAC-A42D-4C4C-B53D-B5153D903EC9}" type="slidenum">
              <a:rPr lang="en-US" smtClean="0"/>
              <a:t>‹#›</a:t>
            </a:fld>
            <a:endParaRPr lang="en-US"/>
          </a:p>
        </p:txBody>
      </p:sp>
    </p:spTree>
    <p:extLst>
      <p:ext uri="{BB962C8B-B14F-4D97-AF65-F5344CB8AC3E}">
        <p14:creationId xmlns:p14="http://schemas.microsoft.com/office/powerpoint/2010/main" val="4180232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4/28/2024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230997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4/28/2024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1386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4/28/2024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955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4/28/2024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737402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4/28/2024</a:t>
            </a:fld>
            <a:endParaRPr lang="en-US" dirty="0"/>
          </a:p>
        </p:txBody>
      </p:sp>
    </p:spTree>
    <p:extLst>
      <p:ext uri="{BB962C8B-B14F-4D97-AF65-F5344CB8AC3E}">
        <p14:creationId xmlns:p14="http://schemas.microsoft.com/office/powerpoint/2010/main" val="307316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4/28/2024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657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4/28/2024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0409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4/28/2024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8748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4/28/2024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4250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4/28/2024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394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4/28/2024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9372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4/28/2024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33269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11" r:id="rId5"/>
    <p:sldLayoutId id="2147483712" r:id="rId6"/>
    <p:sldLayoutId id="2147483717" r:id="rId7"/>
    <p:sldLayoutId id="2147483713" r:id="rId8"/>
    <p:sldLayoutId id="2147483714" r:id="rId9"/>
    <p:sldLayoutId id="2147483715" r:id="rId10"/>
    <p:sldLayoutId id="2147483716"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Wavy 3D art">
            <a:extLst>
              <a:ext uri="{FF2B5EF4-FFF2-40B4-BE49-F238E27FC236}">
                <a16:creationId xmlns:a16="http://schemas.microsoft.com/office/drawing/2014/main" id="{CAE7D3F5-F621-C264-654B-B27A69DFAA95}"/>
              </a:ext>
            </a:extLst>
          </p:cNvPr>
          <p:cNvPicPr>
            <a:picLocks noChangeAspect="1"/>
          </p:cNvPicPr>
          <p:nvPr/>
        </p:nvPicPr>
        <p:blipFill rotWithShape="1">
          <a:blip r:embed="rId2"/>
          <a:srcRect t="12634" r="-1" b="14767"/>
          <a:stretch/>
        </p:blipFill>
        <p:spPr>
          <a:xfrm>
            <a:off x="1524" y="10"/>
            <a:ext cx="12188952" cy="6857990"/>
          </a:xfrm>
          <a:prstGeom prst="rect">
            <a:avLst/>
          </a:prstGeom>
        </p:spPr>
      </p:pic>
      <p:sp>
        <p:nvSpPr>
          <p:cNvPr id="16" name="Freeform: Shape 15">
            <a:extLst>
              <a:ext uri="{FF2B5EF4-FFF2-40B4-BE49-F238E27FC236}">
                <a16:creationId xmlns:a16="http://schemas.microsoft.com/office/drawing/2014/main" id="{391F8D69-709A-4575-A393-B4C26481A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6083" y="0"/>
            <a:ext cx="9841377"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7A50C4-1191-461A-9E09-C8057F2AF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035" y="0"/>
            <a:ext cx="2265453" cy="6858000"/>
          </a:xfrm>
          <a:custGeom>
            <a:avLst/>
            <a:gdLst>
              <a:gd name="connsiteX0" fmla="*/ 1117108 w 2265453"/>
              <a:gd name="connsiteY0" fmla="*/ 0 h 6858000"/>
              <a:gd name="connsiteX1" fmla="*/ 1099628 w 2265453"/>
              <a:gd name="connsiteY1" fmla="*/ 0 h 6858000"/>
              <a:gd name="connsiteX2" fmla="*/ 1175238 w 2265453"/>
              <a:gd name="connsiteY2" fmla="*/ 82371 h 6858000"/>
              <a:gd name="connsiteX3" fmla="*/ 2240276 w 2265453"/>
              <a:gd name="connsiteY3" fmla="*/ 3734791 h 6858000"/>
              <a:gd name="connsiteX4" fmla="*/ 274951 w 2265453"/>
              <a:gd name="connsiteY4" fmla="*/ 6634678 h 6858000"/>
              <a:gd name="connsiteX5" fmla="*/ 12802 w 2265453"/>
              <a:gd name="connsiteY5" fmla="*/ 6848127 h 6858000"/>
              <a:gd name="connsiteX6" fmla="*/ 0 w 2265453"/>
              <a:gd name="connsiteY6" fmla="*/ 6858000 h 6858000"/>
              <a:gd name="connsiteX7" fmla="*/ 19410 w 2265453"/>
              <a:gd name="connsiteY7" fmla="*/ 6858000 h 6858000"/>
              <a:gd name="connsiteX8" fmla="*/ 31082 w 2265453"/>
              <a:gd name="connsiteY8" fmla="*/ 6848998 h 6858000"/>
              <a:gd name="connsiteX9" fmla="*/ 293230 w 2265453"/>
              <a:gd name="connsiteY9" fmla="*/ 6635549 h 6858000"/>
              <a:gd name="connsiteX10" fmla="*/ 2258555 w 2265453"/>
              <a:gd name="connsiteY10" fmla="*/ 3735662 h 6858000"/>
              <a:gd name="connsiteX11" fmla="*/ 1193518 w 2265453"/>
              <a:gd name="connsiteY11" fmla="*/ 832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453" h="6858000">
                <a:moveTo>
                  <a:pt x="1117108" y="0"/>
                </a:moveTo>
                <a:lnTo>
                  <a:pt x="1099628" y="0"/>
                </a:lnTo>
                <a:lnTo>
                  <a:pt x="1175238" y="82371"/>
                </a:lnTo>
                <a:cubicBezTo>
                  <a:pt x="1926546" y="957940"/>
                  <a:pt x="2303836" y="2277119"/>
                  <a:pt x="2240276" y="3734791"/>
                </a:cubicBezTo>
                <a:cubicBezTo>
                  <a:pt x="2176522" y="5196911"/>
                  <a:pt x="1237280" y="5841173"/>
                  <a:pt x="274951" y="6634678"/>
                </a:cubicBezTo>
                <a:cubicBezTo>
                  <a:pt x="187328" y="6706930"/>
                  <a:pt x="100126" y="6778421"/>
                  <a:pt x="12802" y="6848127"/>
                </a:cubicBezTo>
                <a:lnTo>
                  <a:pt x="0" y="6858000"/>
                </a:lnTo>
                <a:lnTo>
                  <a:pt x="19410" y="6858000"/>
                </a:lnTo>
                <a:lnTo>
                  <a:pt x="31082" y="6848998"/>
                </a:lnTo>
                <a:cubicBezTo>
                  <a:pt x="118405" y="6779292"/>
                  <a:pt x="205608" y="6707801"/>
                  <a:pt x="293230" y="6635549"/>
                </a:cubicBezTo>
                <a:cubicBezTo>
                  <a:pt x="1255560" y="5842045"/>
                  <a:pt x="2194802" y="5197782"/>
                  <a:pt x="2258555" y="3735662"/>
                </a:cubicBezTo>
                <a:cubicBezTo>
                  <a:pt x="2322115" y="2277991"/>
                  <a:pt x="1944825" y="958811"/>
                  <a:pt x="1193518" y="83243"/>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Freeform: Shape 19">
            <a:extLst>
              <a:ext uri="{FF2B5EF4-FFF2-40B4-BE49-F238E27FC236}">
                <a16:creationId xmlns:a16="http://schemas.microsoft.com/office/drawing/2014/main" id="{BC87DA9F-8DB2-4D48-8716-A928FBB8A5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033"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195EA065-AC5D-431D-927E-87FF05884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619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46934B3C-D73F-4CD0-95B1-0244D662D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292" y="0"/>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21D53491-D365-0A0E-E76B-D7372B44ABC2}"/>
              </a:ext>
            </a:extLst>
          </p:cNvPr>
          <p:cNvSpPr>
            <a:spLocks noGrp="1"/>
          </p:cNvSpPr>
          <p:nvPr>
            <p:ph type="ctrTitle"/>
          </p:nvPr>
        </p:nvSpPr>
        <p:spPr>
          <a:xfrm>
            <a:off x="2190750" y="2125915"/>
            <a:ext cx="7810500" cy="3125338"/>
          </a:xfrm>
        </p:spPr>
        <p:txBody>
          <a:bodyPr/>
          <a:lstStyle/>
          <a:p>
            <a:pPr algn="ctr"/>
            <a:r>
              <a:rPr lang="en-US" sz="7200" dirty="0"/>
              <a:t>2.3 Planning a solubility investigation</a:t>
            </a:r>
          </a:p>
        </p:txBody>
      </p:sp>
    </p:spTree>
    <p:extLst>
      <p:ext uri="{BB962C8B-B14F-4D97-AF65-F5344CB8AC3E}">
        <p14:creationId xmlns:p14="http://schemas.microsoft.com/office/powerpoint/2010/main" val="83599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E3FEF6-89F8-1066-B112-BCEC113607DC}"/>
              </a:ext>
            </a:extLst>
          </p:cNvPr>
          <p:cNvSpPr txBox="1"/>
          <p:nvPr/>
        </p:nvSpPr>
        <p:spPr>
          <a:xfrm>
            <a:off x="205340" y="141834"/>
            <a:ext cx="5890660" cy="378565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00B050"/>
                </a:solidFill>
              </a:rPr>
              <a:t>Control variable</a:t>
            </a:r>
          </a:p>
          <a:p>
            <a:pPr algn="ctr"/>
            <a:r>
              <a:rPr lang="en-US" sz="2400" b="1" dirty="0">
                <a:solidFill>
                  <a:srgbClr val="00B050"/>
                </a:solidFill>
              </a:rPr>
              <a:t>Think I,I,I…</a:t>
            </a:r>
            <a:endParaRPr lang="en-US" sz="2800" b="1" dirty="0">
              <a:solidFill>
                <a:srgbClr val="00B050"/>
              </a:solidFill>
            </a:endParaRPr>
          </a:p>
          <a:p>
            <a:pPr algn="ctr"/>
            <a:endParaRPr lang="en-US" sz="2800" b="1" dirty="0">
              <a:solidFill>
                <a:srgbClr val="00B050"/>
              </a:solidFill>
            </a:endParaRPr>
          </a:p>
          <a:p>
            <a:pPr algn="ctr"/>
            <a:endParaRPr lang="en-US" sz="2800" b="1" dirty="0">
              <a:solidFill>
                <a:srgbClr val="00B050"/>
              </a:solidFill>
            </a:endParaRPr>
          </a:p>
          <a:p>
            <a:r>
              <a:rPr lang="en-US" sz="2800" b="1" dirty="0"/>
              <a:t>What do </a:t>
            </a:r>
            <a:r>
              <a:rPr lang="en-US" sz="4000" b="1" dirty="0">
                <a:solidFill>
                  <a:srgbClr val="00B050"/>
                </a:solidFill>
              </a:rPr>
              <a:t>I</a:t>
            </a:r>
            <a:r>
              <a:rPr lang="en-US" sz="4000" b="1" dirty="0">
                <a:solidFill>
                  <a:srgbClr val="0070C0"/>
                </a:solidFill>
              </a:rPr>
              <a:t> </a:t>
            </a:r>
            <a:r>
              <a:rPr lang="en-US" sz="2800" b="1" dirty="0"/>
              <a:t>not change in this experiment?</a:t>
            </a:r>
          </a:p>
          <a:p>
            <a:pPr algn="ctr"/>
            <a:endParaRPr lang="en-US" sz="2800" b="1" dirty="0">
              <a:solidFill>
                <a:srgbClr val="00B050"/>
              </a:solidFill>
            </a:endParaRPr>
          </a:p>
          <a:p>
            <a:pPr algn="ctr"/>
            <a:r>
              <a:rPr lang="en-US" sz="2400" b="1" dirty="0"/>
              <a:t>I </a:t>
            </a:r>
            <a:r>
              <a:rPr lang="en-US" sz="3600" b="1" dirty="0">
                <a:solidFill>
                  <a:srgbClr val="00B050"/>
                </a:solidFill>
              </a:rPr>
              <a:t>keep</a:t>
            </a:r>
            <a:r>
              <a:rPr lang="en-US" sz="2400" b="1" dirty="0"/>
              <a:t> this variable </a:t>
            </a:r>
            <a:r>
              <a:rPr lang="en-US" sz="3200" b="1" dirty="0">
                <a:solidFill>
                  <a:srgbClr val="00B050"/>
                </a:solidFill>
              </a:rPr>
              <a:t>the same</a:t>
            </a:r>
            <a:endParaRPr lang="en-US" sz="2400" b="1" dirty="0">
              <a:solidFill>
                <a:srgbClr val="00B050"/>
              </a:solidFill>
            </a:endParaRPr>
          </a:p>
        </p:txBody>
      </p:sp>
      <p:pic>
        <p:nvPicPr>
          <p:cNvPr id="5122" name="Picture 2">
            <a:extLst>
              <a:ext uri="{FF2B5EF4-FFF2-40B4-BE49-F238E27FC236}">
                <a16:creationId xmlns:a16="http://schemas.microsoft.com/office/drawing/2014/main" id="{03D88147-154A-BC5E-CD50-CF3D777BB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773" y="631407"/>
            <a:ext cx="451485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F0AE1C1-BCAB-18E8-5F6A-A6C839DA3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042" y="4420573"/>
            <a:ext cx="6585717" cy="2295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1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3FDCDBA6-D7A7-7587-E818-E959C4DE99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3043" y="1236041"/>
            <a:ext cx="8870731" cy="53194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246336E3-6491-AB15-3CCD-0743F7483E4C}"/>
              </a:ext>
            </a:extLst>
          </p:cNvPr>
          <p:cNvSpPr/>
          <p:nvPr/>
        </p:nvSpPr>
        <p:spPr>
          <a:xfrm>
            <a:off x="3753300" y="5724416"/>
            <a:ext cx="6695090" cy="72521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4858938C-DC6D-99FE-77B3-71E8CDEB3DB8}"/>
              </a:ext>
            </a:extLst>
          </p:cNvPr>
          <p:cNvSpPr/>
          <p:nvPr/>
        </p:nvSpPr>
        <p:spPr>
          <a:xfrm>
            <a:off x="3185963" y="1368643"/>
            <a:ext cx="713265" cy="39060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F7D5C6-A932-0E36-95EA-195EB55AF738}"/>
              </a:ext>
            </a:extLst>
          </p:cNvPr>
          <p:cNvSpPr txBox="1"/>
          <p:nvPr/>
        </p:nvSpPr>
        <p:spPr>
          <a:xfrm>
            <a:off x="345624" y="302493"/>
            <a:ext cx="1114693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a:solidFill>
                  <a:schemeClr val="accent1"/>
                </a:solidFill>
              </a:rPr>
              <a:t>Independent</a:t>
            </a:r>
            <a:r>
              <a:rPr lang="en-US" sz="3200" dirty="0">
                <a:solidFill>
                  <a:srgbClr val="0070C0"/>
                </a:solidFill>
              </a:rPr>
              <a:t> </a:t>
            </a:r>
            <a:r>
              <a:rPr lang="en-US" sz="3200" dirty="0"/>
              <a:t>versus</a:t>
            </a:r>
            <a:r>
              <a:rPr lang="en-US" sz="3200" dirty="0">
                <a:solidFill>
                  <a:srgbClr val="0070C0"/>
                </a:solidFill>
              </a:rPr>
              <a:t> </a:t>
            </a:r>
            <a:r>
              <a:rPr lang="en-US" sz="3200" b="1" dirty="0" err="1">
                <a:solidFill>
                  <a:srgbClr val="0070C0"/>
                </a:solidFill>
              </a:rPr>
              <a:t>dependant</a:t>
            </a:r>
            <a:r>
              <a:rPr lang="en-US" sz="3200" dirty="0">
                <a:solidFill>
                  <a:srgbClr val="0070C0"/>
                </a:solidFill>
              </a:rPr>
              <a:t> </a:t>
            </a:r>
            <a:r>
              <a:rPr lang="en-US" sz="3200" dirty="0"/>
              <a:t>variable on a graph</a:t>
            </a:r>
          </a:p>
        </p:txBody>
      </p:sp>
      <p:sp>
        <p:nvSpPr>
          <p:cNvPr id="5" name="TextBox 4">
            <a:extLst>
              <a:ext uri="{FF2B5EF4-FFF2-40B4-BE49-F238E27FC236}">
                <a16:creationId xmlns:a16="http://schemas.microsoft.com/office/drawing/2014/main" id="{20D3014F-C1A4-6361-81CE-7ECF582FE180}"/>
              </a:ext>
            </a:extLst>
          </p:cNvPr>
          <p:cNvSpPr txBox="1"/>
          <p:nvPr/>
        </p:nvSpPr>
        <p:spPr>
          <a:xfrm>
            <a:off x="5014762" y="5915949"/>
            <a:ext cx="4466122" cy="461665"/>
          </a:xfrm>
          <a:prstGeom prst="rect">
            <a:avLst/>
          </a:prstGeom>
          <a:noFill/>
        </p:spPr>
        <p:txBody>
          <a:bodyPr wrap="square" rtlCol="0">
            <a:spAutoFit/>
          </a:bodyPr>
          <a:lstStyle/>
          <a:p>
            <a:r>
              <a:rPr lang="en-US" sz="2400" b="1" dirty="0">
                <a:solidFill>
                  <a:schemeClr val="accent1"/>
                </a:solidFill>
              </a:rPr>
              <a:t>Independent variable</a:t>
            </a:r>
            <a:endParaRPr lang="en-US" sz="2400" dirty="0"/>
          </a:p>
        </p:txBody>
      </p:sp>
      <p:sp>
        <p:nvSpPr>
          <p:cNvPr id="6" name="TextBox 5">
            <a:extLst>
              <a:ext uri="{FF2B5EF4-FFF2-40B4-BE49-F238E27FC236}">
                <a16:creationId xmlns:a16="http://schemas.microsoft.com/office/drawing/2014/main" id="{E3762EA3-96DA-F225-C085-CADBF8E78C97}"/>
              </a:ext>
            </a:extLst>
          </p:cNvPr>
          <p:cNvSpPr txBox="1"/>
          <p:nvPr/>
        </p:nvSpPr>
        <p:spPr>
          <a:xfrm>
            <a:off x="5650029" y="2290813"/>
            <a:ext cx="3301466" cy="725213"/>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20B55570-A194-622A-B5DD-0B295288572B}"/>
              </a:ext>
            </a:extLst>
          </p:cNvPr>
          <p:cNvSpPr txBox="1"/>
          <p:nvPr/>
        </p:nvSpPr>
        <p:spPr>
          <a:xfrm rot="16200000">
            <a:off x="2137660" y="2962901"/>
            <a:ext cx="2880070" cy="400110"/>
          </a:xfrm>
          <a:prstGeom prst="rect">
            <a:avLst/>
          </a:prstGeom>
          <a:noFill/>
        </p:spPr>
        <p:txBody>
          <a:bodyPr wrap="square">
            <a:spAutoFit/>
          </a:bodyPr>
          <a:lstStyle/>
          <a:p>
            <a:r>
              <a:rPr lang="en-US" sz="2000" b="1" dirty="0">
                <a:solidFill>
                  <a:srgbClr val="0070C0"/>
                </a:solidFill>
              </a:rPr>
              <a:t>Dependent variable</a:t>
            </a:r>
            <a:endParaRPr lang="en-US" sz="2000" dirty="0"/>
          </a:p>
        </p:txBody>
      </p:sp>
    </p:spTree>
    <p:extLst>
      <p:ext uri="{BB962C8B-B14F-4D97-AF65-F5344CB8AC3E}">
        <p14:creationId xmlns:p14="http://schemas.microsoft.com/office/powerpoint/2010/main" val="281087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51E9EA-985C-714A-6AF0-3BCB8EF49811}"/>
              </a:ext>
            </a:extLst>
          </p:cNvPr>
          <p:cNvPicPr>
            <a:picLocks noChangeAspect="1"/>
          </p:cNvPicPr>
          <p:nvPr/>
        </p:nvPicPr>
        <p:blipFill>
          <a:blip r:embed="rId2"/>
          <a:stretch>
            <a:fillRect/>
          </a:stretch>
        </p:blipFill>
        <p:spPr>
          <a:xfrm>
            <a:off x="641932" y="33016"/>
            <a:ext cx="9849356" cy="3302170"/>
          </a:xfrm>
          <a:prstGeom prst="rect">
            <a:avLst/>
          </a:prstGeom>
        </p:spPr>
      </p:pic>
      <p:pic>
        <p:nvPicPr>
          <p:cNvPr id="5" name="Picture 4">
            <a:extLst>
              <a:ext uri="{FF2B5EF4-FFF2-40B4-BE49-F238E27FC236}">
                <a16:creationId xmlns:a16="http://schemas.microsoft.com/office/drawing/2014/main" id="{03AF3760-F801-44B2-351F-189411A40A63}"/>
              </a:ext>
            </a:extLst>
          </p:cNvPr>
          <p:cNvPicPr>
            <a:picLocks noChangeAspect="1"/>
          </p:cNvPicPr>
          <p:nvPr/>
        </p:nvPicPr>
        <p:blipFill>
          <a:blip r:embed="rId3"/>
          <a:stretch>
            <a:fillRect/>
          </a:stretch>
        </p:blipFill>
        <p:spPr>
          <a:xfrm>
            <a:off x="972448" y="3429000"/>
            <a:ext cx="8020462" cy="2902099"/>
          </a:xfrm>
          <a:prstGeom prst="rect">
            <a:avLst/>
          </a:prstGeom>
        </p:spPr>
      </p:pic>
      <p:sp>
        <p:nvSpPr>
          <p:cNvPr id="6" name="TextBox 5">
            <a:extLst>
              <a:ext uri="{FF2B5EF4-FFF2-40B4-BE49-F238E27FC236}">
                <a16:creationId xmlns:a16="http://schemas.microsoft.com/office/drawing/2014/main" id="{C8E1FB9B-0D33-7B85-7E44-35ACDCE679A8}"/>
              </a:ext>
            </a:extLst>
          </p:cNvPr>
          <p:cNvSpPr txBox="1"/>
          <p:nvPr/>
        </p:nvSpPr>
        <p:spPr>
          <a:xfrm>
            <a:off x="6983127" y="3863357"/>
            <a:ext cx="2319689" cy="369332"/>
          </a:xfrm>
          <a:prstGeom prst="rect">
            <a:avLst/>
          </a:prstGeom>
          <a:noFill/>
        </p:spPr>
        <p:txBody>
          <a:bodyPr wrap="square" rtlCol="0">
            <a:spAutoFit/>
          </a:bodyPr>
          <a:lstStyle/>
          <a:p>
            <a:r>
              <a:rPr lang="en-US" dirty="0">
                <a:solidFill>
                  <a:schemeClr val="accent1"/>
                </a:solidFill>
              </a:rPr>
              <a:t>3- temperature</a:t>
            </a:r>
          </a:p>
        </p:txBody>
      </p:sp>
      <p:sp>
        <p:nvSpPr>
          <p:cNvPr id="8" name="TextBox 7">
            <a:extLst>
              <a:ext uri="{FF2B5EF4-FFF2-40B4-BE49-F238E27FC236}">
                <a16:creationId xmlns:a16="http://schemas.microsoft.com/office/drawing/2014/main" id="{AD35F31E-FF6E-D32E-028A-8DB573086214}"/>
              </a:ext>
            </a:extLst>
          </p:cNvPr>
          <p:cNvSpPr txBox="1"/>
          <p:nvPr/>
        </p:nvSpPr>
        <p:spPr>
          <a:xfrm>
            <a:off x="7708383" y="4232689"/>
            <a:ext cx="4391527"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solidFill>
                  <a:srgbClr val="00B050"/>
                </a:solidFill>
              </a:rPr>
              <a:t>4- The volume of water is a control variable.</a:t>
            </a:r>
          </a:p>
          <a:p>
            <a:r>
              <a:rPr lang="en-US" sz="1600" dirty="0">
                <a:solidFill>
                  <a:srgbClr val="00B050"/>
                </a:solidFill>
              </a:rPr>
              <a:t>Another control variable is the size </a:t>
            </a:r>
            <a:r>
              <a:rPr lang="en-US" sz="1600">
                <a:solidFill>
                  <a:srgbClr val="00B050"/>
                </a:solidFill>
              </a:rPr>
              <a:t>of the </a:t>
            </a:r>
            <a:r>
              <a:rPr lang="en-US" sz="1600" dirty="0">
                <a:solidFill>
                  <a:srgbClr val="00B050"/>
                </a:solidFill>
              </a:rPr>
              <a:t>spatula and how full each spatula is.</a:t>
            </a:r>
          </a:p>
        </p:txBody>
      </p:sp>
      <p:sp>
        <p:nvSpPr>
          <p:cNvPr id="10" name="TextBox 9">
            <a:extLst>
              <a:ext uri="{FF2B5EF4-FFF2-40B4-BE49-F238E27FC236}">
                <a16:creationId xmlns:a16="http://schemas.microsoft.com/office/drawing/2014/main" id="{EE57BA0B-7D1F-F4C8-75C0-48B5EEE51F5B}"/>
              </a:ext>
            </a:extLst>
          </p:cNvPr>
          <p:cNvSpPr txBox="1"/>
          <p:nvPr/>
        </p:nvSpPr>
        <p:spPr>
          <a:xfrm>
            <a:off x="7906352" y="5358838"/>
            <a:ext cx="4285648"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1800" b="0" i="0" u="none" strike="noStrike" baseline="0" dirty="0">
                <a:solidFill>
                  <a:srgbClr val="0070C0"/>
                </a:solidFill>
                <a:latin typeface="TimesNewRomanMTStd"/>
              </a:rPr>
              <a:t>5- The dependent variable is the number of spatulas of sodium chloride that will dissolve.</a:t>
            </a:r>
            <a:endParaRPr lang="en-US" dirty="0">
              <a:solidFill>
                <a:srgbClr val="0070C0"/>
              </a:solidFill>
            </a:endParaRPr>
          </a:p>
        </p:txBody>
      </p:sp>
      <p:sp>
        <p:nvSpPr>
          <p:cNvPr id="12" name="TextBox 11">
            <a:extLst>
              <a:ext uri="{FF2B5EF4-FFF2-40B4-BE49-F238E27FC236}">
                <a16:creationId xmlns:a16="http://schemas.microsoft.com/office/drawing/2014/main" id="{1508FE73-15B8-1B11-8606-A6C8B6271F29}"/>
              </a:ext>
            </a:extLst>
          </p:cNvPr>
          <p:cNvSpPr txBox="1"/>
          <p:nvPr/>
        </p:nvSpPr>
        <p:spPr>
          <a:xfrm>
            <a:off x="3416969" y="6161133"/>
            <a:ext cx="4179477" cy="646331"/>
          </a:xfrm>
          <a:prstGeom prst="rect">
            <a:avLst/>
          </a:prstGeom>
          <a:noFill/>
        </p:spPr>
        <p:txBody>
          <a:bodyPr wrap="square">
            <a:spAutoFit/>
          </a:bodyPr>
          <a:lstStyle/>
          <a:p>
            <a:pPr algn="l"/>
            <a:r>
              <a:rPr lang="en-US" sz="1800" b="1" i="0" u="none" strike="noStrike" baseline="0" dirty="0">
                <a:solidFill>
                  <a:srgbClr val="0070C0"/>
                </a:solidFill>
                <a:latin typeface="TimesNewRomanMTStd"/>
              </a:rPr>
              <a:t>6- The number of spatulas of sodium chloride that dissolves in 50 cm</a:t>
            </a:r>
            <a:r>
              <a:rPr lang="en-US" sz="800" b="1" i="0" u="none" strike="noStrike" baseline="0" dirty="0">
                <a:solidFill>
                  <a:srgbClr val="0070C0"/>
                </a:solidFill>
                <a:latin typeface="TimesNewRomanMTStd"/>
              </a:rPr>
              <a:t>3 </a:t>
            </a:r>
            <a:r>
              <a:rPr lang="en-US" sz="1800" b="1" i="0" u="none" strike="noStrike" baseline="0" dirty="0">
                <a:solidFill>
                  <a:srgbClr val="0070C0"/>
                </a:solidFill>
                <a:latin typeface="TimesNewRomanMTStd"/>
              </a:rPr>
              <a:t>of water</a:t>
            </a:r>
            <a:r>
              <a:rPr lang="en-US" sz="1800" b="0" i="0" u="none" strike="noStrike" baseline="0" dirty="0">
                <a:latin typeface="TimesNewRomanMTStd"/>
              </a:rPr>
              <a:t>.</a:t>
            </a:r>
            <a:endParaRPr lang="en-US" dirty="0"/>
          </a:p>
        </p:txBody>
      </p:sp>
    </p:spTree>
    <p:extLst>
      <p:ext uri="{BB962C8B-B14F-4D97-AF65-F5344CB8AC3E}">
        <p14:creationId xmlns:p14="http://schemas.microsoft.com/office/powerpoint/2010/main" val="423445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750BF-855B-6FA4-C822-DAC031C13030}"/>
              </a:ext>
            </a:extLst>
          </p:cNvPr>
          <p:cNvSpPr>
            <a:spLocks noGrp="1"/>
          </p:cNvSpPr>
          <p:nvPr>
            <p:ph type="title"/>
          </p:nvPr>
        </p:nvSpPr>
        <p:spPr/>
        <p:txBody>
          <a:bodyPr/>
          <a:lstStyle/>
          <a:p>
            <a:pPr algn="ctr"/>
            <a:r>
              <a:rPr lang="en-US" dirty="0"/>
              <a:t>Objectives</a:t>
            </a:r>
          </a:p>
        </p:txBody>
      </p:sp>
      <p:pic>
        <p:nvPicPr>
          <p:cNvPr id="5" name="Content Placeholder 4">
            <a:extLst>
              <a:ext uri="{FF2B5EF4-FFF2-40B4-BE49-F238E27FC236}">
                <a16:creationId xmlns:a16="http://schemas.microsoft.com/office/drawing/2014/main" id="{402007DB-3D43-1A5D-4695-6EBFCC9DAD77}"/>
              </a:ext>
            </a:extLst>
          </p:cNvPr>
          <p:cNvPicPr>
            <a:picLocks noGrp="1" noChangeAspect="1"/>
          </p:cNvPicPr>
          <p:nvPr>
            <p:ph idx="1"/>
          </p:nvPr>
        </p:nvPicPr>
        <p:blipFill>
          <a:blip r:embed="rId2"/>
          <a:stretch>
            <a:fillRect/>
          </a:stretch>
        </p:blipFill>
        <p:spPr>
          <a:xfrm>
            <a:off x="629749" y="2966720"/>
            <a:ext cx="11291093" cy="2275557"/>
          </a:xfrm>
        </p:spPr>
      </p:pic>
    </p:spTree>
    <p:extLst>
      <p:ext uri="{BB962C8B-B14F-4D97-AF65-F5344CB8AC3E}">
        <p14:creationId xmlns:p14="http://schemas.microsoft.com/office/powerpoint/2010/main" val="1386073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a:extLst>
              <a:ext uri="{FF2B5EF4-FFF2-40B4-BE49-F238E27FC236}">
                <a16:creationId xmlns:a16="http://schemas.microsoft.com/office/drawing/2014/main" id="{CA611E2B-F3BA-ECD2-2948-3FDC5830C2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659" r="20819"/>
          <a:stretch/>
        </p:blipFill>
        <p:spPr bwMode="auto">
          <a:xfrm>
            <a:off x="-127663" y="9144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35" name="Freeform: Shape 1034">
            <a:extLst>
              <a:ext uri="{FF2B5EF4-FFF2-40B4-BE49-F238E27FC236}">
                <a16:creationId xmlns:a16="http://schemas.microsoft.com/office/drawing/2014/main" id="{8B598134-D292-43E6-9C55-117198046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834" y="0"/>
            <a:ext cx="4980168" cy="6858000"/>
          </a:xfrm>
          <a:custGeom>
            <a:avLst/>
            <a:gdLst>
              <a:gd name="connsiteX0" fmla="*/ 1623023 w 4901771"/>
              <a:gd name="connsiteY0" fmla="*/ 0 h 6858000"/>
              <a:gd name="connsiteX1" fmla="*/ 2716256 w 4901771"/>
              <a:gd name="connsiteY1" fmla="*/ 0 h 6858000"/>
              <a:gd name="connsiteX2" fmla="*/ 3496422 w 4901771"/>
              <a:gd name="connsiteY2" fmla="*/ 0 h 6858000"/>
              <a:gd name="connsiteX3" fmla="*/ 4544484 w 4901771"/>
              <a:gd name="connsiteY3" fmla="*/ 0 h 6858000"/>
              <a:gd name="connsiteX4" fmla="*/ 4710787 w 4901771"/>
              <a:gd name="connsiteY4" fmla="*/ 0 h 6858000"/>
              <a:gd name="connsiteX5" fmla="*/ 4901771 w 4901771"/>
              <a:gd name="connsiteY5" fmla="*/ 0 h 6858000"/>
              <a:gd name="connsiteX6" fmla="*/ 4901771 w 4901771"/>
              <a:gd name="connsiteY6" fmla="*/ 6858000 h 6858000"/>
              <a:gd name="connsiteX7" fmla="*/ 4710787 w 4901771"/>
              <a:gd name="connsiteY7" fmla="*/ 6858000 h 6858000"/>
              <a:gd name="connsiteX8" fmla="*/ 4544484 w 4901771"/>
              <a:gd name="connsiteY8" fmla="*/ 6858000 h 6858000"/>
              <a:gd name="connsiteX9" fmla="*/ 3496422 w 4901771"/>
              <a:gd name="connsiteY9" fmla="*/ 6858000 h 6858000"/>
              <a:gd name="connsiteX10" fmla="*/ 2716256 w 4901771"/>
              <a:gd name="connsiteY10" fmla="*/ 6858000 h 6858000"/>
              <a:gd name="connsiteX11" fmla="*/ 2502754 w 4901771"/>
              <a:gd name="connsiteY11" fmla="*/ 6858000 h 6858000"/>
              <a:gd name="connsiteX12" fmla="*/ 2390998 w 4901771"/>
              <a:gd name="connsiteY12" fmla="*/ 6780599 h 6858000"/>
              <a:gd name="connsiteX13" fmla="*/ 1874350 w 4901771"/>
              <a:gd name="connsiteY13" fmla="*/ 6374814 h 6858000"/>
              <a:gd name="connsiteX14" fmla="*/ 0 w 4901771"/>
              <a:gd name="connsiteY14" fmla="*/ 3621656 h 6858000"/>
              <a:gd name="connsiteX15" fmla="*/ 1600899 w 4901771"/>
              <a:gd name="connsiteY15"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01771" h="6858000">
                <a:moveTo>
                  <a:pt x="1623023" y="0"/>
                </a:moveTo>
                <a:lnTo>
                  <a:pt x="2716256" y="0"/>
                </a:lnTo>
                <a:lnTo>
                  <a:pt x="3496422" y="0"/>
                </a:lnTo>
                <a:lnTo>
                  <a:pt x="4544484" y="0"/>
                </a:lnTo>
                <a:lnTo>
                  <a:pt x="4710787" y="0"/>
                </a:lnTo>
                <a:lnTo>
                  <a:pt x="4901771" y="0"/>
                </a:lnTo>
                <a:lnTo>
                  <a:pt x="4901771" y="6858000"/>
                </a:lnTo>
                <a:lnTo>
                  <a:pt x="4710787" y="6858000"/>
                </a:lnTo>
                <a:lnTo>
                  <a:pt x="4544484" y="6858000"/>
                </a:lnTo>
                <a:lnTo>
                  <a:pt x="3496422"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47FF4D90-92CD-E374-79CF-94D9A3C1E714}"/>
              </a:ext>
            </a:extLst>
          </p:cNvPr>
          <p:cNvSpPr>
            <a:spLocks noGrp="1"/>
          </p:cNvSpPr>
          <p:nvPr>
            <p:ph type="title"/>
          </p:nvPr>
        </p:nvSpPr>
        <p:spPr>
          <a:xfrm>
            <a:off x="8749627" y="822960"/>
            <a:ext cx="2529723" cy="714127"/>
          </a:xfrm>
        </p:spPr>
        <p:txBody>
          <a:bodyPr anchor="b">
            <a:normAutofit fontScale="90000"/>
          </a:bodyPr>
          <a:lstStyle/>
          <a:p>
            <a:r>
              <a:rPr lang="en-US" dirty="0"/>
              <a:t>Keywords</a:t>
            </a:r>
          </a:p>
        </p:txBody>
      </p:sp>
      <p:sp>
        <p:nvSpPr>
          <p:cNvPr id="3" name="Content Placeholder 2">
            <a:extLst>
              <a:ext uri="{FF2B5EF4-FFF2-40B4-BE49-F238E27FC236}">
                <a16:creationId xmlns:a16="http://schemas.microsoft.com/office/drawing/2014/main" id="{5BCC53B4-6F50-6A61-700F-9CE4611F4238}"/>
              </a:ext>
            </a:extLst>
          </p:cNvPr>
          <p:cNvSpPr>
            <a:spLocks noGrp="1"/>
          </p:cNvSpPr>
          <p:nvPr>
            <p:ph idx="1"/>
          </p:nvPr>
        </p:nvSpPr>
        <p:spPr>
          <a:xfrm>
            <a:off x="7988207" y="1690962"/>
            <a:ext cx="3838034" cy="3536122"/>
          </a:xfrm>
        </p:spPr>
        <p:txBody>
          <a:bodyPr>
            <a:normAutofit fontScale="92500" lnSpcReduction="20000"/>
          </a:bodyPr>
          <a:lstStyle/>
          <a:p>
            <a:pPr>
              <a:lnSpc>
                <a:spcPct val="130000"/>
              </a:lnSpc>
            </a:pPr>
            <a:r>
              <a:rPr lang="en-US" sz="2800" b="1" i="0" u="none" strike="noStrike" baseline="0" dirty="0">
                <a:latin typeface="AvenirLTStd-Medium"/>
              </a:rPr>
              <a:t>control variables</a:t>
            </a:r>
          </a:p>
          <a:p>
            <a:pPr>
              <a:lnSpc>
                <a:spcPct val="130000"/>
              </a:lnSpc>
            </a:pPr>
            <a:r>
              <a:rPr lang="en-US" sz="2800" b="1" i="0" u="none" strike="noStrike" baseline="0" dirty="0">
                <a:latin typeface="AvenirLTStd-Medium"/>
              </a:rPr>
              <a:t>Dependent variable</a:t>
            </a:r>
          </a:p>
          <a:p>
            <a:pPr>
              <a:lnSpc>
                <a:spcPct val="130000"/>
              </a:lnSpc>
            </a:pPr>
            <a:r>
              <a:rPr lang="en-US" sz="2800" b="1" i="0" u="none" strike="noStrike" baseline="0" dirty="0">
                <a:latin typeface="AvenirLTStd-Medium"/>
              </a:rPr>
              <a:t>Independent variable</a:t>
            </a:r>
          </a:p>
          <a:p>
            <a:pPr>
              <a:lnSpc>
                <a:spcPct val="130000"/>
              </a:lnSpc>
            </a:pPr>
            <a:r>
              <a:rPr lang="en-US" sz="2800" b="1" i="0" u="none" strike="noStrike" baseline="0" dirty="0">
                <a:latin typeface="AvenirLTStd-Medium"/>
              </a:rPr>
              <a:t>interval</a:t>
            </a:r>
          </a:p>
          <a:p>
            <a:pPr>
              <a:lnSpc>
                <a:spcPct val="130000"/>
              </a:lnSpc>
            </a:pPr>
            <a:r>
              <a:rPr lang="en-US" sz="2800" b="1" i="0" u="none" strike="noStrike" baseline="0" dirty="0">
                <a:latin typeface="AvenirLTStd-Medium"/>
              </a:rPr>
              <a:t>range</a:t>
            </a:r>
          </a:p>
          <a:p>
            <a:pPr>
              <a:lnSpc>
                <a:spcPct val="130000"/>
              </a:lnSpc>
            </a:pPr>
            <a:r>
              <a:rPr lang="en-US" sz="2800" b="1" i="0" u="none" strike="noStrike" baseline="0" dirty="0">
                <a:latin typeface="AvenirLTStd-Medium"/>
              </a:rPr>
              <a:t>variables</a:t>
            </a:r>
            <a:endParaRPr lang="en-US" sz="2800" b="1" dirty="0"/>
          </a:p>
        </p:txBody>
      </p:sp>
    </p:spTree>
    <p:extLst>
      <p:ext uri="{BB962C8B-B14F-4D97-AF65-F5344CB8AC3E}">
        <p14:creationId xmlns:p14="http://schemas.microsoft.com/office/powerpoint/2010/main" val="2206070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18C0-2DE1-4FFB-3B18-73CC660E68EF}"/>
              </a:ext>
            </a:extLst>
          </p:cNvPr>
          <p:cNvSpPr>
            <a:spLocks noGrp="1"/>
          </p:cNvSpPr>
          <p:nvPr>
            <p:ph type="title"/>
          </p:nvPr>
        </p:nvSpPr>
        <p:spPr>
          <a:xfrm>
            <a:off x="9044560" y="-1672650"/>
            <a:ext cx="6370651" cy="1118988"/>
          </a:xfrm>
        </p:spPr>
        <p:txBody>
          <a:bodyPr/>
          <a:lstStyle/>
          <a:p>
            <a:endParaRPr lang="en-US"/>
          </a:p>
        </p:txBody>
      </p:sp>
      <p:pic>
        <p:nvPicPr>
          <p:cNvPr id="5" name="Picture 4">
            <a:extLst>
              <a:ext uri="{FF2B5EF4-FFF2-40B4-BE49-F238E27FC236}">
                <a16:creationId xmlns:a16="http://schemas.microsoft.com/office/drawing/2014/main" id="{7AD0A6FA-3CCC-B3D9-70DE-881612E756BC}"/>
              </a:ext>
            </a:extLst>
          </p:cNvPr>
          <p:cNvPicPr>
            <a:picLocks noChangeAspect="1"/>
          </p:cNvPicPr>
          <p:nvPr/>
        </p:nvPicPr>
        <p:blipFill>
          <a:blip r:embed="rId2"/>
          <a:stretch>
            <a:fillRect/>
          </a:stretch>
        </p:blipFill>
        <p:spPr>
          <a:xfrm>
            <a:off x="2794000" y="442220"/>
            <a:ext cx="7010400" cy="1665156"/>
          </a:xfrm>
          <a:prstGeom prst="rect">
            <a:avLst/>
          </a:prstGeom>
        </p:spPr>
      </p:pic>
      <p:pic>
        <p:nvPicPr>
          <p:cNvPr id="2050" name="Picture 2">
            <a:extLst>
              <a:ext uri="{FF2B5EF4-FFF2-40B4-BE49-F238E27FC236}">
                <a16:creationId xmlns:a16="http://schemas.microsoft.com/office/drawing/2014/main" id="{DEACCAC4-4D13-27C6-CBD4-44127585C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51" y="0"/>
            <a:ext cx="2885351" cy="2300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ADBDA3F-E7B4-E927-6C90-510BB4FC47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533" y="0"/>
            <a:ext cx="2464005" cy="24197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D4EC9BA-123C-4233-4663-F4AEE31B0343}"/>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924050" y="3257550"/>
            <a:ext cx="87630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567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BA2C0-A766-0323-492F-650BE231E031}"/>
              </a:ext>
            </a:extLst>
          </p:cNvPr>
          <p:cNvSpPr>
            <a:spLocks noGrp="1"/>
          </p:cNvSpPr>
          <p:nvPr>
            <p:ph type="title"/>
          </p:nvPr>
        </p:nvSpPr>
        <p:spPr/>
        <p:txBody>
          <a:bodyPr>
            <a:normAutofit/>
          </a:bodyPr>
          <a:lstStyle/>
          <a:p>
            <a:pPr algn="ctr"/>
            <a:r>
              <a:rPr lang="en-US" dirty="0"/>
              <a:t>Dependent VS independent Variables</a:t>
            </a:r>
          </a:p>
        </p:txBody>
      </p:sp>
      <p:sp>
        <p:nvSpPr>
          <p:cNvPr id="3" name="Content Placeholder 2">
            <a:extLst>
              <a:ext uri="{FF2B5EF4-FFF2-40B4-BE49-F238E27FC236}">
                <a16:creationId xmlns:a16="http://schemas.microsoft.com/office/drawing/2014/main" id="{1350D4C3-7466-EE06-C7F0-A69030D0388E}"/>
              </a:ext>
            </a:extLst>
          </p:cNvPr>
          <p:cNvSpPr>
            <a:spLocks noGrp="1"/>
          </p:cNvSpPr>
          <p:nvPr>
            <p:ph idx="1"/>
          </p:nvPr>
        </p:nvSpPr>
        <p:spPr>
          <a:xfrm>
            <a:off x="619760" y="1777938"/>
            <a:ext cx="10690811" cy="1253884"/>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z="2400" b="1" i="0" dirty="0">
                <a:solidFill>
                  <a:srgbClr val="333333"/>
                </a:solidFill>
                <a:effectLst/>
                <a:latin typeface="nunito sans" panose="020B0604020202020204" pitchFamily="2" charset="0"/>
              </a:rPr>
              <a:t>How does the volume of water affect the number of days it takes for a tomato plant to flower?</a:t>
            </a:r>
            <a:endParaRPr lang="en-US" sz="2400" b="1" dirty="0"/>
          </a:p>
        </p:txBody>
      </p:sp>
      <p:pic>
        <p:nvPicPr>
          <p:cNvPr id="5" name="Picture 4">
            <a:extLst>
              <a:ext uri="{FF2B5EF4-FFF2-40B4-BE49-F238E27FC236}">
                <a16:creationId xmlns:a16="http://schemas.microsoft.com/office/drawing/2014/main" id="{7097B76C-43CF-5FEC-DB5B-799F6E8638E7}"/>
              </a:ext>
            </a:extLst>
          </p:cNvPr>
          <p:cNvPicPr>
            <a:picLocks noChangeAspect="1"/>
          </p:cNvPicPr>
          <p:nvPr/>
        </p:nvPicPr>
        <p:blipFill>
          <a:blip r:embed="rId2"/>
          <a:stretch>
            <a:fillRect/>
          </a:stretch>
        </p:blipFill>
        <p:spPr>
          <a:xfrm>
            <a:off x="1774875" y="3123208"/>
            <a:ext cx="8655495" cy="1910806"/>
          </a:xfrm>
          <a:prstGeom prst="rect">
            <a:avLst/>
          </a:prstGeom>
        </p:spPr>
      </p:pic>
      <p:cxnSp>
        <p:nvCxnSpPr>
          <p:cNvPr id="7" name="Straight Arrow Connector 6">
            <a:extLst>
              <a:ext uri="{FF2B5EF4-FFF2-40B4-BE49-F238E27FC236}">
                <a16:creationId xmlns:a16="http://schemas.microsoft.com/office/drawing/2014/main" id="{D5808F23-9BD2-4F7B-4C28-8433A4EF150B}"/>
              </a:ext>
            </a:extLst>
          </p:cNvPr>
          <p:cNvCxnSpPr>
            <a:cxnSpLocks/>
          </p:cNvCxnSpPr>
          <p:nvPr/>
        </p:nvCxnSpPr>
        <p:spPr>
          <a:xfrm flipH="1">
            <a:off x="1768252" y="3467501"/>
            <a:ext cx="100158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4B9533F-BD54-A829-8269-4E74ACA77991}"/>
              </a:ext>
            </a:extLst>
          </p:cNvPr>
          <p:cNvSpPr txBox="1"/>
          <p:nvPr/>
        </p:nvSpPr>
        <p:spPr>
          <a:xfrm>
            <a:off x="115710" y="3284552"/>
            <a:ext cx="164592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What we change in an investigation</a:t>
            </a:r>
          </a:p>
        </p:txBody>
      </p:sp>
      <p:cxnSp>
        <p:nvCxnSpPr>
          <p:cNvPr id="11" name="Straight Arrow Connector 10">
            <a:extLst>
              <a:ext uri="{FF2B5EF4-FFF2-40B4-BE49-F238E27FC236}">
                <a16:creationId xmlns:a16="http://schemas.microsoft.com/office/drawing/2014/main" id="{FCF89DC0-0EA0-EB0C-F3CA-646A1A84831E}"/>
              </a:ext>
            </a:extLst>
          </p:cNvPr>
          <p:cNvCxnSpPr/>
          <p:nvPr/>
        </p:nvCxnSpPr>
        <p:spPr>
          <a:xfrm>
            <a:off x="9480884" y="3490323"/>
            <a:ext cx="827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12FF728-9F61-2A86-ED89-9D7B7A8EDD2F}"/>
              </a:ext>
            </a:extLst>
          </p:cNvPr>
          <p:cNvSpPr txBox="1"/>
          <p:nvPr/>
        </p:nvSpPr>
        <p:spPr>
          <a:xfrm>
            <a:off x="10574749" y="3282664"/>
            <a:ext cx="1322076"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What we measure</a:t>
            </a:r>
          </a:p>
        </p:txBody>
      </p:sp>
      <p:sp>
        <p:nvSpPr>
          <p:cNvPr id="13" name="TextBox 12">
            <a:extLst>
              <a:ext uri="{FF2B5EF4-FFF2-40B4-BE49-F238E27FC236}">
                <a16:creationId xmlns:a16="http://schemas.microsoft.com/office/drawing/2014/main" id="{C1880829-835F-AB56-4E98-C29682F22636}"/>
              </a:ext>
            </a:extLst>
          </p:cNvPr>
          <p:cNvSpPr txBox="1"/>
          <p:nvPr/>
        </p:nvSpPr>
        <p:spPr>
          <a:xfrm>
            <a:off x="423984" y="5492450"/>
            <a:ext cx="3807861" cy="9233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b="1" dirty="0">
                <a:solidFill>
                  <a:schemeClr val="tx1"/>
                </a:solidFill>
              </a:rPr>
              <a:t>Control variable:</a:t>
            </a:r>
          </a:p>
          <a:p>
            <a:r>
              <a:rPr lang="en-US" dirty="0"/>
              <a:t>Things that are kept the same to make sure it is a fair test</a:t>
            </a:r>
          </a:p>
        </p:txBody>
      </p:sp>
      <p:sp>
        <p:nvSpPr>
          <p:cNvPr id="14" name="Arrow: Right 13">
            <a:extLst>
              <a:ext uri="{FF2B5EF4-FFF2-40B4-BE49-F238E27FC236}">
                <a16:creationId xmlns:a16="http://schemas.microsoft.com/office/drawing/2014/main" id="{2A10937E-5A47-D18B-1ECB-AA9D286212B8}"/>
              </a:ext>
            </a:extLst>
          </p:cNvPr>
          <p:cNvSpPr/>
          <p:nvPr/>
        </p:nvSpPr>
        <p:spPr>
          <a:xfrm>
            <a:off x="4408371" y="5836256"/>
            <a:ext cx="1482290" cy="3326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57E1FC5-9174-276D-62E9-DA9534DD426A}"/>
              </a:ext>
            </a:extLst>
          </p:cNvPr>
          <p:cNvSpPr txBox="1"/>
          <p:nvPr/>
        </p:nvSpPr>
        <p:spPr>
          <a:xfrm>
            <a:off x="6205090" y="5125400"/>
            <a:ext cx="5691736"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l">
              <a:buFont typeface="Arial" panose="020B0604020202020204" pitchFamily="34" charset="0"/>
              <a:buChar char="•"/>
            </a:pPr>
            <a:r>
              <a:rPr lang="en-US" b="0" i="0" dirty="0">
                <a:solidFill>
                  <a:srgbClr val="333333"/>
                </a:solidFill>
                <a:effectLst/>
                <a:latin typeface="nunito sans" pitchFamily="2" charset="0"/>
              </a:rPr>
              <a:t>The type of seeds</a:t>
            </a:r>
          </a:p>
          <a:p>
            <a:pPr algn="l">
              <a:buFont typeface="Arial" panose="020B0604020202020204" pitchFamily="34" charset="0"/>
              <a:buChar char="•"/>
            </a:pPr>
            <a:r>
              <a:rPr lang="en-US" b="0" i="0" dirty="0">
                <a:solidFill>
                  <a:srgbClr val="333333"/>
                </a:solidFill>
                <a:effectLst/>
                <a:latin typeface="nunito sans" pitchFamily="2" charset="0"/>
              </a:rPr>
              <a:t>The type of soil</a:t>
            </a:r>
          </a:p>
          <a:p>
            <a:pPr algn="l">
              <a:buFont typeface="Arial" panose="020B0604020202020204" pitchFamily="34" charset="0"/>
              <a:buChar char="•"/>
            </a:pPr>
            <a:r>
              <a:rPr lang="en-US" b="0" i="0" dirty="0">
                <a:solidFill>
                  <a:srgbClr val="333333"/>
                </a:solidFill>
                <a:effectLst/>
                <a:latin typeface="nunito sans" pitchFamily="2" charset="0"/>
              </a:rPr>
              <a:t>The light source</a:t>
            </a:r>
          </a:p>
          <a:p>
            <a:pPr algn="l">
              <a:buFont typeface="Arial" panose="020B0604020202020204" pitchFamily="34" charset="0"/>
              <a:buChar char="•"/>
            </a:pPr>
            <a:r>
              <a:rPr lang="en-US" b="0" i="0" dirty="0">
                <a:solidFill>
                  <a:srgbClr val="333333"/>
                </a:solidFill>
                <a:effectLst/>
                <a:latin typeface="nunito sans" pitchFamily="2" charset="0"/>
              </a:rPr>
              <a:t>The humidity in the room</a:t>
            </a:r>
          </a:p>
          <a:p>
            <a:pPr algn="l">
              <a:buFont typeface="Arial" panose="020B0604020202020204" pitchFamily="34" charset="0"/>
              <a:buChar char="•"/>
            </a:pPr>
            <a:r>
              <a:rPr lang="en-US" b="0" i="0" dirty="0">
                <a:solidFill>
                  <a:srgbClr val="333333"/>
                </a:solidFill>
                <a:effectLst/>
                <a:latin typeface="nunito sans" pitchFamily="2" charset="0"/>
              </a:rPr>
              <a:t>The type of container (e.g., plastic pots vs. clay pots)</a:t>
            </a:r>
          </a:p>
          <a:p>
            <a:pPr algn="l">
              <a:buFont typeface="Arial" panose="020B0604020202020204" pitchFamily="34" charset="0"/>
              <a:buChar char="•"/>
            </a:pPr>
            <a:r>
              <a:rPr lang="en-US" b="0" i="0" dirty="0">
                <a:solidFill>
                  <a:srgbClr val="333333"/>
                </a:solidFill>
                <a:effectLst/>
                <a:latin typeface="nunito sans" pitchFamily="2" charset="0"/>
              </a:rPr>
              <a:t>The Temperature</a:t>
            </a:r>
          </a:p>
        </p:txBody>
      </p:sp>
    </p:spTree>
    <p:extLst>
      <p:ext uri="{BB962C8B-B14F-4D97-AF65-F5344CB8AC3E}">
        <p14:creationId xmlns:p14="http://schemas.microsoft.com/office/powerpoint/2010/main" val="17596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A5CA-4B5A-D7C3-A7AF-940D03DB1A71}"/>
              </a:ext>
            </a:extLst>
          </p:cNvPr>
          <p:cNvSpPr>
            <a:spLocks noGrp="1"/>
          </p:cNvSpPr>
          <p:nvPr>
            <p:ph type="title"/>
          </p:nvPr>
        </p:nvSpPr>
        <p:spPr>
          <a:xfrm>
            <a:off x="1471448" y="442220"/>
            <a:ext cx="9219363" cy="1345269"/>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dirty="0"/>
              <a:t>Determine the independent, </a:t>
            </a:r>
            <a:r>
              <a:rPr lang="en-US" dirty="0" err="1"/>
              <a:t>dependant</a:t>
            </a:r>
            <a:r>
              <a:rPr lang="en-US" dirty="0"/>
              <a:t> and the potential controlled variables</a:t>
            </a:r>
          </a:p>
        </p:txBody>
      </p:sp>
      <p:pic>
        <p:nvPicPr>
          <p:cNvPr id="5" name="Content Placeholder 4">
            <a:extLst>
              <a:ext uri="{FF2B5EF4-FFF2-40B4-BE49-F238E27FC236}">
                <a16:creationId xmlns:a16="http://schemas.microsoft.com/office/drawing/2014/main" id="{E9C7A341-BCE5-5CEE-AA71-58683F15ACFF}"/>
              </a:ext>
            </a:extLst>
          </p:cNvPr>
          <p:cNvPicPr>
            <a:picLocks noGrp="1" noChangeAspect="1"/>
          </p:cNvPicPr>
          <p:nvPr>
            <p:ph idx="1"/>
          </p:nvPr>
        </p:nvPicPr>
        <p:blipFill>
          <a:blip r:embed="rId2"/>
          <a:stretch>
            <a:fillRect/>
          </a:stretch>
        </p:blipFill>
        <p:spPr>
          <a:xfrm>
            <a:off x="215876" y="2195922"/>
            <a:ext cx="8461992" cy="3196532"/>
          </a:xfrm>
        </p:spPr>
      </p:pic>
      <p:sp>
        <p:nvSpPr>
          <p:cNvPr id="6" name="TextBox 5">
            <a:extLst>
              <a:ext uri="{FF2B5EF4-FFF2-40B4-BE49-F238E27FC236}">
                <a16:creationId xmlns:a16="http://schemas.microsoft.com/office/drawing/2014/main" id="{EC99B8F6-6BC9-0EB2-5DDF-86BC99DE9FDC}"/>
              </a:ext>
            </a:extLst>
          </p:cNvPr>
          <p:cNvSpPr txBox="1"/>
          <p:nvPr/>
        </p:nvSpPr>
        <p:spPr>
          <a:xfrm>
            <a:off x="760396" y="5890661"/>
            <a:ext cx="3243713"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Independent variable</a:t>
            </a:r>
          </a:p>
        </p:txBody>
      </p:sp>
      <p:sp>
        <p:nvSpPr>
          <p:cNvPr id="7" name="TextBox 6">
            <a:extLst>
              <a:ext uri="{FF2B5EF4-FFF2-40B4-BE49-F238E27FC236}">
                <a16:creationId xmlns:a16="http://schemas.microsoft.com/office/drawing/2014/main" id="{539AD305-63EB-2F33-A5A6-370C9C404F98}"/>
              </a:ext>
            </a:extLst>
          </p:cNvPr>
          <p:cNvSpPr txBox="1"/>
          <p:nvPr/>
        </p:nvSpPr>
        <p:spPr>
          <a:xfrm>
            <a:off x="4446872" y="5890661"/>
            <a:ext cx="2945329"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70C0"/>
                </a:solidFill>
              </a:rPr>
              <a:t>Dependent variable</a:t>
            </a:r>
          </a:p>
        </p:txBody>
      </p:sp>
      <p:sp>
        <p:nvSpPr>
          <p:cNvPr id="8" name="TextBox 7">
            <a:extLst>
              <a:ext uri="{FF2B5EF4-FFF2-40B4-BE49-F238E27FC236}">
                <a16:creationId xmlns:a16="http://schemas.microsoft.com/office/drawing/2014/main" id="{2181915B-6CB4-3C53-2995-4B1C5A35268E}"/>
              </a:ext>
            </a:extLst>
          </p:cNvPr>
          <p:cNvSpPr txBox="1"/>
          <p:nvPr/>
        </p:nvSpPr>
        <p:spPr>
          <a:xfrm>
            <a:off x="2669679" y="6415780"/>
            <a:ext cx="273357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B050"/>
                </a:solidFill>
              </a:rPr>
              <a:t>Control variable</a:t>
            </a:r>
          </a:p>
        </p:txBody>
      </p:sp>
      <p:sp>
        <p:nvSpPr>
          <p:cNvPr id="9" name="Oval 8">
            <a:extLst>
              <a:ext uri="{FF2B5EF4-FFF2-40B4-BE49-F238E27FC236}">
                <a16:creationId xmlns:a16="http://schemas.microsoft.com/office/drawing/2014/main" id="{97D5FF07-9887-2A2A-569F-798F30FDBC98}"/>
              </a:ext>
            </a:extLst>
          </p:cNvPr>
          <p:cNvSpPr/>
          <p:nvPr/>
        </p:nvSpPr>
        <p:spPr>
          <a:xfrm>
            <a:off x="1554481" y="2675823"/>
            <a:ext cx="1656080" cy="10010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10" name="Oval 9">
            <a:extLst>
              <a:ext uri="{FF2B5EF4-FFF2-40B4-BE49-F238E27FC236}">
                <a16:creationId xmlns:a16="http://schemas.microsoft.com/office/drawing/2014/main" id="{C172F73F-100F-F65C-CF89-54F94B4968E3}"/>
              </a:ext>
            </a:extLst>
          </p:cNvPr>
          <p:cNvSpPr/>
          <p:nvPr/>
        </p:nvSpPr>
        <p:spPr>
          <a:xfrm flipH="1" flipV="1">
            <a:off x="4414714" y="2753359"/>
            <a:ext cx="3266246" cy="80130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E945EAB-5026-F644-D0B9-F0CE319F4B41}"/>
              </a:ext>
            </a:extLst>
          </p:cNvPr>
          <p:cNvSpPr txBox="1"/>
          <p:nvPr/>
        </p:nvSpPr>
        <p:spPr>
          <a:xfrm>
            <a:off x="7895176" y="2446666"/>
            <a:ext cx="3516345"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t>
            </a:r>
            <a:r>
              <a:rPr lang="en-US" sz="1600" dirty="0">
                <a:solidFill>
                  <a:srgbClr val="00B050"/>
                </a:solidFill>
              </a:rPr>
              <a:t>Source of light</a:t>
            </a:r>
          </a:p>
          <a:p>
            <a:r>
              <a:rPr lang="en-US" sz="1600" dirty="0">
                <a:solidFill>
                  <a:srgbClr val="00B050"/>
                </a:solidFill>
              </a:rPr>
              <a:t>-quantity of water</a:t>
            </a:r>
          </a:p>
          <a:p>
            <a:r>
              <a:rPr lang="en-US" sz="1600" dirty="0">
                <a:solidFill>
                  <a:srgbClr val="00B050"/>
                </a:solidFill>
              </a:rPr>
              <a:t>-type of soil, depth of the seed, room temperature</a:t>
            </a:r>
          </a:p>
        </p:txBody>
      </p:sp>
      <p:sp>
        <p:nvSpPr>
          <p:cNvPr id="14" name="Oval 13">
            <a:extLst>
              <a:ext uri="{FF2B5EF4-FFF2-40B4-BE49-F238E27FC236}">
                <a16:creationId xmlns:a16="http://schemas.microsoft.com/office/drawing/2014/main" id="{610D1314-457A-E428-08F6-71F946C15CD5}"/>
              </a:ext>
            </a:extLst>
          </p:cNvPr>
          <p:cNvSpPr/>
          <p:nvPr/>
        </p:nvSpPr>
        <p:spPr>
          <a:xfrm>
            <a:off x="1471448" y="3639045"/>
            <a:ext cx="3080231" cy="80130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DBCA5FF-4F6F-71DC-1BF3-24783506DB1E}"/>
              </a:ext>
            </a:extLst>
          </p:cNvPr>
          <p:cNvSpPr/>
          <p:nvPr/>
        </p:nvSpPr>
        <p:spPr>
          <a:xfrm>
            <a:off x="4998119" y="3576185"/>
            <a:ext cx="3266246" cy="8547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9D5245B-B0C7-5E88-09B8-C03A978BA3F2}"/>
              </a:ext>
            </a:extLst>
          </p:cNvPr>
          <p:cNvSpPr txBox="1"/>
          <p:nvPr/>
        </p:nvSpPr>
        <p:spPr>
          <a:xfrm>
            <a:off x="4601404" y="2456144"/>
            <a:ext cx="3570445" cy="307777"/>
          </a:xfrm>
          <a:prstGeom prst="rect">
            <a:avLst/>
          </a:prstGeom>
          <a:noFill/>
        </p:spPr>
        <p:txBody>
          <a:bodyPr wrap="square" rtlCol="0">
            <a:spAutoFit/>
          </a:bodyPr>
          <a:lstStyle/>
          <a:p>
            <a:r>
              <a:rPr lang="en-US" sz="1400" dirty="0"/>
              <a:t>Overall, largest leaf, all leaves</a:t>
            </a:r>
          </a:p>
        </p:txBody>
      </p:sp>
      <p:sp>
        <p:nvSpPr>
          <p:cNvPr id="17" name="TextBox 16">
            <a:extLst>
              <a:ext uri="{FF2B5EF4-FFF2-40B4-BE49-F238E27FC236}">
                <a16:creationId xmlns:a16="http://schemas.microsoft.com/office/drawing/2014/main" id="{5F2FF432-74C1-C464-C4F8-CE84C64DD415}"/>
              </a:ext>
            </a:extLst>
          </p:cNvPr>
          <p:cNvSpPr txBox="1"/>
          <p:nvPr/>
        </p:nvSpPr>
        <p:spPr>
          <a:xfrm>
            <a:off x="5190455" y="3576185"/>
            <a:ext cx="3570445" cy="307777"/>
          </a:xfrm>
          <a:prstGeom prst="rect">
            <a:avLst/>
          </a:prstGeom>
          <a:noFill/>
        </p:spPr>
        <p:txBody>
          <a:bodyPr wrap="square" rtlCol="0">
            <a:spAutoFit/>
          </a:bodyPr>
          <a:lstStyle/>
          <a:p>
            <a:r>
              <a:rPr lang="en-US" sz="1400" dirty="0"/>
              <a:t>Days needed for the first flower</a:t>
            </a:r>
          </a:p>
        </p:txBody>
      </p:sp>
      <p:sp>
        <p:nvSpPr>
          <p:cNvPr id="18" name="TextBox 17">
            <a:extLst>
              <a:ext uri="{FF2B5EF4-FFF2-40B4-BE49-F238E27FC236}">
                <a16:creationId xmlns:a16="http://schemas.microsoft.com/office/drawing/2014/main" id="{CE813DED-F373-05C4-81A8-08D5EB20EE97}"/>
              </a:ext>
            </a:extLst>
          </p:cNvPr>
          <p:cNvSpPr txBox="1"/>
          <p:nvPr/>
        </p:nvSpPr>
        <p:spPr>
          <a:xfrm>
            <a:off x="8421202" y="3659841"/>
            <a:ext cx="3516345" cy="110799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t>
            </a:r>
            <a:r>
              <a:rPr lang="en-US" sz="1600" dirty="0">
                <a:solidFill>
                  <a:srgbClr val="00B050"/>
                </a:solidFill>
              </a:rPr>
              <a:t>Source of light</a:t>
            </a:r>
          </a:p>
          <a:p>
            <a:r>
              <a:rPr lang="en-US" sz="1600" dirty="0">
                <a:solidFill>
                  <a:srgbClr val="00B050"/>
                </a:solidFill>
              </a:rPr>
              <a:t>-quantity of water</a:t>
            </a:r>
          </a:p>
          <a:p>
            <a:r>
              <a:rPr lang="en-US" sz="1600" dirty="0">
                <a:solidFill>
                  <a:srgbClr val="00B050"/>
                </a:solidFill>
              </a:rPr>
              <a:t>-type of soil, depth of the seed, room temperature</a:t>
            </a:r>
          </a:p>
        </p:txBody>
      </p:sp>
      <p:sp>
        <p:nvSpPr>
          <p:cNvPr id="19" name="Oval 18">
            <a:extLst>
              <a:ext uri="{FF2B5EF4-FFF2-40B4-BE49-F238E27FC236}">
                <a16:creationId xmlns:a16="http://schemas.microsoft.com/office/drawing/2014/main" id="{A0F2D6C5-AD88-ACD3-BA62-D49EA88D29DE}"/>
              </a:ext>
            </a:extLst>
          </p:cNvPr>
          <p:cNvSpPr/>
          <p:nvPr/>
        </p:nvSpPr>
        <p:spPr>
          <a:xfrm>
            <a:off x="1554481" y="4268832"/>
            <a:ext cx="2011679" cy="10010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84AF9C7-3B0B-B3F9-0A9F-C93CEF165343}"/>
              </a:ext>
            </a:extLst>
          </p:cNvPr>
          <p:cNvSpPr/>
          <p:nvPr/>
        </p:nvSpPr>
        <p:spPr>
          <a:xfrm>
            <a:off x="4044146" y="4346463"/>
            <a:ext cx="2752894" cy="854778"/>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224BBC3-BDC2-DBE1-D081-1A1086FD12CB}"/>
              </a:ext>
            </a:extLst>
          </p:cNvPr>
          <p:cNvSpPr txBox="1"/>
          <p:nvPr/>
        </p:nvSpPr>
        <p:spPr>
          <a:xfrm>
            <a:off x="8254204" y="4972068"/>
            <a:ext cx="3770798" cy="116955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i="1" dirty="0">
                <a:solidFill>
                  <a:srgbClr val="00B050"/>
                </a:solidFill>
              </a:rPr>
              <a:t>Single type of seeds, same type of soil, same volume of soil, same type of pots, same source of light, same duration of light, temperature of the room, same time of day for watering, </a:t>
            </a:r>
            <a:r>
              <a:rPr lang="en-US" sz="1400" i="1" dirty="0" err="1">
                <a:solidFill>
                  <a:srgbClr val="00B050"/>
                </a:solidFill>
              </a:rPr>
              <a:t>etc</a:t>
            </a:r>
            <a:endParaRPr lang="en-US" sz="1200" dirty="0">
              <a:solidFill>
                <a:srgbClr val="00B050"/>
              </a:solidFill>
            </a:endParaRPr>
          </a:p>
        </p:txBody>
      </p:sp>
    </p:spTree>
    <p:extLst>
      <p:ext uri="{BB962C8B-B14F-4D97-AF65-F5344CB8AC3E}">
        <p14:creationId xmlns:p14="http://schemas.microsoft.com/office/powerpoint/2010/main" val="176589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5"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45BB6-33FE-D7B1-75BB-397A55280BD7}"/>
              </a:ext>
            </a:extLst>
          </p:cNvPr>
          <p:cNvSpPr>
            <a:spLocks noGrp="1"/>
          </p:cNvSpPr>
          <p:nvPr>
            <p:ph type="title"/>
          </p:nvPr>
        </p:nvSpPr>
        <p:spPr>
          <a:xfrm>
            <a:off x="2006867" y="0"/>
            <a:ext cx="8770571" cy="616559"/>
          </a:xfrm>
        </p:spPr>
        <p:txBody>
          <a:bodyPr>
            <a:normAutofit fontScale="90000"/>
          </a:bodyPr>
          <a:lstStyle/>
          <a:p>
            <a:pPr algn="ctr"/>
            <a:r>
              <a:rPr lang="en-US" dirty="0">
                <a:solidFill>
                  <a:schemeClr val="accent1"/>
                </a:solidFill>
              </a:rPr>
              <a:t>Dissolving salt in water</a:t>
            </a:r>
          </a:p>
        </p:txBody>
      </p:sp>
      <p:pic>
        <p:nvPicPr>
          <p:cNvPr id="5" name="Content Placeholder 4">
            <a:extLst>
              <a:ext uri="{FF2B5EF4-FFF2-40B4-BE49-F238E27FC236}">
                <a16:creationId xmlns:a16="http://schemas.microsoft.com/office/drawing/2014/main" id="{0BB1C03A-BA9F-B124-E602-6D67E377876F}"/>
              </a:ext>
            </a:extLst>
          </p:cNvPr>
          <p:cNvPicPr>
            <a:picLocks noGrp="1" noChangeAspect="1"/>
          </p:cNvPicPr>
          <p:nvPr>
            <p:ph idx="1"/>
          </p:nvPr>
        </p:nvPicPr>
        <p:blipFill>
          <a:blip r:embed="rId2"/>
          <a:stretch>
            <a:fillRect/>
          </a:stretch>
        </p:blipFill>
        <p:spPr>
          <a:xfrm>
            <a:off x="0" y="519763"/>
            <a:ext cx="8405190" cy="4514250"/>
          </a:xfrm>
        </p:spPr>
      </p:pic>
      <p:pic>
        <p:nvPicPr>
          <p:cNvPr id="8" name="Picture 7">
            <a:extLst>
              <a:ext uri="{FF2B5EF4-FFF2-40B4-BE49-F238E27FC236}">
                <a16:creationId xmlns:a16="http://schemas.microsoft.com/office/drawing/2014/main" id="{E0CAA76B-7BA0-59A8-AB69-23E62DDA0B07}"/>
              </a:ext>
            </a:extLst>
          </p:cNvPr>
          <p:cNvPicPr>
            <a:picLocks noChangeAspect="1"/>
          </p:cNvPicPr>
          <p:nvPr/>
        </p:nvPicPr>
        <p:blipFill>
          <a:blip r:embed="rId3"/>
          <a:stretch>
            <a:fillRect/>
          </a:stretch>
        </p:blipFill>
        <p:spPr>
          <a:xfrm>
            <a:off x="0" y="4952452"/>
            <a:ext cx="8405190" cy="1905548"/>
          </a:xfrm>
          <a:prstGeom prst="rect">
            <a:avLst/>
          </a:prstGeom>
        </p:spPr>
      </p:pic>
      <p:sp>
        <p:nvSpPr>
          <p:cNvPr id="10" name="TextBox 9">
            <a:extLst>
              <a:ext uri="{FF2B5EF4-FFF2-40B4-BE49-F238E27FC236}">
                <a16:creationId xmlns:a16="http://schemas.microsoft.com/office/drawing/2014/main" id="{92CEB765-E5BA-00CA-CAFC-F495F0D6E136}"/>
              </a:ext>
            </a:extLst>
          </p:cNvPr>
          <p:cNvSpPr txBox="1"/>
          <p:nvPr/>
        </p:nvSpPr>
        <p:spPr>
          <a:xfrm>
            <a:off x="8405190" y="2162540"/>
            <a:ext cx="363441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l">
              <a:buFont typeface="+mj-lt"/>
              <a:buAutoNum type="arabicPeriod"/>
            </a:pPr>
            <a:r>
              <a:rPr lang="en-US" sz="1800" b="1" i="0" u="none" strike="noStrike" baseline="0" dirty="0">
                <a:latin typeface="TimesNewRomanMTStd"/>
              </a:rPr>
              <a:t>The students have identified the following variables: </a:t>
            </a:r>
          </a:p>
          <a:p>
            <a:pPr marL="800100" lvl="1" indent="-342900">
              <a:buFont typeface="+mj-lt"/>
              <a:buAutoNum type="alphaLcParenR"/>
            </a:pPr>
            <a:r>
              <a:rPr lang="en-US" b="0" i="0" u="none" strike="noStrike" baseline="0" dirty="0">
                <a:latin typeface="TimesNewRomanMTStd"/>
              </a:rPr>
              <a:t>the volume of water used,</a:t>
            </a:r>
          </a:p>
          <a:p>
            <a:pPr marL="800100" lvl="1" indent="-342900">
              <a:buFont typeface="+mj-lt"/>
              <a:buAutoNum type="alphaLcParenR"/>
            </a:pPr>
            <a:r>
              <a:rPr lang="en-US" b="0" i="0" u="none" strike="noStrike" baseline="0" dirty="0">
                <a:latin typeface="TimesNewRomanMTStd"/>
              </a:rPr>
              <a:t>the temperature of the water</a:t>
            </a:r>
          </a:p>
          <a:p>
            <a:pPr marL="800100" lvl="1" indent="-342900">
              <a:buFont typeface="+mj-lt"/>
              <a:buAutoNum type="alphaLcParenR"/>
            </a:pPr>
            <a:r>
              <a:rPr lang="en-US" b="0" i="0" u="none" strike="noStrike" baseline="0" dirty="0">
                <a:latin typeface="TimesNewRomanMTStd"/>
              </a:rPr>
              <a:t>the number of spatulas of the solute used.</a:t>
            </a:r>
            <a:endParaRPr lang="en-US" dirty="0"/>
          </a:p>
        </p:txBody>
      </p:sp>
      <p:sp>
        <p:nvSpPr>
          <p:cNvPr id="11" name="TextBox 10">
            <a:extLst>
              <a:ext uri="{FF2B5EF4-FFF2-40B4-BE49-F238E27FC236}">
                <a16:creationId xmlns:a16="http://schemas.microsoft.com/office/drawing/2014/main" id="{50BC83BF-0927-8FC9-43F8-07829F00AB57}"/>
              </a:ext>
            </a:extLst>
          </p:cNvPr>
          <p:cNvSpPr txBox="1"/>
          <p:nvPr/>
        </p:nvSpPr>
        <p:spPr>
          <a:xfrm>
            <a:off x="8405190" y="4075289"/>
            <a:ext cx="3634410"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l">
              <a:buFont typeface="+mj-lt"/>
              <a:buAutoNum type="arabicPeriod" startAt="2"/>
            </a:pPr>
            <a:r>
              <a:rPr lang="en-US" dirty="0"/>
              <a:t>Different volume of water will make the results not reliable.</a:t>
            </a:r>
          </a:p>
          <a:p>
            <a:pPr algn="l"/>
            <a:r>
              <a:rPr lang="en-US" sz="1800" b="0" i="0" u="none" strike="noStrike" baseline="0" dirty="0">
                <a:latin typeface="TimesNewRomanMTStd"/>
              </a:rPr>
              <a:t>The change could be due to the volume of water or to the temperature; would not be able to tell which, </a:t>
            </a:r>
            <a:r>
              <a:rPr lang="en-US" dirty="0">
                <a:latin typeface="TimesNewRomanMTStd"/>
              </a:rPr>
              <a:t>s</a:t>
            </a:r>
            <a:r>
              <a:rPr lang="en-US" sz="1800" b="0" i="0" u="none" strike="noStrike" baseline="0" dirty="0">
                <a:latin typeface="TimesNewRomanMTStd"/>
              </a:rPr>
              <a:t>o the results would be of no use.</a:t>
            </a:r>
            <a:endParaRPr lang="en-US" dirty="0"/>
          </a:p>
        </p:txBody>
      </p:sp>
    </p:spTree>
    <p:extLst>
      <p:ext uri="{BB962C8B-B14F-4D97-AF65-F5344CB8AC3E}">
        <p14:creationId xmlns:p14="http://schemas.microsoft.com/office/powerpoint/2010/main" val="303030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D8E822-05E6-0E95-3351-0C1D66648384}"/>
              </a:ext>
            </a:extLst>
          </p:cNvPr>
          <p:cNvPicPr>
            <a:picLocks noChangeAspect="1"/>
          </p:cNvPicPr>
          <p:nvPr/>
        </p:nvPicPr>
        <p:blipFill>
          <a:blip r:embed="rId2"/>
          <a:stretch>
            <a:fillRect/>
          </a:stretch>
        </p:blipFill>
        <p:spPr>
          <a:xfrm>
            <a:off x="338877" y="160693"/>
            <a:ext cx="11499820" cy="1689128"/>
          </a:xfrm>
          <a:prstGeom prst="rect">
            <a:avLst/>
          </a:prstGeom>
        </p:spPr>
      </p:pic>
      <p:sp>
        <p:nvSpPr>
          <p:cNvPr id="6" name="TextBox 5">
            <a:extLst>
              <a:ext uri="{FF2B5EF4-FFF2-40B4-BE49-F238E27FC236}">
                <a16:creationId xmlns:a16="http://schemas.microsoft.com/office/drawing/2014/main" id="{82FDF408-FE94-0912-6F57-8A5DCDE723DE}"/>
              </a:ext>
            </a:extLst>
          </p:cNvPr>
          <p:cNvSpPr txBox="1"/>
          <p:nvPr/>
        </p:nvSpPr>
        <p:spPr>
          <a:xfrm>
            <a:off x="571220" y="1984532"/>
            <a:ext cx="740812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t>The variable they change is </a:t>
            </a:r>
            <a:r>
              <a:rPr lang="en-US" sz="2400" b="1" dirty="0">
                <a:solidFill>
                  <a:schemeClr val="accent1"/>
                </a:solidFill>
              </a:rPr>
              <a:t>The temperature of water</a:t>
            </a:r>
          </a:p>
        </p:txBody>
      </p:sp>
      <p:sp>
        <p:nvSpPr>
          <p:cNvPr id="8" name="TextBox 7">
            <a:extLst>
              <a:ext uri="{FF2B5EF4-FFF2-40B4-BE49-F238E27FC236}">
                <a16:creationId xmlns:a16="http://schemas.microsoft.com/office/drawing/2014/main" id="{A039F289-CC43-132F-7714-B311D7A5B14B}"/>
              </a:ext>
            </a:extLst>
          </p:cNvPr>
          <p:cNvSpPr txBox="1"/>
          <p:nvPr/>
        </p:nvSpPr>
        <p:spPr>
          <a:xfrm>
            <a:off x="9412198" y="2033444"/>
            <a:ext cx="231244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chemeClr val="accent1"/>
                </a:solidFill>
              </a:rPr>
              <a:t>Independent variable</a:t>
            </a:r>
          </a:p>
        </p:txBody>
      </p:sp>
      <p:sp>
        <p:nvSpPr>
          <p:cNvPr id="11" name="TextBox 10">
            <a:extLst>
              <a:ext uri="{FF2B5EF4-FFF2-40B4-BE49-F238E27FC236}">
                <a16:creationId xmlns:a16="http://schemas.microsoft.com/office/drawing/2014/main" id="{2EF15599-027C-094E-2E0F-8911B2160DF3}"/>
              </a:ext>
            </a:extLst>
          </p:cNvPr>
          <p:cNvSpPr txBox="1"/>
          <p:nvPr/>
        </p:nvSpPr>
        <p:spPr>
          <a:xfrm>
            <a:off x="9526256" y="3578061"/>
            <a:ext cx="231244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a:solidFill>
                  <a:srgbClr val="0070C0"/>
                </a:solidFill>
              </a:rPr>
              <a:t>Dependant</a:t>
            </a:r>
            <a:r>
              <a:rPr lang="en-US" sz="2400" b="1" dirty="0">
                <a:solidFill>
                  <a:srgbClr val="0070C0"/>
                </a:solidFill>
              </a:rPr>
              <a:t> variable</a:t>
            </a:r>
          </a:p>
        </p:txBody>
      </p:sp>
      <p:sp>
        <p:nvSpPr>
          <p:cNvPr id="13" name="TextBox 12">
            <a:extLst>
              <a:ext uri="{FF2B5EF4-FFF2-40B4-BE49-F238E27FC236}">
                <a16:creationId xmlns:a16="http://schemas.microsoft.com/office/drawing/2014/main" id="{C9970FA5-B03E-2FCF-46B5-D2C7E317D1D7}"/>
              </a:ext>
            </a:extLst>
          </p:cNvPr>
          <p:cNvSpPr txBox="1"/>
          <p:nvPr/>
        </p:nvSpPr>
        <p:spPr>
          <a:xfrm>
            <a:off x="452387" y="3319572"/>
            <a:ext cx="752695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2400" b="1" i="0" u="none" strike="noStrike" baseline="0" dirty="0">
                <a:solidFill>
                  <a:srgbClr val="0070C0"/>
                </a:solidFill>
                <a:latin typeface="TimesNewRomanMTStd"/>
              </a:rPr>
              <a:t>They will count the number of spatulas of salt that will dissolve</a:t>
            </a:r>
            <a:r>
              <a:rPr lang="en-US" sz="2400" b="0" i="0" u="none" strike="noStrike" baseline="0" dirty="0">
                <a:solidFill>
                  <a:srgbClr val="0070C0"/>
                </a:solidFill>
                <a:latin typeface="TimesNewRomanMTStd"/>
              </a:rPr>
              <a:t>. </a:t>
            </a:r>
          </a:p>
          <a:p>
            <a:pPr algn="l"/>
            <a:r>
              <a:rPr lang="en-US" sz="2400" b="0" i="0" u="none" strike="noStrike" baseline="0" dirty="0">
                <a:latin typeface="TimesNewRomanMTStd"/>
              </a:rPr>
              <a:t>This is the variable that</a:t>
            </a:r>
            <a:r>
              <a:rPr lang="en-US" sz="2400" b="1" i="0" u="none" strike="noStrike" baseline="0" dirty="0">
                <a:latin typeface="TimesNewRomanMTStd"/>
              </a:rPr>
              <a:t> depends </a:t>
            </a:r>
            <a:r>
              <a:rPr lang="en-US" sz="2400" b="0" i="0" u="none" strike="noStrike" baseline="0" dirty="0">
                <a:latin typeface="TimesNewRomanMTStd"/>
              </a:rPr>
              <a:t>on the temperature of the water.</a:t>
            </a:r>
            <a:endParaRPr lang="en-US" sz="2400" dirty="0"/>
          </a:p>
        </p:txBody>
      </p:sp>
      <p:sp>
        <p:nvSpPr>
          <p:cNvPr id="15" name="TextBox 14">
            <a:extLst>
              <a:ext uri="{FF2B5EF4-FFF2-40B4-BE49-F238E27FC236}">
                <a16:creationId xmlns:a16="http://schemas.microsoft.com/office/drawing/2014/main" id="{4246A4FE-BD8B-B02B-C2F5-CCB30FBFA050}"/>
              </a:ext>
            </a:extLst>
          </p:cNvPr>
          <p:cNvSpPr txBox="1"/>
          <p:nvPr/>
        </p:nvSpPr>
        <p:spPr>
          <a:xfrm>
            <a:off x="9412198" y="5287477"/>
            <a:ext cx="2312441"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00B050"/>
                </a:solidFill>
              </a:rPr>
              <a:t>control variable</a:t>
            </a:r>
          </a:p>
        </p:txBody>
      </p:sp>
      <p:sp>
        <p:nvSpPr>
          <p:cNvPr id="17" name="TextBox 16">
            <a:extLst>
              <a:ext uri="{FF2B5EF4-FFF2-40B4-BE49-F238E27FC236}">
                <a16:creationId xmlns:a16="http://schemas.microsoft.com/office/drawing/2014/main" id="{D3CAC0FF-DF13-CFAD-4DEE-0A0AC1372212}"/>
              </a:ext>
            </a:extLst>
          </p:cNvPr>
          <p:cNvSpPr txBox="1"/>
          <p:nvPr/>
        </p:nvSpPr>
        <p:spPr>
          <a:xfrm>
            <a:off x="643179" y="5102812"/>
            <a:ext cx="733616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sz="2400" b="1" i="0" u="none" strike="noStrike" baseline="0" dirty="0">
                <a:solidFill>
                  <a:srgbClr val="00B050"/>
                </a:solidFill>
                <a:latin typeface="TimesNewRomanMTStd"/>
              </a:rPr>
              <a:t>The volume of water </a:t>
            </a:r>
            <a:r>
              <a:rPr lang="en-US" sz="2400" b="0" i="0" u="none" strike="noStrike" baseline="0" dirty="0">
                <a:latin typeface="TimesNewRomanMTStd"/>
              </a:rPr>
              <a:t>is the variable that the students keep the same, </a:t>
            </a:r>
          </a:p>
          <a:p>
            <a:pPr algn="l"/>
            <a:r>
              <a:rPr lang="en-US" sz="2400" b="0" i="0" u="none" strike="noStrike" baseline="0" dirty="0">
                <a:latin typeface="TimesNewRomanMTStd"/>
              </a:rPr>
              <a:t>To ensure that the test is fair.</a:t>
            </a:r>
            <a:endParaRPr lang="en-US" sz="2400" dirty="0"/>
          </a:p>
        </p:txBody>
      </p:sp>
      <p:sp>
        <p:nvSpPr>
          <p:cNvPr id="19" name="Arrow: Left 18">
            <a:extLst>
              <a:ext uri="{FF2B5EF4-FFF2-40B4-BE49-F238E27FC236}">
                <a16:creationId xmlns:a16="http://schemas.microsoft.com/office/drawing/2014/main" id="{9419929C-0168-211E-1C38-091EDC3E8909}"/>
              </a:ext>
            </a:extLst>
          </p:cNvPr>
          <p:cNvSpPr/>
          <p:nvPr/>
        </p:nvSpPr>
        <p:spPr>
          <a:xfrm>
            <a:off x="8191994" y="3779977"/>
            <a:ext cx="1079028" cy="487172"/>
          </a:xfrm>
          <a:prstGeom prst="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a:extLst>
              <a:ext uri="{FF2B5EF4-FFF2-40B4-BE49-F238E27FC236}">
                <a16:creationId xmlns:a16="http://schemas.microsoft.com/office/drawing/2014/main" id="{01C9A8B2-B6D7-8179-DAF5-42FD7FEB1DA5}"/>
              </a:ext>
            </a:extLst>
          </p:cNvPr>
          <p:cNvSpPr/>
          <p:nvPr/>
        </p:nvSpPr>
        <p:spPr>
          <a:xfrm>
            <a:off x="8191995" y="5495225"/>
            <a:ext cx="1079028" cy="415499"/>
          </a:xfrm>
          <a:prstGeom prst="left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a:extLst>
              <a:ext uri="{FF2B5EF4-FFF2-40B4-BE49-F238E27FC236}">
                <a16:creationId xmlns:a16="http://schemas.microsoft.com/office/drawing/2014/main" id="{F136FB1B-A218-DDF6-42A5-BF6713423DAC}"/>
              </a:ext>
            </a:extLst>
          </p:cNvPr>
          <p:cNvSpPr/>
          <p:nvPr/>
        </p:nvSpPr>
        <p:spPr>
          <a:xfrm>
            <a:off x="8316227" y="2175353"/>
            <a:ext cx="954795" cy="415499"/>
          </a:xfrm>
          <a:prstGeom prst="lef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59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3" grpId="0" animBg="1"/>
      <p:bldP spid="15"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B31BEE0D-C686-841D-D2EA-88E9F9171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3"/>
            <a:ext cx="5738648" cy="43039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3E86E6D4-0941-ADA4-0F0C-91A89AD1D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427" y="4388068"/>
            <a:ext cx="3486150" cy="24699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9EF0876-1443-9A05-DBA8-2E6FF05DB9ED}"/>
              </a:ext>
            </a:extLst>
          </p:cNvPr>
          <p:cNvSpPr txBox="1"/>
          <p:nvPr/>
        </p:nvSpPr>
        <p:spPr>
          <a:xfrm>
            <a:off x="5823285" y="84083"/>
            <a:ext cx="5890660" cy="430398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endParaRPr lang="en-US" sz="2800" b="1" dirty="0">
              <a:solidFill>
                <a:srgbClr val="0070C0"/>
              </a:solidFill>
            </a:endParaRPr>
          </a:p>
          <a:p>
            <a:pPr algn="ctr"/>
            <a:r>
              <a:rPr lang="en-US" sz="2800" b="1" dirty="0" err="1">
                <a:solidFill>
                  <a:srgbClr val="0070C0"/>
                </a:solidFill>
              </a:rPr>
              <a:t>Dependant</a:t>
            </a:r>
            <a:r>
              <a:rPr lang="en-US" sz="2800" b="1" dirty="0">
                <a:solidFill>
                  <a:srgbClr val="0070C0"/>
                </a:solidFill>
              </a:rPr>
              <a:t> variable</a:t>
            </a:r>
          </a:p>
          <a:p>
            <a:pPr algn="ctr"/>
            <a:r>
              <a:rPr lang="en-US" sz="2400" b="1" dirty="0">
                <a:solidFill>
                  <a:srgbClr val="0070C0"/>
                </a:solidFill>
              </a:rPr>
              <a:t>Think I,I,I…</a:t>
            </a:r>
            <a:endParaRPr lang="en-US" sz="2800" b="1" dirty="0">
              <a:solidFill>
                <a:srgbClr val="00B050"/>
              </a:solidFill>
            </a:endParaRPr>
          </a:p>
          <a:p>
            <a:pPr algn="ctr"/>
            <a:endParaRPr lang="en-US" sz="2800" b="1" dirty="0">
              <a:solidFill>
                <a:srgbClr val="00B050"/>
              </a:solidFill>
            </a:endParaRPr>
          </a:p>
          <a:p>
            <a:pPr algn="ctr"/>
            <a:endParaRPr lang="en-US" sz="2800" b="1" dirty="0">
              <a:solidFill>
                <a:srgbClr val="00B050"/>
              </a:solidFill>
            </a:endParaRPr>
          </a:p>
          <a:p>
            <a:r>
              <a:rPr lang="en-US" sz="2800" b="1" dirty="0"/>
              <a:t>What do </a:t>
            </a:r>
            <a:r>
              <a:rPr lang="en-US" sz="4000" b="1" dirty="0">
                <a:solidFill>
                  <a:srgbClr val="0070C0"/>
                </a:solidFill>
              </a:rPr>
              <a:t>I </a:t>
            </a:r>
            <a:r>
              <a:rPr lang="en-US" sz="2800" b="1" dirty="0"/>
              <a:t>measure in this experiment?</a:t>
            </a:r>
          </a:p>
          <a:p>
            <a:pPr algn="ctr"/>
            <a:endParaRPr lang="en-US" sz="2800" b="1" dirty="0">
              <a:solidFill>
                <a:srgbClr val="00B050"/>
              </a:solidFill>
            </a:endParaRPr>
          </a:p>
          <a:p>
            <a:pPr algn="ctr"/>
            <a:r>
              <a:rPr lang="en-US" sz="2400" b="1" dirty="0"/>
              <a:t>I</a:t>
            </a:r>
            <a:r>
              <a:rPr lang="en-US" sz="2800" b="1" dirty="0"/>
              <a:t> </a:t>
            </a:r>
            <a:r>
              <a:rPr lang="en-US" sz="3600" b="1" dirty="0">
                <a:solidFill>
                  <a:srgbClr val="0070C0"/>
                </a:solidFill>
              </a:rPr>
              <a:t>Measure</a:t>
            </a:r>
            <a:r>
              <a:rPr lang="en-US" sz="2800" b="1" dirty="0"/>
              <a:t> </a:t>
            </a:r>
            <a:r>
              <a:rPr lang="en-US" sz="2400" b="1" dirty="0"/>
              <a:t>this variable</a:t>
            </a:r>
          </a:p>
        </p:txBody>
      </p:sp>
    </p:spTree>
    <p:extLst>
      <p:ext uri="{BB962C8B-B14F-4D97-AF65-F5344CB8AC3E}">
        <p14:creationId xmlns:p14="http://schemas.microsoft.com/office/powerpoint/2010/main" val="833720147"/>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969</TotalTime>
  <Words>467</Words>
  <Application>Microsoft Office PowerPoint</Application>
  <PresentationFormat>Widescreen</PresentationFormat>
  <Paragraphs>73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Meiryo</vt:lpstr>
      <vt:lpstr>Arial</vt:lpstr>
      <vt:lpstr>AvenirLTStd-Medium</vt:lpstr>
      <vt:lpstr>Calibri</vt:lpstr>
      <vt:lpstr>Corbel</vt:lpstr>
      <vt:lpstr>nunito sans</vt:lpstr>
      <vt:lpstr>TimesNewRomanMTStd</vt:lpstr>
      <vt:lpstr>SketchLinesVTI</vt:lpstr>
      <vt:lpstr>2.3 Planning a solubility investigation</vt:lpstr>
      <vt:lpstr>Objectives</vt:lpstr>
      <vt:lpstr>Keywords</vt:lpstr>
      <vt:lpstr>PowerPoint Presentation</vt:lpstr>
      <vt:lpstr>Dependent VS independent Variables</vt:lpstr>
      <vt:lpstr>Determine the independent, dependant and the potential controlled variables</vt:lpstr>
      <vt:lpstr>Dissolving salt in water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2.3 Planning a solubility investigation</dc:title>
  <dc:creator>noha</dc:creator>
  <cp:lastModifiedBy>Eman Zidan</cp:lastModifiedBy>
  <cp:revision>4</cp:revision>
  <dcterms:created xsi:type="dcterms:W3CDTF">2023-02-26T11:18:38Z</dcterms:created>
  <dcterms:modified xsi:type="dcterms:W3CDTF">2024-04-28T09:39:53Z</dcterms:modified>
</cp:coreProperties>
</file>