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2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7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8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7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7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2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8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7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43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0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A1E29-09F2-4908-B972-37B199476AEE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14A0-57DD-4859-ADC4-875D7CEC7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9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08074" y="3030280"/>
            <a:ext cx="83146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Parenthesis: a word or phrase inserted as an explanation or afterthought into a passage which is grammatically complete without it, in writing usually marked off by brackets, dashes, or commas.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6154" r="11389"/>
          <a:stretch/>
        </p:blipFill>
        <p:spPr>
          <a:xfrm>
            <a:off x="9012865" y="1893155"/>
            <a:ext cx="3179135" cy="437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6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08075" y="3030280"/>
            <a:ext cx="8138702" cy="368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b="1" dirty="0"/>
              <a:t>Which sentence is punctuated correctly?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man grabbed his coat – it looked cold and windy outside.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man grabbed his coat it looked cold – and windy outside.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man grabbed his coat it looked cold and windy – outside.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man grabbed his coat it looked – cold and windy outside.</a:t>
            </a:r>
          </a:p>
        </p:txBody>
      </p:sp>
    </p:spTree>
    <p:extLst>
      <p:ext uri="{BB962C8B-B14F-4D97-AF65-F5344CB8AC3E}">
        <p14:creationId xmlns:p14="http://schemas.microsoft.com/office/powerpoint/2010/main" val="100520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08075" y="3030280"/>
            <a:ext cx="81387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b="1" dirty="0"/>
              <a:t>Which sentence is punctuated correctly?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town is ten miles (16 kilometres) away.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town is ten miles (16 kilometres away.)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town is ten miles (16) kilometres away.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town is ten miles (16 kilometres away).</a:t>
            </a:r>
          </a:p>
        </p:txBody>
      </p:sp>
    </p:spTree>
    <p:extLst>
      <p:ext uri="{BB962C8B-B14F-4D97-AF65-F5344CB8AC3E}">
        <p14:creationId xmlns:p14="http://schemas.microsoft.com/office/powerpoint/2010/main" val="231092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93694" y="2692088"/>
            <a:ext cx="9950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Insert a </a:t>
            </a:r>
            <a:r>
              <a:rPr lang="en-GB" sz="2400" b="1" dirty="0"/>
              <a:t>pair of commas </a:t>
            </a:r>
            <a:r>
              <a:rPr lang="en-GB" sz="2400" dirty="0"/>
              <a:t>in the correct place in the sentence below.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I enjoy sitting in my bedroom even though it is quite small and listening to music.</a:t>
            </a:r>
          </a:p>
        </p:txBody>
      </p:sp>
    </p:spTree>
    <p:extLst>
      <p:ext uri="{BB962C8B-B14F-4D97-AF65-F5344CB8AC3E}">
        <p14:creationId xmlns:p14="http://schemas.microsoft.com/office/powerpoint/2010/main" val="223358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93694" y="2692088"/>
            <a:ext cx="9950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Insert a </a:t>
            </a:r>
            <a:r>
              <a:rPr lang="en-GB" sz="2400" b="1" dirty="0"/>
              <a:t>pair of commas </a:t>
            </a:r>
            <a:r>
              <a:rPr lang="en-GB" sz="2400" dirty="0"/>
              <a:t>in the correct place in the sentence below.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Jenna a very gifted singer won the talent competition that was held in her local theatre.</a:t>
            </a:r>
          </a:p>
        </p:txBody>
      </p:sp>
    </p:spTree>
    <p:extLst>
      <p:ext uri="{BB962C8B-B14F-4D97-AF65-F5344CB8AC3E}">
        <p14:creationId xmlns:p14="http://schemas.microsoft.com/office/powerpoint/2010/main" val="181263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93694" y="2692088"/>
            <a:ext cx="9950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Insert a </a:t>
            </a:r>
            <a:r>
              <a:rPr lang="en-GB" sz="2400" b="1" dirty="0"/>
              <a:t>comma </a:t>
            </a:r>
            <a:r>
              <a:rPr lang="en-GB" sz="2400" dirty="0"/>
              <a:t>and a </a:t>
            </a:r>
            <a:r>
              <a:rPr lang="en-GB" sz="2400" b="1" dirty="0"/>
              <a:t>dash</a:t>
            </a:r>
            <a:r>
              <a:rPr lang="en-GB" sz="2400" dirty="0"/>
              <a:t> in the correct places in the sentence below.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Before we leave school our class wants to start a vegetable garden the first in our school’s history.</a:t>
            </a:r>
          </a:p>
        </p:txBody>
      </p:sp>
    </p:spTree>
    <p:extLst>
      <p:ext uri="{BB962C8B-B14F-4D97-AF65-F5344CB8AC3E}">
        <p14:creationId xmlns:p14="http://schemas.microsoft.com/office/powerpoint/2010/main" val="130274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6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606056"/>
            <a:ext cx="6232461" cy="21052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Date:</a:t>
            </a:r>
            <a:fld id="{EF4730F3-FDC5-4F26-AAF3-2F5729794AB6}" type="datetime2">
              <a:rPr lang="en-GB" sz="4000" smtClean="0">
                <a:solidFill>
                  <a:srgbClr val="0070C0"/>
                </a:solidFill>
                <a:latin typeface="XCCW Joined 1a" panose="03050602040000000000" pitchFamily="66" charset="0"/>
              </a:rPr>
              <a:t>Monday, 25 September 2023</a:t>
            </a:fld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XCCW Joined 1a" panose="03050602040000000000" pitchFamily="66" charset="0"/>
              </a:rPr>
              <a:t>LO: To understand the function of parenthesis, dashes and pairs of commas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Superhero skills: Effective participator, reflective learner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Fruits of faith: Inquisitiveness, Honesty, Aspiration 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solidFill>
                  <a:srgbClr val="0070C0"/>
                </a:solidFill>
                <a:latin typeface="XCCW Joined 1a" panose="03050602040000000000" pitchFamily="66" charset="0"/>
              </a:rPr>
              <a:t>Star Challenge: To be able to explain the function of parenthesis, dashes and pairs of commas to someone else.</a:t>
            </a:r>
          </a:p>
          <a:p>
            <a:pPr marL="0" indent="0">
              <a:buNone/>
            </a:pPr>
            <a:endParaRPr lang="en-GB" sz="36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540307" y="0"/>
            <a:ext cx="1389663" cy="1817361"/>
            <a:chOff x="0" y="0"/>
            <a:chExt cx="2476500" cy="3377205"/>
          </a:xfrm>
        </p:grpSpPr>
        <p:pic>
          <p:nvPicPr>
            <p:cNvPr id="7" name="Picture 6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93694" y="2692088"/>
            <a:ext cx="9950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Insert a pair of </a:t>
            </a:r>
            <a:r>
              <a:rPr lang="en-GB" sz="2400" b="1" dirty="0"/>
              <a:t>brackets</a:t>
            </a:r>
            <a:r>
              <a:rPr lang="en-GB" sz="2400" dirty="0"/>
              <a:t> in the correct place in the sentence below.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The highest mountain in Great Britain is Ben Nevis 1,344 metres in Scotland.</a:t>
            </a:r>
          </a:p>
        </p:txBody>
      </p:sp>
    </p:spTree>
    <p:extLst>
      <p:ext uri="{BB962C8B-B14F-4D97-AF65-F5344CB8AC3E}">
        <p14:creationId xmlns:p14="http://schemas.microsoft.com/office/powerpoint/2010/main" val="311702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0529797" y="0"/>
            <a:ext cx="1389663" cy="1817361"/>
            <a:chOff x="0" y="0"/>
            <a:chExt cx="2476500" cy="3377205"/>
          </a:xfrm>
        </p:grpSpPr>
        <p:pic>
          <p:nvPicPr>
            <p:cNvPr id="10" name="Picture 9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2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4" t="19192" r="41002" b="33333"/>
          <a:stretch/>
        </p:blipFill>
        <p:spPr bwMode="auto">
          <a:xfrm>
            <a:off x="350376" y="1627485"/>
            <a:ext cx="1296144" cy="1656184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6" y="491798"/>
            <a:ext cx="7695210" cy="1325563"/>
          </a:xfrm>
        </p:spPr>
        <p:txBody>
          <a:bodyPr/>
          <a:lstStyle/>
          <a:p>
            <a:pPr algn="l"/>
            <a:r>
              <a:rPr lang="en-GB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XCCW Joined 1a" panose="03050602040000000000" pitchFamily="66" charset="0"/>
              </a:rPr>
              <a:t>Reflection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649" y="2674504"/>
            <a:ext cx="10331668" cy="4173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XCCW Joined 1a" panose="03050602040000000000" pitchFamily="66" charset="0"/>
              </a:rPr>
              <a:t>Take some time to reflect on my comments.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XCCW Joined 1a" panose="03050602040000000000" pitchFamily="66" charset="0"/>
              </a:rPr>
              <a:t>Remember </a:t>
            </a:r>
            <a:r>
              <a:rPr lang="en-GB" sz="3200" dirty="0">
                <a:solidFill>
                  <a:srgbClr val="00B050"/>
                </a:solidFill>
                <a:latin typeface="XCCW Joined 1a" panose="03050602040000000000" pitchFamily="66" charset="0"/>
              </a:rPr>
              <a:t>Green for ‘great’</a:t>
            </a:r>
          </a:p>
          <a:p>
            <a:pPr marL="0" indent="0">
              <a:buNone/>
            </a:pPr>
            <a:r>
              <a:rPr lang="en-GB" sz="3200" dirty="0">
                <a:latin typeface="XCCW Joined 1a" panose="03050602040000000000" pitchFamily="66" charset="0"/>
              </a:rPr>
              <a:t>          </a:t>
            </a:r>
            <a:r>
              <a:rPr lang="en-GB" sz="3200" dirty="0">
                <a:solidFill>
                  <a:srgbClr val="FF3399"/>
                </a:solidFill>
                <a:latin typeface="XCCW Joined 1a" panose="03050602040000000000" pitchFamily="66" charset="0"/>
              </a:rPr>
              <a:t>Pink for ‘think’</a:t>
            </a:r>
          </a:p>
          <a:p>
            <a:pPr marL="0" indent="0">
              <a:buNone/>
            </a:pPr>
            <a:endParaRPr lang="en-GB" sz="300" dirty="0">
              <a:solidFill>
                <a:srgbClr val="FF3399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3399"/>
                </a:solidFill>
                <a:latin typeface="XCCW Joined 1a" panose="03050602040000000000" pitchFamily="66" charset="0"/>
              </a:rPr>
              <a:t>- Correct any spellings (copy out 5 times)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3399"/>
                </a:solidFill>
                <a:latin typeface="XCCW Joined 1a" panose="03050602040000000000" pitchFamily="66" charset="0"/>
              </a:rPr>
              <a:t>- Answer any of my questions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3399"/>
                </a:solidFill>
                <a:latin typeface="XCCW Joined 1a" panose="03050602040000000000" pitchFamily="66" charset="0"/>
              </a:rPr>
              <a:t>- State which superhero skills and fruits of faith you have used in the lesson and why. </a:t>
            </a:r>
          </a:p>
          <a:p>
            <a:pPr marL="0" indent="0">
              <a:buNone/>
            </a:pP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3399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1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Clive\Documents\Computer\PP themes\Blue-Effect-Powerpoin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658" y="3212976"/>
            <a:ext cx="6156684" cy="2088232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endParaRPr lang="en-GB" dirty="0"/>
          </a:p>
          <a:p>
            <a:pPr marL="514350" indent="-514350" algn="l">
              <a:buAutoNum type="arabicParenR"/>
            </a:pPr>
            <a:endParaRPr lang="en-GB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10576713" y="0"/>
            <a:ext cx="1389663" cy="1817361"/>
            <a:chOff x="0" y="0"/>
            <a:chExt cx="2476500" cy="3377205"/>
          </a:xfrm>
        </p:grpSpPr>
        <p:pic>
          <p:nvPicPr>
            <p:cNvPr id="11" name="Picture 10" descr="http://www.walkwoodms.worcs.sch.uk/News/PublishingImages/Walkwood%20Logo%20July%20201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14"/>
            <a:stretch/>
          </p:blipFill>
          <p:spPr bwMode="auto">
            <a:xfrm>
              <a:off x="0" y="140849"/>
              <a:ext cx="2476500" cy="3236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http://www.walkwoodms.worcs.sch.uk/News/PublishingImages/Walkwood%20Logo%20July%202013.png"/>
            <p:cNvPicPr>
              <a:picLocks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426"/>
            <a:stretch/>
          </p:blipFill>
          <p:spPr bwMode="auto">
            <a:xfrm>
              <a:off x="0" y="0"/>
              <a:ext cx="24765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12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04" t="19192" r="41002" b="33333"/>
          <a:stretch/>
        </p:blipFill>
        <p:spPr bwMode="auto">
          <a:xfrm>
            <a:off x="317711" y="711841"/>
            <a:ext cx="1296144" cy="1656184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3890" y="1886237"/>
            <a:ext cx="96728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0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XCCW Joined 1a" panose="03050602040000000000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XCCW Joined 1a" panose="03050602040000000000" pitchFamily="66" charset="0"/>
              </a:rPr>
              <a:t>I feel really confident with our work on.......</a:t>
            </a:r>
          </a:p>
          <a:p>
            <a:r>
              <a:rPr lang="en-GB" sz="2800" dirty="0">
                <a:solidFill>
                  <a:srgbClr val="FF0000"/>
                </a:solidFill>
                <a:latin typeface="XCCW Joined 1a" panose="03050602040000000000" pitchFamily="66" charset="0"/>
              </a:rPr>
              <a:t>I need more help with.......</a:t>
            </a:r>
          </a:p>
          <a:p>
            <a:r>
              <a:rPr lang="en-GB" sz="2800" dirty="0">
                <a:solidFill>
                  <a:srgbClr val="0070C0"/>
                </a:solidFill>
                <a:latin typeface="XCCW Joined 1a" panose="03050602040000000000" pitchFamily="66" charset="0"/>
              </a:rPr>
              <a:t>The superhero skills I have used this week are.......</a:t>
            </a:r>
          </a:p>
          <a:p>
            <a:r>
              <a:rPr lang="en-GB" sz="2800" dirty="0">
                <a:solidFill>
                  <a:srgbClr val="FF0000"/>
                </a:solidFill>
                <a:latin typeface="XCCW Joined 1a" panose="03050602040000000000" pitchFamily="66" charset="0"/>
              </a:rPr>
              <a:t>I used these when......</a:t>
            </a:r>
          </a:p>
          <a:p>
            <a:r>
              <a:rPr lang="en-GB" sz="2800" dirty="0">
                <a:solidFill>
                  <a:srgbClr val="0070C0"/>
                </a:solidFill>
                <a:latin typeface="XCCW Joined 1a" panose="03050602040000000000" pitchFamily="66" charset="0"/>
              </a:rPr>
              <a:t>I need to continue to develop the superhero skill of.......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1623" y="2106415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XCCW Joined 1a" panose="03050602040000000000" pitchFamily="66" charset="0"/>
              </a:rPr>
              <a:t>Copy and complete these sentences</a:t>
            </a:r>
            <a:r>
              <a:rPr lang="en-GB" sz="2800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XCCW Joined 1a" panose="03050602040000000000" pitchFamily="66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0488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761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 Time</vt:lpstr>
      <vt:lpstr>PowerPoint Presentation</vt:lpstr>
    </vt:vector>
  </TitlesOfParts>
  <Company>Walkwood CoE Midlde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Timmins</dc:creator>
  <cp:lastModifiedBy>TECH SHOP</cp:lastModifiedBy>
  <cp:revision>8</cp:revision>
  <dcterms:created xsi:type="dcterms:W3CDTF">2017-08-29T10:20:24Z</dcterms:created>
  <dcterms:modified xsi:type="dcterms:W3CDTF">2023-09-25T08:00:43Z</dcterms:modified>
</cp:coreProperties>
</file>