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79" r:id="rId4"/>
    <p:sldId id="296" r:id="rId5"/>
    <p:sldId id="295" r:id="rId6"/>
    <p:sldId id="332" r:id="rId8"/>
    <p:sldId id="297" r:id="rId9"/>
    <p:sldId id="298" r:id="rId10"/>
    <p:sldId id="300" r:id="rId11"/>
    <p:sldId id="257" r:id="rId12"/>
    <p:sldId id="258" r:id="rId13"/>
    <p:sldId id="259" r:id="rId14"/>
    <p:sldId id="260" r:id="rId15"/>
    <p:sldId id="284" r:id="rId16"/>
    <p:sldId id="261" r:id="rId17"/>
    <p:sldId id="262" r:id="rId18"/>
    <p:sldId id="263" r:id="rId19"/>
    <p:sldId id="264" r:id="rId20"/>
    <p:sldId id="265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olidFill>
                  <a:srgbClr val="FF0000"/>
                </a:solidFill>
              </a:rPr>
              <a:t>air</a:t>
            </a:r>
            <a:r>
              <a:rPr lang="en-US">
                <a:solidFill>
                  <a:schemeClr val="tx1"/>
                </a:solidFill>
              </a:rPr>
              <a:t>port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200025" y="1407160"/>
            <a:ext cx="10453370" cy="4351655"/>
          </a:xfrm>
        </p:spPr>
        <p:txBody>
          <a:bodyPr>
            <a:normAutofit/>
          </a:bodyPr>
          <a:p>
            <a:endParaRPr lang="en-US"/>
          </a:p>
          <a:p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airport</a:t>
            </a:r>
            <a:r>
              <a:rPr lang="en-US"/>
              <a:t> is a place where aircraft land and take off, which has buildings and facilities for passengers.</a:t>
            </a:r>
            <a:endParaRPr lang="en-US"/>
          </a:p>
          <a:p>
            <a:endParaRPr lang="en-US"/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We are at the </a:t>
            </a:r>
            <a:r>
              <a:rPr lang="en-US">
                <a:solidFill>
                  <a:srgbClr val="FF0000"/>
                </a:solidFill>
              </a:rPr>
              <a:t>airport</a:t>
            </a:r>
            <a:r>
              <a:rPr lang="en-US">
                <a:solidFill>
                  <a:schemeClr val="tx1"/>
                </a:solidFill>
              </a:rPr>
              <a:t> waiting for our plane.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3340" y="4474210"/>
            <a:ext cx="3680460" cy="217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ch</a:t>
            </a:r>
            <a:r>
              <a:rPr lang="en-US">
                <a:solidFill>
                  <a:srgbClr val="FF0000"/>
                </a:solidFill>
              </a:rPr>
              <a:t>air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64515" y="2075815"/>
            <a:ext cx="103581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A </a:t>
            </a:r>
            <a:r>
              <a:rPr lang="en-US" sz="3200">
                <a:solidFill>
                  <a:srgbClr val="FF0000"/>
                </a:solidFill>
                <a:sym typeface="+mn-ea"/>
              </a:rPr>
              <a:t>chair</a:t>
            </a:r>
            <a:r>
              <a:rPr lang="en-US" sz="3200">
                <a:sym typeface="+mn-ea"/>
              </a:rPr>
              <a:t> is a piece of furniture for one person to sit on. Chairs have a back and four legs.</a:t>
            </a:r>
            <a:endParaRPr lang="en-US" sz="3200">
              <a:sym typeface="+mn-ea"/>
            </a:endParaRPr>
          </a:p>
          <a:p>
            <a:endParaRPr lang="en-US" sz="3200">
              <a:sym typeface="+mn-ea"/>
            </a:endParaRPr>
          </a:p>
          <a:p>
            <a:endParaRPr lang="en-US" sz="3200">
              <a:sym typeface="+mn-ea"/>
            </a:endParaRPr>
          </a:p>
          <a:p>
            <a:r>
              <a:rPr lang="en-US" sz="3200"/>
              <a:t>Tuck your </a:t>
            </a:r>
            <a:r>
              <a:rPr lang="en-US" sz="3200">
                <a:solidFill>
                  <a:srgbClr val="FF0000"/>
                </a:solidFill>
              </a:rPr>
              <a:t>chair</a:t>
            </a:r>
            <a:r>
              <a:rPr lang="en-US" sz="3200"/>
              <a:t> in before leaving the class.</a:t>
            </a:r>
            <a:endParaRPr lang="en-US" sz="3200"/>
          </a:p>
        </p:txBody>
      </p:sp>
      <p:pic>
        <p:nvPicPr>
          <p:cNvPr id="9" name="Picture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775065" y="3586480"/>
            <a:ext cx="2404110" cy="294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>
                <a:solidFill>
                  <a:srgbClr val="FF0000"/>
                </a:solidFill>
              </a:rPr>
              <a:t>air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12115" y="2052320"/>
            <a:ext cx="97078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Your </a:t>
            </a:r>
            <a:r>
              <a:rPr lang="en-US" sz="3200">
                <a:solidFill>
                  <a:srgbClr val="FF0000"/>
                </a:solidFill>
              </a:rPr>
              <a:t>hair</a:t>
            </a:r>
            <a:r>
              <a:rPr lang="en-US" sz="3200"/>
              <a:t> is the fine threads that grow in a mass on your head.</a:t>
            </a:r>
            <a:endParaRPr lang="en-US" sz="3200"/>
          </a:p>
          <a:p>
            <a:r>
              <a:rPr lang="en-US" sz="3200">
                <a:solidFill>
                  <a:srgbClr val="FF0000"/>
                </a:solidFill>
              </a:rPr>
              <a:t>Hair</a:t>
            </a:r>
            <a:r>
              <a:rPr lang="en-US" sz="3200"/>
              <a:t> is the short, fine threads that grow on different parts of your body.</a:t>
            </a:r>
            <a:endParaRPr lang="en-US" sz="3200"/>
          </a:p>
          <a:p>
            <a:r>
              <a:rPr lang="en-US" sz="3200">
                <a:solidFill>
                  <a:srgbClr val="FF0000"/>
                </a:solidFill>
              </a:rPr>
              <a:t>Hair</a:t>
            </a:r>
            <a:r>
              <a:rPr lang="en-US" sz="3200"/>
              <a:t> is the threads that cover the body of an animal such as a dog, or make up a horse's mane and tail.</a:t>
            </a:r>
            <a:endParaRPr lang="en-US" sz="3200"/>
          </a:p>
          <a:p>
            <a:endParaRPr lang="en-US" sz="3200"/>
          </a:p>
          <a:p>
            <a:r>
              <a:rPr lang="en-US" sz="3200"/>
              <a:t>He has short black </a:t>
            </a:r>
            <a:r>
              <a:rPr lang="en-US" sz="3200">
                <a:solidFill>
                  <a:srgbClr val="FF0000"/>
                </a:solidFill>
              </a:rPr>
              <a:t>hair</a:t>
            </a:r>
            <a:r>
              <a:rPr lang="en-US" sz="3200"/>
              <a:t>.</a:t>
            </a:r>
            <a:endParaRPr lang="en-US" sz="3200"/>
          </a:p>
        </p:txBody>
      </p:sp>
      <p:pic>
        <p:nvPicPr>
          <p:cNvPr id="2" name="Picture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039985" y="-72390"/>
            <a:ext cx="2152015" cy="272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</a:t>
            </a:r>
            <a:r>
              <a:rPr lang="en-US">
                <a:solidFill>
                  <a:srgbClr val="FF0000"/>
                </a:solidFill>
              </a:rPr>
              <a:t>air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625" y="1691005"/>
            <a:ext cx="1133411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 county, state, or country </a:t>
            </a:r>
            <a:r>
              <a:rPr lang="en-US" sz="3200">
                <a:solidFill>
                  <a:srgbClr val="FF0000"/>
                </a:solidFill>
              </a:rPr>
              <a:t>fair</a:t>
            </a:r>
            <a:r>
              <a:rPr lang="en-US" sz="3200"/>
              <a:t> is an event where there are, for example, displays of goods and animals, and amusements, games, and competitions.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I went to the </a:t>
            </a:r>
            <a:r>
              <a:rPr lang="en-US" sz="3200">
                <a:solidFill>
                  <a:srgbClr val="FF0000"/>
                </a:solidFill>
              </a:rPr>
              <a:t>fair</a:t>
            </a:r>
            <a:r>
              <a:rPr lang="en-US" sz="3200"/>
              <a:t> with my family.</a:t>
            </a:r>
            <a:endParaRPr lang="en-US" sz="3200"/>
          </a:p>
        </p:txBody>
      </p:sp>
      <p:pic>
        <p:nvPicPr>
          <p:cNvPr id="11" name="Picture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18475" y="3429000"/>
            <a:ext cx="2721610" cy="250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rgbClr val="FF0000"/>
                </a:solidFill>
              </a:rPr>
              <a:t>air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7649845" cy="4351655"/>
          </a:xfrm>
        </p:spPr>
        <p:txBody>
          <a:bodyPr/>
          <a:p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pair</a:t>
            </a:r>
            <a:r>
              <a:rPr lang="en-US"/>
              <a:t> of things are two things of the same size and shape that are used together or are both part of something, for example shoes, earrings, or parts of the body.</a:t>
            </a:r>
            <a:endParaRPr lang="en-US"/>
          </a:p>
          <a:p>
            <a:endParaRPr lang="en-US"/>
          </a:p>
          <a:p>
            <a:r>
              <a:rPr lang="en-US"/>
              <a:t>I have a </a:t>
            </a:r>
            <a:r>
              <a:rPr lang="en-US">
                <a:solidFill>
                  <a:srgbClr val="FF0000"/>
                </a:solidFill>
              </a:rPr>
              <a:t>pair</a:t>
            </a:r>
            <a:r>
              <a:rPr lang="en-US"/>
              <a:t> of red shoes.</a:t>
            </a:r>
            <a:endParaRPr lang="en-US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5410" y="3679825"/>
            <a:ext cx="3305810" cy="217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8774430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Stairs</a:t>
            </a:r>
            <a:r>
              <a:rPr lang="en-US" sz="3200"/>
              <a:t> are a set of steps inside a building which go from one floor to another.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Nancy began to climb the </a:t>
            </a:r>
            <a:r>
              <a:rPr lang="en-US" sz="3200">
                <a:solidFill>
                  <a:srgbClr val="FF0000"/>
                </a:solidFill>
              </a:rPr>
              <a:t>stairs</a:t>
            </a:r>
            <a:r>
              <a:rPr lang="en-US" sz="3200"/>
              <a:t>.</a:t>
            </a:r>
            <a:endParaRPr lang="en-US" sz="3200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2145" y="3637915"/>
            <a:ext cx="3201670" cy="2656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64235" y="785495"/>
            <a:ext cx="5669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</a:t>
            </a:r>
            <a:r>
              <a:rPr lang="en-US">
                <a:solidFill>
                  <a:srgbClr val="FF0000"/>
                </a:solidFill>
              </a:rPr>
              <a:t>air</a:t>
            </a:r>
            <a:r>
              <a:rPr lang="en-US">
                <a:solidFill>
                  <a:schemeClr val="tx1"/>
                </a:solidFill>
              </a:rPr>
              <a:t>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10235" y="1482090"/>
            <a:ext cx="74472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fairy</a:t>
            </a:r>
            <a:r>
              <a:rPr lang="en-US" sz="3200"/>
              <a:t> is an imaginary creature with magical powers. Fairies are often represented as small people with wings.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The tooth </a:t>
            </a:r>
            <a:r>
              <a:rPr lang="en-US" sz="3200">
                <a:solidFill>
                  <a:srgbClr val="FF0000"/>
                </a:solidFill>
              </a:rPr>
              <a:t>fairy</a:t>
            </a:r>
            <a:r>
              <a:rPr lang="en-US" sz="3200"/>
              <a:t> took my baby tooth away, and put a coin under my pillow.</a:t>
            </a:r>
            <a:endParaRPr lang="en-US" sz="3200"/>
          </a:p>
        </p:txBody>
      </p:sp>
      <p:pic>
        <p:nvPicPr>
          <p:cNvPr id="16" name="Picture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062085" y="2858770"/>
            <a:ext cx="2308225" cy="289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d</a:t>
            </a:r>
            <a:r>
              <a:rPr lang="en-US">
                <a:solidFill>
                  <a:srgbClr val="FF0000"/>
                </a:solidFill>
              </a:rPr>
              <a:t>air</a:t>
            </a:r>
            <a:r>
              <a:rPr lang="en-US">
                <a:solidFill>
                  <a:schemeClr val="tx1"/>
                </a:solidFill>
              </a:rPr>
              <a:t>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/>
          <p:nvPr>
            <p:ph sz="half" idx="1"/>
          </p:nvPr>
        </p:nvSpPr>
        <p:spPr>
          <a:xfrm>
            <a:off x="838200" y="1825625"/>
            <a:ext cx="7779385" cy="4351655"/>
          </a:xfrm>
        </p:spPr>
        <p:txBody>
          <a:bodyPr/>
          <a:p>
            <a:r>
              <a:rPr lang="en-US">
                <a:solidFill>
                  <a:srgbClr val="FF0000"/>
                </a:solidFill>
              </a:rPr>
              <a:t>Dairy</a:t>
            </a:r>
            <a:r>
              <a:rPr lang="en-US"/>
              <a:t> is used to refer to foods such as butter and cheese that are made from milk.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She can’t eat </a:t>
            </a:r>
            <a:r>
              <a:rPr lang="en-US">
                <a:solidFill>
                  <a:srgbClr val="FF0000"/>
                </a:solidFill>
              </a:rPr>
              <a:t>dairy</a:t>
            </a:r>
            <a:r>
              <a:rPr lang="en-US"/>
              <a:t> food.</a:t>
            </a:r>
            <a:endParaRPr lang="en-US"/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3905" y="3403600"/>
            <a:ext cx="2969895" cy="277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0" indent="0">
              <a:buFont typeface="Arial" panose="020B0604020202020204" pitchFamily="34" charset="0"/>
            </a:pP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>
                <a:solidFill>
                  <a:srgbClr val="FF0000"/>
                </a:solidFill>
              </a:rPr>
              <a:t>air</a:t>
            </a:r>
            <a:r>
              <a:rPr lang="en-US">
                <a:solidFill>
                  <a:schemeClr val="tx1"/>
                </a:solidFill>
              </a:rPr>
              <a:t>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31140" y="5191125"/>
            <a:ext cx="8087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My dad has </a:t>
            </a:r>
            <a:r>
              <a:rPr lang="en-US" sz="3200">
                <a:solidFill>
                  <a:srgbClr val="FF0000"/>
                </a:solidFill>
              </a:rPr>
              <a:t>hairy</a:t>
            </a:r>
            <a:r>
              <a:rPr lang="en-US" sz="3200"/>
              <a:t> arms.</a:t>
            </a:r>
            <a:endParaRPr lang="en-US" sz="3200"/>
          </a:p>
        </p:txBody>
      </p:sp>
      <p:sp>
        <p:nvSpPr>
          <p:cNvPr id="12" name="Text Box 11"/>
          <p:cNvSpPr txBox="1"/>
          <p:nvPr/>
        </p:nvSpPr>
        <p:spPr>
          <a:xfrm>
            <a:off x="97155" y="1383665"/>
            <a:ext cx="11050905" cy="1360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Someone or something that is </a:t>
            </a:r>
            <a:r>
              <a:rPr lang="en-US" sz="3200">
                <a:solidFill>
                  <a:srgbClr val="FF0000"/>
                </a:solidFill>
              </a:rPr>
              <a:t>hairy</a:t>
            </a:r>
            <a:r>
              <a:rPr lang="en-US" sz="3200"/>
              <a:t> is covered with hairs.</a:t>
            </a:r>
            <a:endParaRPr lang="en-US" sz="3200"/>
          </a:p>
        </p:txBody>
      </p:sp>
      <p:pic>
        <p:nvPicPr>
          <p:cNvPr id="18" name="Picture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510270" y="3378835"/>
            <a:ext cx="2409190" cy="239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85" y="3011805"/>
            <a:ext cx="10515600" cy="1325563"/>
          </a:xfrm>
        </p:spPr>
        <p:txBody>
          <a:bodyPr/>
          <a:p>
            <a:r>
              <a:rPr lang="en-US" sz="8000"/>
              <a:t>Thank You</a:t>
            </a:r>
            <a:endParaRPr lang="en-US"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127000"/>
            <a:ext cx="10515600" cy="1325563"/>
          </a:xfrm>
        </p:spPr>
        <p:txBody>
          <a:bodyPr/>
          <a:p>
            <a:pPr algn="ctr"/>
            <a:r>
              <a:rPr lang="en-US" b="1"/>
              <a:t>Words with the /air/ sound</a:t>
            </a: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3827145" y="4195445"/>
            <a:ext cx="6983095" cy="1029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1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556000" y="410432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83260" y="1452880"/>
            <a:ext cx="911860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Activity 1: Pair Work (5 mins)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Match sentences with /air/ word sounds with the correct picture.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The team that works quietly, efficiently without the teacher’s or Ta’s help is the winning team.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Read the sentences and match them to the correct picture.</a:t>
            </a:r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2845" y="2643505"/>
            <a:ext cx="876300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57630" y="275590"/>
            <a:ext cx="8307070" cy="248983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3210" y="2906395"/>
            <a:ext cx="7982585" cy="2308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51840" y="429260"/>
            <a:ext cx="8881745" cy="308546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840" y="3769360"/>
            <a:ext cx="8719185" cy="1469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635000" y="447675"/>
            <a:ext cx="10368915" cy="24403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Activity 2 Group work. (5 mins) Prepare picture cards with spelling sounds /air/ and /ow/.Have students look at the pictures and try to place them under the correct sound.</a:t>
            </a:r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4097655" y="3718560"/>
          <a:ext cx="2282190" cy="1101090"/>
        </p:xfrm>
        <a:graphic>
          <a:graphicData uri="http://schemas.openxmlformats.org/drawingml/2006/table">
            <a:tbl>
              <a:tblPr/>
              <a:tblGrid>
                <a:gridCol w="1139825"/>
                <a:gridCol w="1142365"/>
              </a:tblGrid>
              <a:tr h="550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396875" y="4820285"/>
            <a:ext cx="9730740" cy="1091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 </a:t>
            </a:r>
            <a:r>
              <a:rPr lang="en-US" sz="1000" b="1">
                <a:latin typeface="Times New Roman" panose="02020603050405020304" charset="0"/>
                <a:cs typeface="Calibri" panose="020F0502020204030204" charset="0"/>
              </a:rPr>
              <a:t>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Set Timer for both activities for 5 min each.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4235" y="0"/>
            <a:ext cx="8958580" cy="6562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95020" y="368300"/>
            <a:ext cx="10568940" cy="5915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b="1"/>
            </a:br>
            <a:br>
              <a:rPr lang="en-US" b="1"/>
            </a:br>
            <a:r>
              <a:rPr lang="en-US" b="1"/>
              <a:t> Spelling Words</a:t>
            </a:r>
            <a:br>
              <a:rPr lang="en-US" b="1"/>
            </a:br>
            <a:r>
              <a:rPr lang="en-US" b="1"/>
              <a:t>Words with /air/ sound</a:t>
            </a:r>
            <a:br>
              <a:rPr lang="en-US" b="1"/>
            </a:b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5100" y="1825625"/>
            <a:ext cx="11551920" cy="4035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air</a:t>
            </a:r>
            <a:endParaRPr lang="en-US" sz="400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Air</a:t>
            </a:r>
            <a:r>
              <a:rPr lang="en-US" sz="3200"/>
              <a:t> is the mixture of gases which forms the Earth's atmosphere and which we breathe.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All living things need food, water, </a:t>
            </a:r>
            <a:r>
              <a:rPr lang="en-US" sz="3200">
                <a:solidFill>
                  <a:srgbClr val="FF0000"/>
                </a:solidFill>
              </a:rPr>
              <a:t>air</a:t>
            </a:r>
            <a:r>
              <a:rPr lang="en-US" sz="3200">
                <a:solidFill>
                  <a:schemeClr val="tx1"/>
                </a:solidFill>
              </a:rPr>
              <a:t>, and sheletrs                                        </a:t>
            </a:r>
            <a:r>
              <a:rPr lang="en-US" sz="3200"/>
              <a:t>to survive.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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6090" y="4381500"/>
            <a:ext cx="2255520" cy="205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WPS Presentation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Comic Sans MS</vt:lpstr>
      <vt:lpstr>Century Gothic</vt:lpstr>
      <vt:lpstr>Office Theme</vt:lpstr>
      <vt:lpstr>PowerPoint 演示文稿</vt:lpstr>
      <vt:lpstr>Words with the /ou/ sound</vt:lpstr>
      <vt:lpstr>Read the words and sort them into /ow/ and /ou/ sounds.</vt:lpstr>
      <vt:lpstr>PowerPoint 演示文稿</vt:lpstr>
      <vt:lpstr>PowerPoint 演示文稿</vt:lpstr>
      <vt:lpstr>PowerPoint 演示文稿</vt:lpstr>
      <vt:lpstr>PowerPoint 演示文稿</vt:lpstr>
      <vt:lpstr>cl</vt:lpstr>
      <vt:lpstr>   Spelling Words Words with /ow/ sound  </vt:lpstr>
      <vt:lpstr>cow</vt:lpstr>
      <vt:lpstr>crown</vt:lpstr>
      <vt:lpstr>brown</vt:lpstr>
      <vt:lpstr>town</vt:lpstr>
      <vt:lpstr>clown</vt:lpstr>
      <vt:lpstr>towel</vt:lpstr>
      <vt:lpstr>gown</vt:lpstr>
      <vt:lpstr>frown</vt:lpstr>
      <vt:lpstr>bow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12</cp:revision>
  <dcterms:created xsi:type="dcterms:W3CDTF">2023-11-12T01:17:00Z</dcterms:created>
  <dcterms:modified xsi:type="dcterms:W3CDTF">2024-02-24T11:05:19Z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B3DBE53CE6AF4B46B175BA326043A849_13</vt:lpwstr>
  </property>
  <property fmtid="{D5CDD505-2E9C-101B-9397-08002B2CF9AE}" pid="3" name="KSOProductBuildVer">
    <vt:lpwstr>1033-12.2.0.13431</vt:lpwstr>
  </property>
</Properties>
</file>