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68" r:id="rId14"/>
    <p:sldId id="270" r:id="rId15"/>
    <p:sldId id="274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5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2450B0-0780-4F3D-895E-72615F472A7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36644D8-5B90-4F32-9BB7-1023E6C16EDB}">
      <dgm:prSet custT="1"/>
      <dgm:spPr/>
      <dgm:t>
        <a:bodyPr/>
        <a:lstStyle/>
        <a:p>
          <a:r>
            <a:rPr lang="en-US" sz="2000" dirty="0"/>
            <a:t>The knife works because the force used to push down on the clay causes pressure on the clay. </a:t>
          </a:r>
        </a:p>
      </dgm:t>
    </dgm:pt>
    <dgm:pt modelId="{85765649-A4BA-466B-9A11-782D1C90113C}" type="parTrans" cxnId="{B4C5A26E-D8A3-4912-AC5F-DE102C9C99E6}">
      <dgm:prSet/>
      <dgm:spPr/>
      <dgm:t>
        <a:bodyPr/>
        <a:lstStyle/>
        <a:p>
          <a:endParaRPr lang="en-US"/>
        </a:p>
      </dgm:t>
    </dgm:pt>
    <dgm:pt modelId="{27715BD3-25E0-4ABA-9B31-9CB17544E02C}" type="sibTrans" cxnId="{B4C5A26E-D8A3-4912-AC5F-DE102C9C99E6}">
      <dgm:prSet/>
      <dgm:spPr/>
      <dgm:t>
        <a:bodyPr/>
        <a:lstStyle/>
        <a:p>
          <a:endParaRPr lang="en-US"/>
        </a:p>
      </dgm:t>
    </dgm:pt>
    <dgm:pt modelId="{6D1FD521-C3FA-4222-BAE7-19266B7B7B20}">
      <dgm:prSet custT="1"/>
      <dgm:spPr/>
      <dgm:t>
        <a:bodyPr/>
        <a:lstStyle/>
        <a:p>
          <a:r>
            <a:rPr lang="en-US" sz="2400" dirty="0"/>
            <a:t>You can think of pressure as the pushing effect of a force</a:t>
          </a:r>
          <a:r>
            <a:rPr lang="en-US" sz="1500" dirty="0"/>
            <a:t>. </a:t>
          </a:r>
        </a:p>
      </dgm:t>
    </dgm:pt>
    <dgm:pt modelId="{9F541241-B4F6-4152-8F8E-C341260F411F}" type="parTrans" cxnId="{C0AF135A-DB3C-4B16-A481-23A5A5F9D9BF}">
      <dgm:prSet/>
      <dgm:spPr/>
      <dgm:t>
        <a:bodyPr/>
        <a:lstStyle/>
        <a:p>
          <a:endParaRPr lang="en-US"/>
        </a:p>
      </dgm:t>
    </dgm:pt>
    <dgm:pt modelId="{84A02241-B0C1-4D61-BE21-3D61BF83606B}" type="sibTrans" cxnId="{C0AF135A-DB3C-4B16-A481-23A5A5F9D9BF}">
      <dgm:prSet/>
      <dgm:spPr/>
      <dgm:t>
        <a:bodyPr/>
        <a:lstStyle/>
        <a:p>
          <a:endParaRPr lang="en-US"/>
        </a:p>
      </dgm:t>
    </dgm:pt>
    <dgm:pt modelId="{02F9A20C-3CAF-4592-A9EB-F24E75439747}">
      <dgm:prSet custT="1"/>
      <dgm:spPr/>
      <dgm:t>
        <a:bodyPr/>
        <a:lstStyle/>
        <a:p>
          <a:r>
            <a:rPr lang="en-US" sz="2800" dirty="0"/>
            <a:t>Suppose the clay is difficult to cut. </a:t>
          </a:r>
        </a:p>
      </dgm:t>
    </dgm:pt>
    <dgm:pt modelId="{6E7E8CAF-1845-47E6-A05D-CDAA0E329462}" type="parTrans" cxnId="{ED327CF3-4BD2-4DE0-A911-B7FCAF05514C}">
      <dgm:prSet/>
      <dgm:spPr/>
      <dgm:t>
        <a:bodyPr/>
        <a:lstStyle/>
        <a:p>
          <a:endParaRPr lang="en-US"/>
        </a:p>
      </dgm:t>
    </dgm:pt>
    <dgm:pt modelId="{81D9E8D4-653D-47D6-A762-7C8C9BA21CB2}" type="sibTrans" cxnId="{ED327CF3-4BD2-4DE0-A911-B7FCAF05514C}">
      <dgm:prSet/>
      <dgm:spPr/>
      <dgm:t>
        <a:bodyPr/>
        <a:lstStyle/>
        <a:p>
          <a:endParaRPr lang="en-US"/>
        </a:p>
      </dgm:t>
    </dgm:pt>
    <dgm:pt modelId="{E61D40CF-DF4B-46A0-A82D-167E7CE5254B}">
      <dgm:prSet custT="1"/>
      <dgm:spPr/>
      <dgm:t>
        <a:bodyPr/>
        <a:lstStyle/>
        <a:p>
          <a:r>
            <a:rPr lang="en-US" sz="2000" dirty="0"/>
            <a:t>How could you increase the pushing effect of the force? You could: </a:t>
          </a:r>
        </a:p>
      </dgm:t>
    </dgm:pt>
    <dgm:pt modelId="{8D707393-BC25-4D27-9A5E-E9A6FE5634D4}" type="parTrans" cxnId="{52C89494-A69E-40BA-A51E-FB8219D4F8E2}">
      <dgm:prSet/>
      <dgm:spPr/>
      <dgm:t>
        <a:bodyPr/>
        <a:lstStyle/>
        <a:p>
          <a:endParaRPr lang="en-US"/>
        </a:p>
      </dgm:t>
    </dgm:pt>
    <dgm:pt modelId="{81026797-2F0B-4DF1-ABCF-E31F929A3826}" type="sibTrans" cxnId="{52C89494-A69E-40BA-A51E-FB8219D4F8E2}">
      <dgm:prSet/>
      <dgm:spPr/>
      <dgm:t>
        <a:bodyPr/>
        <a:lstStyle/>
        <a:p>
          <a:endParaRPr lang="en-US"/>
        </a:p>
      </dgm:t>
    </dgm:pt>
    <dgm:pt modelId="{E7464D40-6369-4EB7-AD66-D1AE907E6632}">
      <dgm:prSet custT="1"/>
      <dgm:spPr/>
      <dgm:t>
        <a:bodyPr/>
        <a:lstStyle/>
        <a:p>
          <a:r>
            <a:rPr lang="en-US" sz="2000" dirty="0"/>
            <a:t>1-increase the force on the knife; as the force increases, the pressure increases </a:t>
          </a:r>
        </a:p>
      </dgm:t>
    </dgm:pt>
    <dgm:pt modelId="{348B30B0-1B78-4829-B2C2-58B9E2E0AAEA}" type="parTrans" cxnId="{7A8EB436-C58B-4734-B07E-6A396915E262}">
      <dgm:prSet/>
      <dgm:spPr/>
      <dgm:t>
        <a:bodyPr/>
        <a:lstStyle/>
        <a:p>
          <a:endParaRPr lang="en-US"/>
        </a:p>
      </dgm:t>
    </dgm:pt>
    <dgm:pt modelId="{BA09C64C-7C74-4A5C-9187-074ED64E00B3}" type="sibTrans" cxnId="{7A8EB436-C58B-4734-B07E-6A396915E262}">
      <dgm:prSet/>
      <dgm:spPr/>
      <dgm:t>
        <a:bodyPr/>
        <a:lstStyle/>
        <a:p>
          <a:endParaRPr lang="en-US"/>
        </a:p>
      </dgm:t>
    </dgm:pt>
    <dgm:pt modelId="{1F920CF8-65B1-4EC7-9D5B-BA21482113B0}">
      <dgm:prSet custT="1"/>
      <dgm:spPr/>
      <dgm:t>
        <a:bodyPr/>
        <a:lstStyle/>
        <a:p>
          <a:r>
            <a:rPr lang="en-US" sz="2000" dirty="0"/>
            <a:t>2-use a sharper knife (a sharp knife has less surface area in contact with the clay); as the area decreases, the pressure increase</a:t>
          </a:r>
          <a:r>
            <a:rPr lang="en-US" sz="1600" dirty="0"/>
            <a:t>s</a:t>
          </a:r>
        </a:p>
      </dgm:t>
    </dgm:pt>
    <dgm:pt modelId="{547CC358-2333-40EB-8889-E9556B7F0CE7}" type="parTrans" cxnId="{EED6E03B-076C-4C05-8965-246C3528415E}">
      <dgm:prSet/>
      <dgm:spPr/>
      <dgm:t>
        <a:bodyPr/>
        <a:lstStyle/>
        <a:p>
          <a:endParaRPr lang="en-US"/>
        </a:p>
      </dgm:t>
    </dgm:pt>
    <dgm:pt modelId="{622D1433-5D91-4645-A32F-E3CE90C13479}" type="sibTrans" cxnId="{EED6E03B-076C-4C05-8965-246C3528415E}">
      <dgm:prSet/>
      <dgm:spPr/>
      <dgm:t>
        <a:bodyPr/>
        <a:lstStyle/>
        <a:p>
          <a:endParaRPr lang="en-US"/>
        </a:p>
      </dgm:t>
    </dgm:pt>
    <dgm:pt modelId="{515C3281-D813-406A-8BEB-8A843C711932}" type="pres">
      <dgm:prSet presAssocID="{872450B0-0780-4F3D-895E-72615F472A7C}" presName="diagram" presStyleCnt="0">
        <dgm:presLayoutVars>
          <dgm:dir/>
          <dgm:resizeHandles val="exact"/>
        </dgm:presLayoutVars>
      </dgm:prSet>
      <dgm:spPr/>
    </dgm:pt>
    <dgm:pt modelId="{E140C185-1413-4919-85E0-C67093119B26}" type="pres">
      <dgm:prSet presAssocID="{A36644D8-5B90-4F32-9BB7-1023E6C16EDB}" presName="node" presStyleLbl="node1" presStyleIdx="0" presStyleCnt="6">
        <dgm:presLayoutVars>
          <dgm:bulletEnabled val="1"/>
        </dgm:presLayoutVars>
      </dgm:prSet>
      <dgm:spPr/>
    </dgm:pt>
    <dgm:pt modelId="{F5717E99-67F0-42F2-8414-CAE74355F12D}" type="pres">
      <dgm:prSet presAssocID="{27715BD3-25E0-4ABA-9B31-9CB17544E02C}" presName="sibTrans" presStyleCnt="0"/>
      <dgm:spPr/>
    </dgm:pt>
    <dgm:pt modelId="{932340C3-3DA1-49D5-BE3C-FAD1AA0FB250}" type="pres">
      <dgm:prSet presAssocID="{6D1FD521-C3FA-4222-BAE7-19266B7B7B20}" presName="node" presStyleLbl="node1" presStyleIdx="1" presStyleCnt="6">
        <dgm:presLayoutVars>
          <dgm:bulletEnabled val="1"/>
        </dgm:presLayoutVars>
      </dgm:prSet>
      <dgm:spPr/>
    </dgm:pt>
    <dgm:pt modelId="{237B54C8-BA7F-43DB-A99F-ABB205A3C21B}" type="pres">
      <dgm:prSet presAssocID="{84A02241-B0C1-4D61-BE21-3D61BF83606B}" presName="sibTrans" presStyleCnt="0"/>
      <dgm:spPr/>
    </dgm:pt>
    <dgm:pt modelId="{442D1E96-D68A-41D2-ACCD-E6C3961274BE}" type="pres">
      <dgm:prSet presAssocID="{02F9A20C-3CAF-4592-A9EB-F24E75439747}" presName="node" presStyleLbl="node1" presStyleIdx="2" presStyleCnt="6">
        <dgm:presLayoutVars>
          <dgm:bulletEnabled val="1"/>
        </dgm:presLayoutVars>
      </dgm:prSet>
      <dgm:spPr/>
    </dgm:pt>
    <dgm:pt modelId="{B9DB4CE2-2B75-48BB-846E-E874007C90E9}" type="pres">
      <dgm:prSet presAssocID="{81D9E8D4-653D-47D6-A762-7C8C9BA21CB2}" presName="sibTrans" presStyleCnt="0"/>
      <dgm:spPr/>
    </dgm:pt>
    <dgm:pt modelId="{51A63CCA-3F0C-43D6-9257-33D25DB80ACE}" type="pres">
      <dgm:prSet presAssocID="{E61D40CF-DF4B-46A0-A82D-167E7CE5254B}" presName="node" presStyleLbl="node1" presStyleIdx="3" presStyleCnt="6">
        <dgm:presLayoutVars>
          <dgm:bulletEnabled val="1"/>
        </dgm:presLayoutVars>
      </dgm:prSet>
      <dgm:spPr/>
    </dgm:pt>
    <dgm:pt modelId="{5652B091-2ACD-492C-A48D-88BD0E68768B}" type="pres">
      <dgm:prSet presAssocID="{81026797-2F0B-4DF1-ABCF-E31F929A3826}" presName="sibTrans" presStyleCnt="0"/>
      <dgm:spPr/>
    </dgm:pt>
    <dgm:pt modelId="{E36A15F7-2679-4242-8C10-9A6C91C94205}" type="pres">
      <dgm:prSet presAssocID="{E7464D40-6369-4EB7-AD66-D1AE907E6632}" presName="node" presStyleLbl="node1" presStyleIdx="4" presStyleCnt="6">
        <dgm:presLayoutVars>
          <dgm:bulletEnabled val="1"/>
        </dgm:presLayoutVars>
      </dgm:prSet>
      <dgm:spPr/>
    </dgm:pt>
    <dgm:pt modelId="{70AEB6AF-F592-4282-AF19-CEAB195EAD9A}" type="pres">
      <dgm:prSet presAssocID="{BA09C64C-7C74-4A5C-9187-074ED64E00B3}" presName="sibTrans" presStyleCnt="0"/>
      <dgm:spPr/>
    </dgm:pt>
    <dgm:pt modelId="{FAA005DF-CBCE-44C9-A375-CEA8EE8A79C7}" type="pres">
      <dgm:prSet presAssocID="{1F920CF8-65B1-4EC7-9D5B-BA21482113B0}" presName="node" presStyleLbl="node1" presStyleIdx="5" presStyleCnt="6">
        <dgm:presLayoutVars>
          <dgm:bulletEnabled val="1"/>
        </dgm:presLayoutVars>
      </dgm:prSet>
      <dgm:spPr/>
    </dgm:pt>
  </dgm:ptLst>
  <dgm:cxnLst>
    <dgm:cxn modelId="{F15F2A09-FE1B-488D-BF9A-4CC55239357A}" type="presOf" srcId="{E7464D40-6369-4EB7-AD66-D1AE907E6632}" destId="{E36A15F7-2679-4242-8C10-9A6C91C94205}" srcOrd="0" destOrd="0" presId="urn:microsoft.com/office/officeart/2005/8/layout/default"/>
    <dgm:cxn modelId="{A3E33521-7BC9-4712-8E2A-746AA111E596}" type="presOf" srcId="{1F920CF8-65B1-4EC7-9D5B-BA21482113B0}" destId="{FAA005DF-CBCE-44C9-A375-CEA8EE8A79C7}" srcOrd="0" destOrd="0" presId="urn:microsoft.com/office/officeart/2005/8/layout/default"/>
    <dgm:cxn modelId="{7A8EB436-C58B-4734-B07E-6A396915E262}" srcId="{872450B0-0780-4F3D-895E-72615F472A7C}" destId="{E7464D40-6369-4EB7-AD66-D1AE907E6632}" srcOrd="4" destOrd="0" parTransId="{348B30B0-1B78-4829-B2C2-58B9E2E0AAEA}" sibTransId="{BA09C64C-7C74-4A5C-9187-074ED64E00B3}"/>
    <dgm:cxn modelId="{EED6E03B-076C-4C05-8965-246C3528415E}" srcId="{872450B0-0780-4F3D-895E-72615F472A7C}" destId="{1F920CF8-65B1-4EC7-9D5B-BA21482113B0}" srcOrd="5" destOrd="0" parTransId="{547CC358-2333-40EB-8889-E9556B7F0CE7}" sibTransId="{622D1433-5D91-4645-A32F-E3CE90C13479}"/>
    <dgm:cxn modelId="{B4C5A26E-D8A3-4912-AC5F-DE102C9C99E6}" srcId="{872450B0-0780-4F3D-895E-72615F472A7C}" destId="{A36644D8-5B90-4F32-9BB7-1023E6C16EDB}" srcOrd="0" destOrd="0" parTransId="{85765649-A4BA-466B-9A11-782D1C90113C}" sibTransId="{27715BD3-25E0-4ABA-9B31-9CB17544E02C}"/>
    <dgm:cxn modelId="{288DFD51-7DF9-4824-8784-12A60123AB08}" type="presOf" srcId="{E61D40CF-DF4B-46A0-A82D-167E7CE5254B}" destId="{51A63CCA-3F0C-43D6-9257-33D25DB80ACE}" srcOrd="0" destOrd="0" presId="urn:microsoft.com/office/officeart/2005/8/layout/default"/>
    <dgm:cxn modelId="{C0AF135A-DB3C-4B16-A481-23A5A5F9D9BF}" srcId="{872450B0-0780-4F3D-895E-72615F472A7C}" destId="{6D1FD521-C3FA-4222-BAE7-19266B7B7B20}" srcOrd="1" destOrd="0" parTransId="{9F541241-B4F6-4152-8F8E-C341260F411F}" sibTransId="{84A02241-B0C1-4D61-BE21-3D61BF83606B}"/>
    <dgm:cxn modelId="{3D02428A-522B-4A24-A082-E5E016093564}" type="presOf" srcId="{6D1FD521-C3FA-4222-BAE7-19266B7B7B20}" destId="{932340C3-3DA1-49D5-BE3C-FAD1AA0FB250}" srcOrd="0" destOrd="0" presId="urn:microsoft.com/office/officeart/2005/8/layout/default"/>
    <dgm:cxn modelId="{7357708A-9B03-49AA-B707-9270DD17B17E}" type="presOf" srcId="{02F9A20C-3CAF-4592-A9EB-F24E75439747}" destId="{442D1E96-D68A-41D2-ACCD-E6C3961274BE}" srcOrd="0" destOrd="0" presId="urn:microsoft.com/office/officeart/2005/8/layout/default"/>
    <dgm:cxn modelId="{52C89494-A69E-40BA-A51E-FB8219D4F8E2}" srcId="{872450B0-0780-4F3D-895E-72615F472A7C}" destId="{E61D40CF-DF4B-46A0-A82D-167E7CE5254B}" srcOrd="3" destOrd="0" parTransId="{8D707393-BC25-4D27-9A5E-E9A6FE5634D4}" sibTransId="{81026797-2F0B-4DF1-ABCF-E31F929A3826}"/>
    <dgm:cxn modelId="{38454FAB-E3F9-47AD-A951-6888DB0CD470}" type="presOf" srcId="{A36644D8-5B90-4F32-9BB7-1023E6C16EDB}" destId="{E140C185-1413-4919-85E0-C67093119B26}" srcOrd="0" destOrd="0" presId="urn:microsoft.com/office/officeart/2005/8/layout/default"/>
    <dgm:cxn modelId="{3679ECBD-C220-4494-ACC7-365711BBB7E4}" type="presOf" srcId="{872450B0-0780-4F3D-895E-72615F472A7C}" destId="{515C3281-D813-406A-8BEB-8A843C711932}" srcOrd="0" destOrd="0" presId="urn:microsoft.com/office/officeart/2005/8/layout/default"/>
    <dgm:cxn modelId="{ED327CF3-4BD2-4DE0-A911-B7FCAF05514C}" srcId="{872450B0-0780-4F3D-895E-72615F472A7C}" destId="{02F9A20C-3CAF-4592-A9EB-F24E75439747}" srcOrd="2" destOrd="0" parTransId="{6E7E8CAF-1845-47E6-A05D-CDAA0E329462}" sibTransId="{81D9E8D4-653D-47D6-A762-7C8C9BA21CB2}"/>
    <dgm:cxn modelId="{462DE9AF-9DA5-4B70-965F-ACA72035815E}" type="presParOf" srcId="{515C3281-D813-406A-8BEB-8A843C711932}" destId="{E140C185-1413-4919-85E0-C67093119B26}" srcOrd="0" destOrd="0" presId="urn:microsoft.com/office/officeart/2005/8/layout/default"/>
    <dgm:cxn modelId="{C66C0838-599C-4913-B426-7F763E6CDEA7}" type="presParOf" srcId="{515C3281-D813-406A-8BEB-8A843C711932}" destId="{F5717E99-67F0-42F2-8414-CAE74355F12D}" srcOrd="1" destOrd="0" presId="urn:microsoft.com/office/officeart/2005/8/layout/default"/>
    <dgm:cxn modelId="{66A29EDA-4379-44F7-993E-0E299B9BD994}" type="presParOf" srcId="{515C3281-D813-406A-8BEB-8A843C711932}" destId="{932340C3-3DA1-49D5-BE3C-FAD1AA0FB250}" srcOrd="2" destOrd="0" presId="urn:microsoft.com/office/officeart/2005/8/layout/default"/>
    <dgm:cxn modelId="{10966843-E1B5-4289-96D9-C3D81C549305}" type="presParOf" srcId="{515C3281-D813-406A-8BEB-8A843C711932}" destId="{237B54C8-BA7F-43DB-A99F-ABB205A3C21B}" srcOrd="3" destOrd="0" presId="urn:microsoft.com/office/officeart/2005/8/layout/default"/>
    <dgm:cxn modelId="{437BBA99-EDCB-4364-AEA7-B11148DA8B66}" type="presParOf" srcId="{515C3281-D813-406A-8BEB-8A843C711932}" destId="{442D1E96-D68A-41D2-ACCD-E6C3961274BE}" srcOrd="4" destOrd="0" presId="urn:microsoft.com/office/officeart/2005/8/layout/default"/>
    <dgm:cxn modelId="{7BC3D4D5-02E6-46D8-AFE7-5CD7F8436E16}" type="presParOf" srcId="{515C3281-D813-406A-8BEB-8A843C711932}" destId="{B9DB4CE2-2B75-48BB-846E-E874007C90E9}" srcOrd="5" destOrd="0" presId="urn:microsoft.com/office/officeart/2005/8/layout/default"/>
    <dgm:cxn modelId="{C14267B3-0D0D-4BAA-8758-0F1FDEECB96A}" type="presParOf" srcId="{515C3281-D813-406A-8BEB-8A843C711932}" destId="{51A63CCA-3F0C-43D6-9257-33D25DB80ACE}" srcOrd="6" destOrd="0" presId="urn:microsoft.com/office/officeart/2005/8/layout/default"/>
    <dgm:cxn modelId="{E2825280-E4A0-45A9-B80A-91B15DF3C7AC}" type="presParOf" srcId="{515C3281-D813-406A-8BEB-8A843C711932}" destId="{5652B091-2ACD-492C-A48D-88BD0E68768B}" srcOrd="7" destOrd="0" presId="urn:microsoft.com/office/officeart/2005/8/layout/default"/>
    <dgm:cxn modelId="{0FB5DE87-D719-4730-9F0B-EAA5D17704FD}" type="presParOf" srcId="{515C3281-D813-406A-8BEB-8A843C711932}" destId="{E36A15F7-2679-4242-8C10-9A6C91C94205}" srcOrd="8" destOrd="0" presId="urn:microsoft.com/office/officeart/2005/8/layout/default"/>
    <dgm:cxn modelId="{4D6BB758-BBEB-490E-A729-E7A17DB059C4}" type="presParOf" srcId="{515C3281-D813-406A-8BEB-8A843C711932}" destId="{70AEB6AF-F592-4282-AF19-CEAB195EAD9A}" srcOrd="9" destOrd="0" presId="urn:microsoft.com/office/officeart/2005/8/layout/default"/>
    <dgm:cxn modelId="{D5BCA737-0153-4DE4-A103-F8FEB67449F3}" type="presParOf" srcId="{515C3281-D813-406A-8BEB-8A843C711932}" destId="{FAA005DF-CBCE-44C9-A375-CEA8EE8A79C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0C185-1413-4919-85E0-C67093119B26}">
      <dsp:nvSpPr>
        <dsp:cNvPr id="0" name=""/>
        <dsp:cNvSpPr/>
      </dsp:nvSpPr>
      <dsp:spPr>
        <a:xfrm>
          <a:off x="684" y="741365"/>
          <a:ext cx="2670050" cy="1602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knife works because the force used to push down on the clay causes pressure on the clay. </a:t>
          </a:r>
        </a:p>
      </dsp:txBody>
      <dsp:txXfrm>
        <a:off x="684" y="741365"/>
        <a:ext cx="2670050" cy="1602030"/>
      </dsp:txXfrm>
    </dsp:sp>
    <dsp:sp modelId="{932340C3-3DA1-49D5-BE3C-FAD1AA0FB250}">
      <dsp:nvSpPr>
        <dsp:cNvPr id="0" name=""/>
        <dsp:cNvSpPr/>
      </dsp:nvSpPr>
      <dsp:spPr>
        <a:xfrm>
          <a:off x="2937740" y="741365"/>
          <a:ext cx="2670050" cy="1602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You can think of pressure as the pushing effect of a force</a:t>
          </a:r>
          <a:r>
            <a:rPr lang="en-US" sz="1500" kern="1200" dirty="0"/>
            <a:t>. </a:t>
          </a:r>
        </a:p>
      </dsp:txBody>
      <dsp:txXfrm>
        <a:off x="2937740" y="741365"/>
        <a:ext cx="2670050" cy="1602030"/>
      </dsp:txXfrm>
    </dsp:sp>
    <dsp:sp modelId="{442D1E96-D68A-41D2-ACCD-E6C3961274BE}">
      <dsp:nvSpPr>
        <dsp:cNvPr id="0" name=""/>
        <dsp:cNvSpPr/>
      </dsp:nvSpPr>
      <dsp:spPr>
        <a:xfrm>
          <a:off x="684" y="2610400"/>
          <a:ext cx="2670050" cy="1602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Suppose the clay is difficult to cut. </a:t>
          </a:r>
        </a:p>
      </dsp:txBody>
      <dsp:txXfrm>
        <a:off x="684" y="2610400"/>
        <a:ext cx="2670050" cy="1602030"/>
      </dsp:txXfrm>
    </dsp:sp>
    <dsp:sp modelId="{51A63CCA-3F0C-43D6-9257-33D25DB80ACE}">
      <dsp:nvSpPr>
        <dsp:cNvPr id="0" name=""/>
        <dsp:cNvSpPr/>
      </dsp:nvSpPr>
      <dsp:spPr>
        <a:xfrm>
          <a:off x="2937740" y="2610400"/>
          <a:ext cx="2670050" cy="1602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How could you increase the pushing effect of the force? You could: </a:t>
          </a:r>
        </a:p>
      </dsp:txBody>
      <dsp:txXfrm>
        <a:off x="2937740" y="2610400"/>
        <a:ext cx="2670050" cy="1602030"/>
      </dsp:txXfrm>
    </dsp:sp>
    <dsp:sp modelId="{E36A15F7-2679-4242-8C10-9A6C91C94205}">
      <dsp:nvSpPr>
        <dsp:cNvPr id="0" name=""/>
        <dsp:cNvSpPr/>
      </dsp:nvSpPr>
      <dsp:spPr>
        <a:xfrm>
          <a:off x="684" y="4479436"/>
          <a:ext cx="2670050" cy="1602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1-increase the force on the knife; as the force increases, the pressure increases </a:t>
          </a:r>
        </a:p>
      </dsp:txBody>
      <dsp:txXfrm>
        <a:off x="684" y="4479436"/>
        <a:ext cx="2670050" cy="1602030"/>
      </dsp:txXfrm>
    </dsp:sp>
    <dsp:sp modelId="{FAA005DF-CBCE-44C9-A375-CEA8EE8A79C7}">
      <dsp:nvSpPr>
        <dsp:cNvPr id="0" name=""/>
        <dsp:cNvSpPr/>
      </dsp:nvSpPr>
      <dsp:spPr>
        <a:xfrm>
          <a:off x="2937740" y="4479436"/>
          <a:ext cx="2670050" cy="1602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2-use a sharper knife (a sharp knife has less surface area in contact with the clay); as the area decreases, the pressure increase</a:t>
          </a:r>
          <a:r>
            <a:rPr lang="en-US" sz="1600" kern="1200" dirty="0"/>
            <a:t>s</a:t>
          </a:r>
        </a:p>
      </dsp:txBody>
      <dsp:txXfrm>
        <a:off x="2937740" y="4479436"/>
        <a:ext cx="2670050" cy="1602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F3C2-976E-4FB7-B7FF-FF8020E54763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9DC8-CFF8-4D82-9270-CE376A1CB1E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341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F3C2-976E-4FB7-B7FF-FF8020E54763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9DC8-CFF8-4D82-9270-CE376A1CB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89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F3C2-976E-4FB7-B7FF-FF8020E54763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9DC8-CFF8-4D82-9270-CE376A1CB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8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F3C2-976E-4FB7-B7FF-FF8020E54763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9DC8-CFF8-4D82-9270-CE376A1CB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95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F3C2-976E-4FB7-B7FF-FF8020E54763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9DC8-CFF8-4D82-9270-CE376A1CB1E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603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F3C2-976E-4FB7-B7FF-FF8020E54763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9DC8-CFF8-4D82-9270-CE376A1CB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5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F3C2-976E-4FB7-B7FF-FF8020E54763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9DC8-CFF8-4D82-9270-CE376A1CB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F3C2-976E-4FB7-B7FF-FF8020E54763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9DC8-CFF8-4D82-9270-CE376A1CB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2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F3C2-976E-4FB7-B7FF-FF8020E54763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9DC8-CFF8-4D82-9270-CE376A1CB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E5AF3C2-976E-4FB7-B7FF-FF8020E54763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69DC8-CFF8-4D82-9270-CE376A1CB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8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F3C2-976E-4FB7-B7FF-FF8020E54763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9DC8-CFF8-4D82-9270-CE376A1CB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E5AF3C2-976E-4FB7-B7FF-FF8020E54763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C069DC8-CFF8-4D82-9270-CE376A1CB1E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76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amboozle.com/classic/24867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1574D-DA0E-CB44-68DD-9B84D2E4F3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3: Forces and energy</a:t>
            </a:r>
            <a:b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5: Pressure between solids</a:t>
            </a:r>
          </a:p>
        </p:txBody>
      </p:sp>
    </p:spTree>
    <p:extLst>
      <p:ext uri="{BB962C8B-B14F-4D97-AF65-F5344CB8AC3E}">
        <p14:creationId xmlns:p14="http://schemas.microsoft.com/office/powerpoint/2010/main" val="795482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12A09-E8AF-3CC7-C4B5-892DEA24C9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b="1" dirty="0"/>
              <a:t>The end of this pin has a sharp point.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/>
              <a:t>The sharp point has a small area to increase pressure.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/>
              <a:t>The increased pressure means the pin will easily go into wood or card.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0F0870-F152-34A6-2908-7E7C02BCBC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16200000">
            <a:off x="6690622" y="2382930"/>
            <a:ext cx="4189310" cy="34806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8530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2DB16-01C8-46F7-D8A3-3536705196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Scissors have sharp blades. The area along the cutting edge of each blade is small.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This increases the pressure, making things easier to cut</a:t>
            </a:r>
            <a:r>
              <a:rPr lang="en-US" sz="2400" dirty="0"/>
              <a:t>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39EB92-BFDA-0F53-827A-59BC0B313A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97320" y="1952280"/>
            <a:ext cx="4597400" cy="4022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3544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E20BF-F88B-5531-33E3-AF0D63DE2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 time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842A2-EC7C-4CC4-9B4D-6066353EAD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Each team has 2 balloons and group of pins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You will blow the balloon and make it touch only one pin then blow the other one and let it touch group of pins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Right down your observation and conclusion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AEBAC3-5112-F912-D026-BD33B67D45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8238" y="2469059"/>
            <a:ext cx="4937125" cy="277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53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C9409-A01B-7DCD-D0A8-7CB46E4F53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woman in the picture is lying on a bed of nails.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nail has a sharp point on the end. The weight of the woman acts on many hundreds of nails, so the pressure from each nail is very small.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520B6C2-F3E7-D7C8-7C5F-876F611880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55545" y="2405576"/>
            <a:ext cx="4539175" cy="31370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2366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521F4-9718-85C6-6BCC-F57A91F68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9162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 Assessment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A8F337-9A7B-1AD3-C4D3-80488605F8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2278" y="1737360"/>
            <a:ext cx="5581407" cy="4480559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2F6FAFC-0D50-9E96-8E5E-F32D14266B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53685" y="1737360"/>
            <a:ext cx="5725551" cy="4480559"/>
          </a:xfrm>
        </p:spPr>
      </p:pic>
    </p:spTree>
    <p:extLst>
      <p:ext uri="{BB962C8B-B14F-4D97-AF65-F5344CB8AC3E}">
        <p14:creationId xmlns:p14="http://schemas.microsoft.com/office/powerpoint/2010/main" val="222113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CDE7806-C0A4-8AAC-4275-A9CB8F343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Play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FB2FAA-A830-2EAA-B4C8-23FA40ED2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>
                <a:hlinkClick r:id="rId2"/>
              </a:rPr>
              <a:t>Game on Pressure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765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16A8C-1207-2FBD-2C25-8EF472B0F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0609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 Assessment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F6F576-3678-A15D-A6CD-677D1D4CEB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3218" y="1737360"/>
            <a:ext cx="5842782" cy="4564966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77DDC73-EBC2-4BEF-EF01-3E7DEA6716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1" y="1616765"/>
            <a:ext cx="5678658" cy="4685561"/>
          </a:xfrm>
        </p:spPr>
      </p:pic>
    </p:spTree>
    <p:extLst>
      <p:ext uri="{BB962C8B-B14F-4D97-AF65-F5344CB8AC3E}">
        <p14:creationId xmlns:p14="http://schemas.microsoft.com/office/powerpoint/2010/main" val="189061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5536F-9ACB-5C82-E719-A33260C02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83471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 Assessment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5BF0361-7A8C-BCE9-0D05-8FD66EE90E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38049" y="2518117"/>
            <a:ext cx="4098387" cy="2869809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04A67D8-08DA-7269-C27E-6D8B3149CE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55564" y="2185509"/>
            <a:ext cx="7582485" cy="3034322"/>
          </a:xfrm>
        </p:spPr>
      </p:pic>
    </p:spTree>
    <p:extLst>
      <p:ext uri="{BB962C8B-B14F-4D97-AF65-F5344CB8AC3E}">
        <p14:creationId xmlns:p14="http://schemas.microsoft.com/office/powerpoint/2010/main" val="172607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DC1F02-818F-13DB-EEE4-515C0AE8C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F527806-436A-4058-9182-CB395DF07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358"/>
          <a:stretch/>
        </p:blipFill>
        <p:spPr>
          <a:xfrm>
            <a:off x="436098" y="1737360"/>
            <a:ext cx="11394831" cy="4550897"/>
          </a:xfrm>
        </p:spPr>
      </p:pic>
    </p:spTree>
    <p:extLst>
      <p:ext uri="{BB962C8B-B14F-4D97-AF65-F5344CB8AC3E}">
        <p14:creationId xmlns:p14="http://schemas.microsoft.com/office/powerpoint/2010/main" val="3658393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81556-EB31-3448-11D3-C331B136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6E5587-B9D9-1CA6-20AD-8EB7FC5811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5063" y="2133600"/>
            <a:ext cx="9982200" cy="3448050"/>
          </a:xfrm>
        </p:spPr>
      </p:pic>
    </p:spTree>
    <p:extLst>
      <p:ext uri="{BB962C8B-B14F-4D97-AF65-F5344CB8AC3E}">
        <p14:creationId xmlns:p14="http://schemas.microsoft.com/office/powerpoint/2010/main" val="2897076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16EC-EFB1-FDAF-19A1-942F0F9BE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Objective: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AAF24-FCFF-B2B0-0F3E-B9800ADE2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Recognise that forces can cause pressure on an area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Understand what affects pressure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Be able to calculate the pressure caused by a force on an area</a:t>
            </a:r>
          </a:p>
        </p:txBody>
      </p:sp>
    </p:spTree>
    <p:extLst>
      <p:ext uri="{BB962C8B-B14F-4D97-AF65-F5344CB8AC3E}">
        <p14:creationId xmlns:p14="http://schemas.microsoft.com/office/powerpoint/2010/main" val="1219708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98A83D-4151-970F-EC58-B24EA94982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837" y="140677"/>
            <a:ext cx="7451850" cy="6717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rgbClr val="624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148BF4-42BA-9BFA-11C0-356ECFA4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Activity Time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9C14D5-64ED-4C3C-A0D2-6C2AE1AE9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rgbClr val="9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6285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33EEEA-5E34-6CB3-0FD5-C76CE3661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837" y="112542"/>
            <a:ext cx="7508430" cy="656961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rgbClr val="604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EBAB80-AF7E-52D2-1DAE-54A8A3FB8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in your groups to answer the following questions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9C14D5-64ED-4C3C-A0D2-6C2AE1AE9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rgbClr val="F6C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8944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7D5241-6634-C8A8-A743-2B286D3F0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323557"/>
            <a:ext cx="7550686" cy="601075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rgbClr val="6E4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5848CF-0211-45EE-AD51-B1C26F087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the activity Answer the self-assessment’s questions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9C14D5-64ED-4C3C-A0D2-6C2AE1AE9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rgbClr val="A0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9462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4B373-4921-EE62-CE96-FC9B4B2E9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602EC-5096-81F6-5FC2-2080C168A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52" y="1845734"/>
            <a:ext cx="10532828" cy="402336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Pressure</a:t>
            </a:r>
            <a:r>
              <a:rPr lang="en-US" sz="2800" dirty="0"/>
              <a:t>: the result of a force exerted on an area; the pushing effect of a force </a:t>
            </a:r>
          </a:p>
          <a:p>
            <a:r>
              <a:rPr lang="en-US" sz="2800" dirty="0">
                <a:highlight>
                  <a:srgbClr val="FFFF00"/>
                </a:highlight>
              </a:rPr>
              <a:t>Sharp: </a:t>
            </a:r>
            <a:r>
              <a:rPr lang="en-US" sz="2800" dirty="0"/>
              <a:t>having a pointed end with a small area at the end of the point </a:t>
            </a:r>
          </a:p>
          <a:p>
            <a:r>
              <a:rPr lang="en-US" sz="2800" dirty="0">
                <a:highlight>
                  <a:srgbClr val="FFFF00"/>
                </a:highlight>
              </a:rPr>
              <a:t>Surface area</a:t>
            </a:r>
            <a:r>
              <a:rPr lang="en-US" sz="2800" dirty="0"/>
              <a:t>: in the context of pressure between solids, this is the area of contact between the two solids </a:t>
            </a:r>
          </a:p>
          <a:p>
            <a:r>
              <a:rPr lang="en-US" sz="2800" dirty="0">
                <a:highlight>
                  <a:srgbClr val="FFFF00"/>
                </a:highlight>
              </a:rPr>
              <a:t>Newtons per square </a:t>
            </a:r>
            <a:r>
              <a:rPr lang="en-US" sz="2800" dirty="0" err="1">
                <a:highlight>
                  <a:srgbClr val="FFFF00"/>
                </a:highlight>
              </a:rPr>
              <a:t>metre</a:t>
            </a:r>
            <a:r>
              <a:rPr lang="en-US" sz="2800" dirty="0"/>
              <a:t>: the international standard unit of pressure; meaning the number of newtons of force on every square </a:t>
            </a:r>
            <a:r>
              <a:rPr lang="en-US" sz="2800" dirty="0" err="1"/>
              <a:t>metre</a:t>
            </a:r>
            <a:r>
              <a:rPr lang="en-US" sz="2800" dirty="0"/>
              <a:t> of area </a:t>
            </a:r>
          </a:p>
          <a:p>
            <a:r>
              <a:rPr lang="en-US" sz="2800" dirty="0">
                <a:highlight>
                  <a:srgbClr val="FFFF00"/>
                </a:highlight>
              </a:rPr>
              <a:t>Point</a:t>
            </a:r>
            <a:r>
              <a:rPr lang="en-US" sz="2800" dirty="0"/>
              <a:t>: in the context of objects, the end of a sharp object where two surfaces meet at a very small angle</a:t>
            </a:r>
          </a:p>
        </p:txBody>
      </p:sp>
    </p:spTree>
    <p:extLst>
      <p:ext uri="{BB962C8B-B14F-4D97-AF65-F5344CB8AC3E}">
        <p14:creationId xmlns:p14="http://schemas.microsoft.com/office/powerpoint/2010/main" val="2611997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89C70-57BE-E415-3ACF-9B7956479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in groups.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8CBEE-D2B2-0391-9267-C840D12A6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a list of some objects that have sharp points or sharp edges. 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these things used for?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B51E654D-2198-E607-D3CF-CF05A7DE9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492" y="3581400"/>
            <a:ext cx="47434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96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3F00AEE-431D-494F-88C1-EC58DFF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AB6AAC-029F-41DE-BE2F-A9D439D2C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8CAA1E7-B772-4FC1-9062-39237998D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C90B2FC-5754-43E9-B9FA-D0B9A6B20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45EF8C-F822-A3A9-082B-9CA5CDA2C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13" y="4664717"/>
            <a:ext cx="10909073" cy="10576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way is correct? Why?</a:t>
            </a:r>
            <a:b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in pairs</a:t>
            </a:r>
          </a:p>
        </p:txBody>
      </p:sp>
      <p:pic>
        <p:nvPicPr>
          <p:cNvPr id="4" name="Content Placeholder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D3399D5-6201-BB87-639C-540ADB9A6C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458" y="1389639"/>
            <a:ext cx="3312784" cy="210361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C047C1F-3D26-4A7E-9062-9190DB1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553" y="886968"/>
            <a:ext cx="64008" cy="3108960"/>
          </a:xfrm>
          <a:prstGeom prst="rect">
            <a:avLst/>
          </a:prstGeom>
          <a:solidFill>
            <a:srgbClr val="FCB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97BE08-B773-7B30-FB03-9A78D983AC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021" r="20879"/>
          <a:stretch/>
        </p:blipFill>
        <p:spPr>
          <a:xfrm rot="10800000">
            <a:off x="5471164" y="640080"/>
            <a:ext cx="1236200" cy="360273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BC35EC2-C14F-497A-9E1C-D9E83016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969" y="886968"/>
            <a:ext cx="64008" cy="3108960"/>
          </a:xfrm>
          <a:prstGeom prst="rect">
            <a:avLst/>
          </a:prstGeom>
          <a:solidFill>
            <a:srgbClr val="FCB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B4CAA4-33AD-ECE6-0E96-0BCC204C35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021" r="20879"/>
          <a:stretch/>
        </p:blipFill>
        <p:spPr>
          <a:xfrm>
            <a:off x="9268581" y="640080"/>
            <a:ext cx="1236200" cy="3602736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79AE2A0-0689-4CEA-B92C-1F56FAD69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25B651D-AB52-44B4-9F7B-DC23F5A7E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FCB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857A16-A25E-49D3-A064-B19068C5AF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C99982-2E6A-C1D2-9B93-3F5BA9EF10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581" y="5343145"/>
            <a:ext cx="2870472" cy="99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14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E0ADF-6E9F-8563-DAFE-DC03C37A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to the following heels guess which part in heels will penetrate the soil and guess why?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81730F-2376-42A7-9F3E-7B51964869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0330" y="1845735"/>
            <a:ext cx="5545345" cy="41177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C378F6A-74AA-C606-DAD8-2DEDEAFEE4E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2400" b="1" dirty="0"/>
                  <a:t>Part A because it has less area so it will cause more pressure on soil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2400" b="1" dirty="0"/>
                  <a:t>There is inverse relationship between pressure and area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2400" b="1" dirty="0"/>
                  <a:t>Direct relationship between pressure and force.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2400" b="1" dirty="0"/>
                  <a:t>So we can calculate the pressure by the following equation: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sz="2400" b="1" dirty="0"/>
                  <a:t>Pressure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𝑭𝒐𝒓𝒄𝒆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𝑨𝒓𝒆𝒂</m:t>
                        </m:r>
                      </m:den>
                    </m:f>
                  </m:oMath>
                </a14:m>
                <a:endParaRPr lang="en-US" sz="2400" b="1" dirty="0"/>
              </a:p>
              <a:p>
                <a:endParaRPr lang="en-US" sz="2400" b="1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C378F6A-74AA-C606-DAD8-2DEDEAFEE4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3457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0AE299AE-41D0-9BB8-C66D-DAF3B3555ECE}"/>
              </a:ext>
            </a:extLst>
          </p:cNvPr>
          <p:cNvSpPr/>
          <p:nvPr/>
        </p:nvSpPr>
        <p:spPr>
          <a:xfrm>
            <a:off x="927652" y="2279374"/>
            <a:ext cx="1245705" cy="10038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FEF307-CA82-8305-2536-CC460515D21B}"/>
              </a:ext>
            </a:extLst>
          </p:cNvPr>
          <p:cNvSpPr/>
          <p:nvPr/>
        </p:nvSpPr>
        <p:spPr>
          <a:xfrm>
            <a:off x="1097280" y="3517127"/>
            <a:ext cx="1245705" cy="10038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657776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0A816-0457-9CDA-13F2-7F4753FD2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19954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Guess why polar bear has large flat leg?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97C944-88F7-F14A-2CE0-F20A0502B7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9843" y="1845735"/>
            <a:ext cx="5465832" cy="39057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9E3C89-234B-E68B-4082-9E8FBABD0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45356" y="1845735"/>
            <a:ext cx="4410323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leg has large area , so will apply less pressure and force on ground , so cannot penetrate soft land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your leg , would you please explain why?</a:t>
            </a:r>
          </a:p>
        </p:txBody>
      </p:sp>
    </p:spTree>
    <p:extLst>
      <p:ext uri="{BB962C8B-B14F-4D97-AF65-F5344CB8AC3E}">
        <p14:creationId xmlns:p14="http://schemas.microsoft.com/office/powerpoint/2010/main" val="4238010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13AC931-C564-D92F-977A-850857F2C1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822" y="1289721"/>
            <a:ext cx="6069855" cy="4524742"/>
          </a:xfrm>
        </p:spPr>
      </p:pic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4D31D94B-2E50-4390-1E20-0E911D8E38A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06181797"/>
              </p:ext>
            </p:extLst>
          </p:nvPr>
        </p:nvGraphicFramePr>
        <p:xfrm>
          <a:off x="6416702" y="140676"/>
          <a:ext cx="5608476" cy="6822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3860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3CFE2-F418-33E6-9135-0E0EBE311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Calculating Pressure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1FF6FC-86EB-51D0-D1A8-22A89C06BC6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72278" y="1845734"/>
                <a:ext cx="5862762" cy="4475553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Pressure is force divided by area. 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The unit of force is the newton and the unit of area is the </a:t>
                </a:r>
                <a:r>
                  <a:rPr lang="en-US" dirty="0" err="1"/>
                  <a:t>metre</a:t>
                </a:r>
                <a:r>
                  <a:rPr lang="en-US" dirty="0"/>
                  <a:t> squared. 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That means the unit of pressure is newtons per </a:t>
                </a:r>
                <a:r>
                  <a:rPr lang="en-US" dirty="0" err="1"/>
                  <a:t>metre</a:t>
                </a:r>
                <a:r>
                  <a:rPr lang="en-US" dirty="0"/>
                  <a:t> squared, or N/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. 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Sometimes you can use smaller areas, measured in 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. If the area is in 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then the unit of pressure will be N/c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If the area was in 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What would the unit of pressure be?  …………………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Some things have large areas to decrease pressure; others have small areas to increase pressure.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1FF6FC-86EB-51D0-D1A8-22A89C06BC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72278" y="1845734"/>
                <a:ext cx="5862762" cy="4475553"/>
              </a:xfrm>
              <a:blipFill>
                <a:blip r:embed="rId2"/>
                <a:stretch>
                  <a:fillRect l="-2495" t="-1499" r="-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FA31B2-F2E8-555F-5E32-C644772FE6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89912" y="2557669"/>
            <a:ext cx="4532244" cy="33262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27682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4189A-AC5C-4950-FC48-A36B4DC23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Application on 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3F255-A20E-7963-CEDE-3C9411005B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The camel has large feet.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This means the force from the weight of the camel is applied over a large area.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The pressure on the sand is decreased, so the camel will not sink in the sand.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C3760E-BFF6-C144-9D68-811E99E3CA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70029" y="2311486"/>
            <a:ext cx="4937125" cy="309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0620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181</TotalTime>
  <Words>715</Words>
  <Application>Microsoft Office PowerPoint</Application>
  <PresentationFormat>Widescreen</PresentationFormat>
  <Paragraphs>64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Adobe Gothic Std B</vt:lpstr>
      <vt:lpstr>Calibri</vt:lpstr>
      <vt:lpstr>Calibri Light</vt:lpstr>
      <vt:lpstr>Cambria Math</vt:lpstr>
      <vt:lpstr>Wingdings</vt:lpstr>
      <vt:lpstr>Retrospect</vt:lpstr>
      <vt:lpstr>Unit 3: Forces and energy Lesson 5: Pressure between solids</vt:lpstr>
      <vt:lpstr>Learning Objective: </vt:lpstr>
      <vt:lpstr>Work in groups.</vt:lpstr>
      <vt:lpstr>Which way is correct? Why? Work in pairs</vt:lpstr>
      <vt:lpstr>Look to the following heels guess which part in heels will penetrate the soil and guess why?</vt:lpstr>
      <vt:lpstr>Guess why polar bear has large flat leg?</vt:lpstr>
      <vt:lpstr>PowerPoint Presentation</vt:lpstr>
      <vt:lpstr>Calculating Pressure</vt:lpstr>
      <vt:lpstr>Application on pressure</vt:lpstr>
      <vt:lpstr>PowerPoint Presentation</vt:lpstr>
      <vt:lpstr>PowerPoint Presentation</vt:lpstr>
      <vt:lpstr>Activity time </vt:lpstr>
      <vt:lpstr>PowerPoint Presentation</vt:lpstr>
      <vt:lpstr>Quick Assessment</vt:lpstr>
      <vt:lpstr>Let’s Play</vt:lpstr>
      <vt:lpstr>Quick Assessment</vt:lpstr>
      <vt:lpstr>Quick Assessment</vt:lpstr>
      <vt:lpstr>Questions</vt:lpstr>
      <vt:lpstr>Questions</vt:lpstr>
      <vt:lpstr>Activity Time</vt:lpstr>
      <vt:lpstr>Work in your groups to answer the following questions</vt:lpstr>
      <vt:lpstr>After the activity Answer the self-assessment’s questions</vt:lpstr>
      <vt:lpstr>Language 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3: Forces and energy Lesson 5: Pressure between solids</dc:title>
  <dc:creator>حبيبة ابراهيم ابراهيم رجب محمد مصطفى</dc:creator>
  <cp:lastModifiedBy>Aliyaa ibrahim</cp:lastModifiedBy>
  <cp:revision>4</cp:revision>
  <dcterms:created xsi:type="dcterms:W3CDTF">2022-08-20T13:10:37Z</dcterms:created>
  <dcterms:modified xsi:type="dcterms:W3CDTF">2024-05-23T05:56:23Z</dcterms:modified>
</cp:coreProperties>
</file>