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26"/>
  </p:notesMasterIdLst>
  <p:handoutMasterIdLst>
    <p:handoutMasterId r:id="rId27"/>
  </p:handoutMasterIdLst>
  <p:sldIdLst>
    <p:sldId id="258" r:id="rId2"/>
    <p:sldId id="264" r:id="rId3"/>
    <p:sldId id="278" r:id="rId4"/>
    <p:sldId id="279" r:id="rId5"/>
    <p:sldId id="280" r:id="rId6"/>
    <p:sldId id="296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292" r:id="rId19"/>
    <p:sldId id="293" r:id="rId20"/>
    <p:sldId id="294" r:id="rId21"/>
    <p:sldId id="297" r:id="rId22"/>
    <p:sldId id="298" r:id="rId23"/>
    <p:sldId id="295" r:id="rId24"/>
    <p:sldId id="267" r:id="rId25"/>
  </p:sldIdLst>
  <p:sldSz cx="9144000" cy="6858000" type="screen4x3"/>
  <p:notesSz cx="6858000" cy="9144000"/>
  <p:embeddedFontLst>
    <p:embeddedFont>
      <p:font typeface="Twinkl" pitchFamily="2" charset="0"/>
      <p:regular r:id="rId28"/>
      <p:bold r:id="rId29"/>
    </p:embeddedFont>
    <p:embeddedFont>
      <p:font typeface="Sassoon Infant Rg" pitchFamily="2" charset="0"/>
      <p:regular r:id="rId30"/>
      <p:bold r:id="rId31"/>
    </p:embeddedFont>
    <p:embeddedFont>
      <p:font typeface="Calibri" pitchFamily="34" charset="0"/>
      <p:regular r:id="rId32"/>
      <p:bold r:id="rId33"/>
      <p:italic r:id="rId34"/>
      <p:boldItalic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6113"/>
    <a:srgbClr val="F1884C"/>
    <a:srgbClr val="EA5B6A"/>
    <a:srgbClr val="9699CF"/>
    <a:srgbClr val="12A79B"/>
    <a:srgbClr val="FECC81"/>
    <a:srgbClr val="7CC3E1"/>
    <a:srgbClr val="AED479"/>
    <a:srgbClr val="C5ACD3"/>
    <a:srgbClr val="FFE76B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5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-1320" y="-102"/>
      </p:cViewPr>
      <p:guideLst>
        <p:guide orient="horz" pos="2160"/>
        <p:guide orient="horz" pos="3974"/>
        <p:guide orient="horz" pos="346"/>
        <p:guide orient="horz" pos="482"/>
        <p:guide orient="horz" pos="3838"/>
        <p:guide pos="2880"/>
        <p:guide pos="340"/>
        <p:guide pos="5420"/>
        <p:guide pos="476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58" d="100"/>
          <a:sy n="58" d="100"/>
        </p:scale>
        <p:origin x="1962" y="9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pPr/>
              <a:t>27/12/2023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pPr/>
              <a:t>27/12/2023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resources/early-years-numbers-number-system/all-about-numbers-numbers-the-number-system-number-mathematics-eyfs-early-years/number-12-all-about-numbers-numbers-the-number-system-number-mathematics-eyfs-early-years" TargetMode="Externa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resources/early-years-numbers-number-system/all-about-numbers-numbers-the-number-system-number-mathematics-eyfs-early-years/number-12-all-about-numbers-numbers-the-number-system-number-mathematics-eyfs-early-years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hlinkClick r:id="rId4"/>
            <a:extLst>
              <a:ext uri="{FF2B5EF4-FFF2-40B4-BE49-F238E27FC236}">
                <a16:creationId xmlns="" xmlns:a16="http://schemas.microsoft.com/office/drawing/2014/main" id="{21B293E7-8704-40F1-82A6-62754E721E92}"/>
              </a:ext>
            </a:extLst>
          </p:cNvPr>
          <p:cNvSpPr/>
          <p:nvPr userDrawn="1"/>
        </p:nvSpPr>
        <p:spPr>
          <a:xfrm>
            <a:off x="8262257" y="6019800"/>
            <a:ext cx="881743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hlinkClick r:id="rId4"/>
            <a:extLst>
              <a:ext uri="{FF2B5EF4-FFF2-40B4-BE49-F238E27FC236}">
                <a16:creationId xmlns="" xmlns:a16="http://schemas.microsoft.com/office/drawing/2014/main" id="{088A1A2B-E529-4381-A304-1E9C2577E582}"/>
              </a:ext>
            </a:extLst>
          </p:cNvPr>
          <p:cNvSpPr/>
          <p:nvPr userDrawn="1"/>
        </p:nvSpPr>
        <p:spPr>
          <a:xfrm>
            <a:off x="97971" y="5889171"/>
            <a:ext cx="1143000" cy="9470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3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hlinkClick r:id="rId4"/>
            <a:extLst>
              <a:ext uri="{FF2B5EF4-FFF2-40B4-BE49-F238E27FC236}">
                <a16:creationId xmlns="" xmlns:a16="http://schemas.microsoft.com/office/drawing/2014/main" id="{674B8E0C-A87A-4786-8909-1B330019C294}"/>
              </a:ext>
            </a:extLst>
          </p:cNvPr>
          <p:cNvSpPr/>
          <p:nvPr userDrawn="1"/>
        </p:nvSpPr>
        <p:spPr>
          <a:xfrm>
            <a:off x="8262257" y="6019800"/>
            <a:ext cx="881743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hlinkClick r:id="rId4"/>
            <a:extLst>
              <a:ext uri="{FF2B5EF4-FFF2-40B4-BE49-F238E27FC236}">
                <a16:creationId xmlns="" xmlns:a16="http://schemas.microsoft.com/office/drawing/2014/main" id="{3005E5CF-C6B0-483F-9CE8-F9A1E29BBED8}"/>
              </a:ext>
            </a:extLst>
          </p:cNvPr>
          <p:cNvSpPr/>
          <p:nvPr userDrawn="1"/>
        </p:nvSpPr>
        <p:spPr>
          <a:xfrm>
            <a:off x="97971" y="5889171"/>
            <a:ext cx="1143000" cy="9470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7" Type="http://schemas.openxmlformats.org/officeDocument/2006/relationships/slide" Target="slide11.xml"/><Relationship Id="rId2" Type="http://schemas.openxmlformats.org/officeDocument/2006/relationships/image" Target="../media/image26.tif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image" Target="../media/image30.tiff"/><Relationship Id="rId4" Type="http://schemas.openxmlformats.org/officeDocument/2006/relationships/image" Target="../media/image18.tif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tiff"/><Relationship Id="rId3" Type="http://schemas.openxmlformats.org/officeDocument/2006/relationships/image" Target="../media/image9.tiff"/><Relationship Id="rId7" Type="http://schemas.openxmlformats.org/officeDocument/2006/relationships/image" Target="../media/image27.tiff"/><Relationship Id="rId2" Type="http://schemas.openxmlformats.org/officeDocument/2006/relationships/image" Target="../media/image26.tif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image" Target="../media/image30.tiff"/><Relationship Id="rId4" Type="http://schemas.openxmlformats.org/officeDocument/2006/relationships/image" Target="../media/image18.tif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tiff"/><Relationship Id="rId3" Type="http://schemas.openxmlformats.org/officeDocument/2006/relationships/image" Target="../media/image9.tiff"/><Relationship Id="rId7" Type="http://schemas.openxmlformats.org/officeDocument/2006/relationships/image" Target="../media/image32.tiff"/><Relationship Id="rId2" Type="http://schemas.openxmlformats.org/officeDocument/2006/relationships/image" Target="../media/image26.tif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image" Target="../media/image31.tiff"/><Relationship Id="rId4" Type="http://schemas.openxmlformats.org/officeDocument/2006/relationships/image" Target="../media/image18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5" Type="http://schemas.openxmlformats.org/officeDocument/2006/relationships/slide" Target="slide14.xml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8.tiff"/><Relationship Id="rId4" Type="http://schemas.openxmlformats.org/officeDocument/2006/relationships/image" Target="../media/image37.tif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18.tiff"/><Relationship Id="rId7" Type="http://schemas.openxmlformats.org/officeDocument/2006/relationships/image" Target="../media/image42.png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9.tiff"/><Relationship Id="rId7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2.png"/><Relationship Id="rId11" Type="http://schemas.openxmlformats.org/officeDocument/2006/relationships/image" Target="../media/image44.png"/><Relationship Id="rId5" Type="http://schemas.openxmlformats.org/officeDocument/2006/relationships/image" Target="../media/image39.png"/><Relationship Id="rId10" Type="http://schemas.openxmlformats.org/officeDocument/2006/relationships/image" Target="../media/image47.png"/><Relationship Id="rId4" Type="http://schemas.openxmlformats.org/officeDocument/2006/relationships/image" Target="../media/image18.tiff"/><Relationship Id="rId9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9.tiff"/><Relationship Id="rId7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2.png"/><Relationship Id="rId11" Type="http://schemas.openxmlformats.org/officeDocument/2006/relationships/image" Target="../media/image44.png"/><Relationship Id="rId5" Type="http://schemas.openxmlformats.org/officeDocument/2006/relationships/image" Target="../media/image39.png"/><Relationship Id="rId10" Type="http://schemas.openxmlformats.org/officeDocument/2006/relationships/image" Target="../media/image47.png"/><Relationship Id="rId4" Type="http://schemas.openxmlformats.org/officeDocument/2006/relationships/image" Target="../media/image18.tiff"/><Relationship Id="rId9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tif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tif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tif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tiff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1.tif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tiff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1.tif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4.png"/><Relationship Id="rId5" Type="http://schemas.openxmlformats.org/officeDocument/2006/relationships/image" Target="../media/image53.tiff"/><Relationship Id="rId4" Type="http://schemas.openxmlformats.org/officeDocument/2006/relationships/image" Target="../media/image52.tif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9.tiff"/><Relationship Id="rId7" Type="http://schemas.openxmlformats.org/officeDocument/2006/relationships/image" Target="../media/image21.tif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tiff"/><Relationship Id="rId5" Type="http://schemas.openxmlformats.org/officeDocument/2006/relationships/image" Target="../media/image19.tiff"/><Relationship Id="rId4" Type="http://schemas.openxmlformats.org/officeDocument/2006/relationships/image" Target="../media/image18.tif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8.tiff"/><Relationship Id="rId7" Type="http://schemas.openxmlformats.org/officeDocument/2006/relationships/image" Target="../media/image24.tiff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tiff"/><Relationship Id="rId5" Type="http://schemas.openxmlformats.org/officeDocument/2006/relationships/image" Target="../media/image20.tiff"/><Relationship Id="rId4" Type="http://schemas.openxmlformats.org/officeDocument/2006/relationships/image" Target="../media/image22.tif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image" Target="../media/image9.tiff"/><Relationship Id="rId7" Type="http://schemas.openxmlformats.org/officeDocument/2006/relationships/image" Target="../media/image29.png"/><Relationship Id="rId2" Type="http://schemas.openxmlformats.org/officeDocument/2006/relationships/image" Target="../media/image26.tif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tiff"/><Relationship Id="rId5" Type="http://schemas.openxmlformats.org/officeDocument/2006/relationships/image" Target="../media/image27.tiff"/><Relationship Id="rId4" Type="http://schemas.openxmlformats.org/officeDocument/2006/relationships/image" Target="../media/image18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276E4A46-10DD-449B-BCEE-02E4F14A38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6637239" y="965991"/>
            <a:ext cx="1473039" cy="2090998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9B0D11DA-46A3-4CF5-A41E-FF35DF056802}"/>
              </a:ext>
            </a:extLst>
          </p:cNvPr>
          <p:cNvGrpSpPr/>
          <p:nvPr/>
        </p:nvGrpSpPr>
        <p:grpSpPr>
          <a:xfrm>
            <a:off x="3972350" y="588832"/>
            <a:ext cx="1666732" cy="1881325"/>
            <a:chOff x="1254183" y="2055656"/>
            <a:chExt cx="1819277" cy="2090998"/>
          </a:xfrm>
        </p:grpSpPr>
        <p:pic>
          <p:nvPicPr>
            <p:cNvPr id="4" name="Picture 3">
              <a:extLst>
                <a:ext uri="{FF2B5EF4-FFF2-40B4-BE49-F238E27FC236}">
                  <a16:creationId xmlns="" xmlns:a16="http://schemas.microsoft.com/office/drawing/2014/main" id="{66C33FF8-2450-4221-8C74-5C9DE63AEE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866900" y="2055656"/>
              <a:ext cx="1206560" cy="2090998"/>
            </a:xfrm>
            <a:prstGeom prst="rect">
              <a:avLst/>
            </a:prstGeom>
          </p:spPr>
        </p:pic>
        <p:pic>
          <p:nvPicPr>
            <p:cNvPr id="7" name="Eyes One">
              <a:extLst>
                <a:ext uri="{FF2B5EF4-FFF2-40B4-BE49-F238E27FC236}">
                  <a16:creationId xmlns="" xmlns:a16="http://schemas.microsoft.com/office/drawing/2014/main" id="{FE39939C-2392-43A5-A0EF-34B9859C90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12" r="-2125"/>
            <a:stretch/>
          </p:blipFill>
          <p:spPr>
            <a:xfrm>
              <a:off x="1254183" y="2408801"/>
              <a:ext cx="507942" cy="1737853"/>
            </a:xfrm>
            <a:prstGeom prst="rect">
              <a:avLst/>
            </a:prstGeom>
          </p:spPr>
        </p:pic>
      </p:grpSp>
      <p:sp>
        <p:nvSpPr>
          <p:cNvPr id="5" name="Speech Bubble: Rectangle with Corners Rounded 4">
            <a:extLst>
              <a:ext uri="{FF2B5EF4-FFF2-40B4-BE49-F238E27FC236}">
                <a16:creationId xmlns="" xmlns:a16="http://schemas.microsoft.com/office/drawing/2014/main" id="{48087AD3-7B82-4121-A419-91F08D9CF551}"/>
              </a:ext>
            </a:extLst>
          </p:cNvPr>
          <p:cNvSpPr/>
          <p:nvPr/>
        </p:nvSpPr>
        <p:spPr>
          <a:xfrm>
            <a:off x="946506" y="981478"/>
            <a:ext cx="2583443" cy="1225897"/>
          </a:xfrm>
          <a:prstGeom prst="wedgeRoundRectCallout">
            <a:avLst>
              <a:gd name="adj1" fmla="val 61798"/>
              <a:gd name="adj2" fmla="val 43749"/>
              <a:gd name="adj3" fmla="val 16667"/>
            </a:avLst>
          </a:prstGeom>
          <a:solidFill>
            <a:schemeClr val="bg1"/>
          </a:solidFill>
          <a:ln w="28575">
            <a:solidFill>
              <a:srgbClr val="F188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lvl="0">
              <a:lnSpc>
                <a:spcPct val="90000"/>
              </a:lnSpc>
              <a:spcBef>
                <a:spcPts val="1000"/>
              </a:spcBef>
              <a:buSzPts val="1800"/>
            </a:pPr>
            <a:r>
              <a:rPr lang="en-GB" sz="1600" dirty="0">
                <a:solidFill>
                  <a:schemeClr val="tx1"/>
                </a:solidFill>
                <a:ea typeface="Roboto"/>
                <a:cs typeface="Roboto"/>
                <a:sym typeface="Roboto"/>
              </a:rPr>
              <a:t>Can you remember how many bananas Number Two packed? Choose the correct ten-frame.</a:t>
            </a:r>
            <a:endParaRPr lang="en-GB" sz="1600" dirty="0">
              <a:solidFill>
                <a:schemeClr val="tx1"/>
              </a:solidFill>
            </a:endParaRPr>
          </a:p>
        </p:txBody>
      </p:sp>
      <p:grpSp>
        <p:nvGrpSpPr>
          <p:cNvPr id="104" name="9 bananas">
            <a:extLst>
              <a:ext uri="{FF2B5EF4-FFF2-40B4-BE49-F238E27FC236}">
                <a16:creationId xmlns="" xmlns:a16="http://schemas.microsoft.com/office/drawing/2014/main" id="{ACAF2CC1-37EB-4142-957D-2F31D3526790}"/>
              </a:ext>
            </a:extLst>
          </p:cNvPr>
          <p:cNvGrpSpPr/>
          <p:nvPr/>
        </p:nvGrpSpPr>
        <p:grpSpPr>
          <a:xfrm>
            <a:off x="866670" y="3808852"/>
            <a:ext cx="2155386" cy="2718063"/>
            <a:chOff x="1585824" y="3808851"/>
            <a:chExt cx="2155386" cy="2718063"/>
          </a:xfrm>
        </p:grpSpPr>
        <p:pic>
          <p:nvPicPr>
            <p:cNvPr id="68" name="Picture 67">
              <a:extLst>
                <a:ext uri="{FF2B5EF4-FFF2-40B4-BE49-F238E27FC236}">
                  <a16:creationId xmlns="" xmlns:a16="http://schemas.microsoft.com/office/drawing/2014/main" id="{5AAEA15C-0F02-4043-A469-1F51ABE8B9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27023"/>
            <a:stretch/>
          </p:blipFill>
          <p:spPr>
            <a:xfrm rot="5400000">
              <a:off x="1304485" y="4090190"/>
              <a:ext cx="2718063" cy="2155386"/>
            </a:xfrm>
            <a:prstGeom prst="rect">
              <a:avLst/>
            </a:prstGeom>
          </p:spPr>
        </p:pic>
        <p:pic>
          <p:nvPicPr>
            <p:cNvPr id="72" name="Picture 71">
              <a:extLst>
                <a:ext uri="{FF2B5EF4-FFF2-40B4-BE49-F238E27FC236}">
                  <a16:creationId xmlns="" xmlns:a16="http://schemas.microsoft.com/office/drawing/2014/main" id="{CAA6336A-9659-44E7-876F-D274E390C3B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478237" y="3951514"/>
              <a:ext cx="414651" cy="360350"/>
            </a:xfrm>
            <a:prstGeom prst="rect">
              <a:avLst/>
            </a:prstGeom>
          </p:spPr>
        </p:pic>
        <p:pic>
          <p:nvPicPr>
            <p:cNvPr id="75" name="Picture 74">
              <a:extLst>
                <a:ext uri="{FF2B5EF4-FFF2-40B4-BE49-F238E27FC236}">
                  <a16:creationId xmlns="" xmlns:a16="http://schemas.microsoft.com/office/drawing/2014/main" id="{2511834D-7964-4840-B6EE-2301AEF6EBD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472386" y="4331364"/>
              <a:ext cx="414651" cy="360350"/>
            </a:xfrm>
            <a:prstGeom prst="rect">
              <a:avLst/>
            </a:prstGeom>
          </p:spPr>
        </p:pic>
        <p:pic>
          <p:nvPicPr>
            <p:cNvPr id="79" name="Picture 78">
              <a:extLst>
                <a:ext uri="{FF2B5EF4-FFF2-40B4-BE49-F238E27FC236}">
                  <a16:creationId xmlns="" xmlns:a16="http://schemas.microsoft.com/office/drawing/2014/main" id="{0FAF18FF-83FC-46E3-9DDF-FBDEEE00976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968438" y="3946708"/>
              <a:ext cx="414651" cy="360350"/>
            </a:xfrm>
            <a:prstGeom prst="rect">
              <a:avLst/>
            </a:prstGeom>
          </p:spPr>
        </p:pic>
      </p:grpSp>
      <p:grpSp>
        <p:nvGrpSpPr>
          <p:cNvPr id="103" name="7 bananas">
            <a:extLst>
              <a:ext uri="{FF2B5EF4-FFF2-40B4-BE49-F238E27FC236}">
                <a16:creationId xmlns="" xmlns:a16="http://schemas.microsoft.com/office/drawing/2014/main" id="{BA1A932C-D4FB-4046-9CD1-4D64ED5971A2}"/>
              </a:ext>
            </a:extLst>
          </p:cNvPr>
          <p:cNvGrpSpPr/>
          <p:nvPr/>
        </p:nvGrpSpPr>
        <p:grpSpPr>
          <a:xfrm>
            <a:off x="3281510" y="3808852"/>
            <a:ext cx="2155387" cy="2718063"/>
            <a:chOff x="3591765" y="3808852"/>
            <a:chExt cx="2155387" cy="2718063"/>
          </a:xfrm>
        </p:grpSpPr>
        <p:pic>
          <p:nvPicPr>
            <p:cNvPr id="74" name="Picture 73">
              <a:extLst>
                <a:ext uri="{FF2B5EF4-FFF2-40B4-BE49-F238E27FC236}">
                  <a16:creationId xmlns="" xmlns:a16="http://schemas.microsoft.com/office/drawing/2014/main" id="{06CF52C6-2BC2-4E73-9BC0-8309326A4C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27023"/>
            <a:stretch/>
          </p:blipFill>
          <p:spPr>
            <a:xfrm rot="5400000">
              <a:off x="3310427" y="4090190"/>
              <a:ext cx="2718063" cy="2155387"/>
            </a:xfrm>
            <a:prstGeom prst="rect">
              <a:avLst/>
            </a:prstGeom>
          </p:spPr>
        </p:pic>
        <p:pic>
          <p:nvPicPr>
            <p:cNvPr id="84" name="Picture 83">
              <a:extLst>
                <a:ext uri="{FF2B5EF4-FFF2-40B4-BE49-F238E27FC236}">
                  <a16:creationId xmlns="" xmlns:a16="http://schemas.microsoft.com/office/drawing/2014/main" id="{C7DFE642-2BF7-4486-9E9A-1BBBDDA5DD2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72825" y="3951514"/>
              <a:ext cx="414651" cy="360350"/>
            </a:xfrm>
            <a:prstGeom prst="rect">
              <a:avLst/>
            </a:prstGeom>
          </p:spPr>
        </p:pic>
      </p:grpSp>
      <p:grpSp>
        <p:nvGrpSpPr>
          <p:cNvPr id="58" name="10 bananas">
            <a:extLst>
              <a:ext uri="{FF2B5EF4-FFF2-40B4-BE49-F238E27FC236}">
                <a16:creationId xmlns="" xmlns:a16="http://schemas.microsoft.com/office/drawing/2014/main" id="{1C813BC6-F055-479A-9317-A44DA26C0144}"/>
              </a:ext>
            </a:extLst>
          </p:cNvPr>
          <p:cNvGrpSpPr/>
          <p:nvPr/>
        </p:nvGrpSpPr>
        <p:grpSpPr>
          <a:xfrm>
            <a:off x="5696351" y="3801012"/>
            <a:ext cx="2953518" cy="2718063"/>
            <a:chOff x="5595949" y="3808851"/>
            <a:chExt cx="2953518" cy="2718063"/>
          </a:xfrm>
        </p:grpSpPr>
        <p:pic>
          <p:nvPicPr>
            <p:cNvPr id="73" name="Picture 72">
              <a:extLst>
                <a:ext uri="{FF2B5EF4-FFF2-40B4-BE49-F238E27FC236}">
                  <a16:creationId xmlns="" xmlns:a16="http://schemas.microsoft.com/office/drawing/2014/main" id="{71CA8F25-89F7-4630-BCB2-0884AF7224E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 rot="5400000">
              <a:off x="5713676" y="3691124"/>
              <a:ext cx="2718063" cy="2953518"/>
            </a:xfrm>
            <a:prstGeom prst="rect">
              <a:avLst/>
            </a:prstGeom>
          </p:spPr>
        </p:pic>
        <p:pic>
          <p:nvPicPr>
            <p:cNvPr id="93" name="Picture 92">
              <a:extLst>
                <a:ext uri="{FF2B5EF4-FFF2-40B4-BE49-F238E27FC236}">
                  <a16:creationId xmlns="" xmlns:a16="http://schemas.microsoft.com/office/drawing/2014/main" id="{B29EEBBE-A127-4D43-A3D9-58EF9A723B7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487414" y="3956276"/>
              <a:ext cx="414651" cy="360350"/>
            </a:xfrm>
            <a:prstGeom prst="rect">
              <a:avLst/>
            </a:prstGeom>
          </p:spPr>
        </p:pic>
        <p:pic>
          <p:nvPicPr>
            <p:cNvPr id="98" name="Picture 97">
              <a:extLst>
                <a:ext uri="{FF2B5EF4-FFF2-40B4-BE49-F238E27FC236}">
                  <a16:creationId xmlns="" xmlns:a16="http://schemas.microsoft.com/office/drawing/2014/main" id="{EB6F0E6D-F08E-4F5C-BC87-C2D464C48F9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977615" y="3951470"/>
              <a:ext cx="414651" cy="360350"/>
            </a:xfrm>
            <a:prstGeom prst="rect">
              <a:avLst/>
            </a:prstGeom>
          </p:spPr>
        </p:pic>
      </p:grpSp>
      <p:sp>
        <p:nvSpPr>
          <p:cNvPr id="105" name="Rectangle 104">
            <a:hlinkClick r:id="rId7" action="ppaction://hlinksldjump"/>
            <a:extLst>
              <a:ext uri="{FF2B5EF4-FFF2-40B4-BE49-F238E27FC236}">
                <a16:creationId xmlns="" xmlns:a16="http://schemas.microsoft.com/office/drawing/2014/main" id="{0B320BCB-8A57-4191-9406-9D2468553192}"/>
              </a:ext>
            </a:extLst>
          </p:cNvPr>
          <p:cNvSpPr/>
          <p:nvPr/>
        </p:nvSpPr>
        <p:spPr>
          <a:xfrm>
            <a:off x="6078585" y="3603170"/>
            <a:ext cx="2314083" cy="25908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4158525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276E4A46-10DD-449B-BCEE-02E4F14A38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6637239" y="965991"/>
            <a:ext cx="1473039" cy="2090998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9B0D11DA-46A3-4CF5-A41E-FF35DF056802}"/>
              </a:ext>
            </a:extLst>
          </p:cNvPr>
          <p:cNvGrpSpPr/>
          <p:nvPr/>
        </p:nvGrpSpPr>
        <p:grpSpPr>
          <a:xfrm>
            <a:off x="842607" y="545289"/>
            <a:ext cx="1666732" cy="1881325"/>
            <a:chOff x="1254183" y="2055656"/>
            <a:chExt cx="1819277" cy="2090998"/>
          </a:xfrm>
        </p:grpSpPr>
        <p:pic>
          <p:nvPicPr>
            <p:cNvPr id="4" name="Picture 3">
              <a:extLst>
                <a:ext uri="{FF2B5EF4-FFF2-40B4-BE49-F238E27FC236}">
                  <a16:creationId xmlns="" xmlns:a16="http://schemas.microsoft.com/office/drawing/2014/main" id="{66C33FF8-2450-4221-8C74-5C9DE63AEE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866900" y="2055656"/>
              <a:ext cx="1206560" cy="2090998"/>
            </a:xfrm>
            <a:prstGeom prst="rect">
              <a:avLst/>
            </a:prstGeom>
          </p:spPr>
        </p:pic>
        <p:pic>
          <p:nvPicPr>
            <p:cNvPr id="7" name="Eyes One">
              <a:extLst>
                <a:ext uri="{FF2B5EF4-FFF2-40B4-BE49-F238E27FC236}">
                  <a16:creationId xmlns="" xmlns:a16="http://schemas.microsoft.com/office/drawing/2014/main" id="{FE39939C-2392-43A5-A0EF-34B9859C90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12" r="-2125"/>
            <a:stretch/>
          </p:blipFill>
          <p:spPr>
            <a:xfrm>
              <a:off x="1254183" y="2408801"/>
              <a:ext cx="507942" cy="1737853"/>
            </a:xfrm>
            <a:prstGeom prst="rect">
              <a:avLst/>
            </a:prstGeom>
          </p:spPr>
        </p:pic>
      </p:grpSp>
      <p:sp>
        <p:nvSpPr>
          <p:cNvPr id="5" name="Speech Bubble: Rectangle with Corners Rounded 4">
            <a:extLst>
              <a:ext uri="{FF2B5EF4-FFF2-40B4-BE49-F238E27FC236}">
                <a16:creationId xmlns="" xmlns:a16="http://schemas.microsoft.com/office/drawing/2014/main" id="{48087AD3-7B82-4121-A419-91F08D9CF551}"/>
              </a:ext>
            </a:extLst>
          </p:cNvPr>
          <p:cNvSpPr/>
          <p:nvPr/>
        </p:nvSpPr>
        <p:spPr>
          <a:xfrm>
            <a:off x="2912520" y="630683"/>
            <a:ext cx="2364330" cy="1315408"/>
          </a:xfrm>
          <a:prstGeom prst="wedgeRoundRectCallout">
            <a:avLst>
              <a:gd name="adj1" fmla="val -63159"/>
              <a:gd name="adj2" fmla="val 6509"/>
              <a:gd name="adj3" fmla="val 16667"/>
            </a:avLst>
          </a:prstGeom>
          <a:solidFill>
            <a:schemeClr val="bg1"/>
          </a:solidFill>
          <a:ln w="28575">
            <a:solidFill>
              <a:srgbClr val="F188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lvl="0">
              <a:lnSpc>
                <a:spcPct val="90000"/>
              </a:lnSpc>
              <a:spcBef>
                <a:spcPts val="1000"/>
              </a:spcBef>
              <a:buSzPts val="1800"/>
            </a:pPr>
            <a:r>
              <a:rPr lang="en-GB" sz="1600" dirty="0">
                <a:solidFill>
                  <a:srgbClr val="000000"/>
                </a:solidFill>
                <a:ea typeface="Roboto"/>
                <a:cs typeface="Roboto"/>
                <a:sym typeface="Roboto"/>
              </a:rPr>
              <a:t>How many bananas do you think we have altogether? Can you a tell a partner?</a:t>
            </a:r>
            <a:r>
              <a:rPr lang="en-GB" sz="1600" dirty="0">
                <a:solidFill>
                  <a:srgbClr val="000000"/>
                </a:solidFill>
                <a:sym typeface="Roboto"/>
              </a:rPr>
              <a:t> </a:t>
            </a:r>
            <a:r>
              <a:rPr lang="en-GB" sz="1600" dirty="0">
                <a:solidFill>
                  <a:srgbClr val="000000"/>
                </a:solidFill>
                <a:ea typeface="Roboto"/>
                <a:cs typeface="Roboto"/>
                <a:sym typeface="Roboto"/>
              </a:rPr>
              <a:t>Click me to check.</a:t>
            </a:r>
            <a:endParaRPr lang="en-GB" sz="1600" dirty="0">
              <a:solidFill>
                <a:srgbClr val="000000"/>
              </a:solidFill>
            </a:endParaRPr>
          </a:p>
        </p:txBody>
      </p:sp>
      <p:grpSp>
        <p:nvGrpSpPr>
          <p:cNvPr id="24" name="10 bananas">
            <a:extLst>
              <a:ext uri="{FF2B5EF4-FFF2-40B4-BE49-F238E27FC236}">
                <a16:creationId xmlns="" xmlns:a16="http://schemas.microsoft.com/office/drawing/2014/main" id="{901B7D8E-C687-48C7-B612-241F3BD0FDF0}"/>
              </a:ext>
            </a:extLst>
          </p:cNvPr>
          <p:cNvGrpSpPr/>
          <p:nvPr/>
        </p:nvGrpSpPr>
        <p:grpSpPr>
          <a:xfrm>
            <a:off x="4537377" y="3802466"/>
            <a:ext cx="2953518" cy="2718063"/>
            <a:chOff x="5595949" y="3808851"/>
            <a:chExt cx="2953518" cy="2718063"/>
          </a:xfrm>
        </p:grpSpPr>
        <p:pic>
          <p:nvPicPr>
            <p:cNvPr id="25" name="Picture 24">
              <a:extLst>
                <a:ext uri="{FF2B5EF4-FFF2-40B4-BE49-F238E27FC236}">
                  <a16:creationId xmlns="" xmlns:a16="http://schemas.microsoft.com/office/drawing/2014/main" id="{319668AD-2F77-45AE-9B68-E2A229C2A67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 rot="5400000">
              <a:off x="5713676" y="3691124"/>
              <a:ext cx="2718063" cy="2953518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="" xmlns:a16="http://schemas.microsoft.com/office/drawing/2014/main" id="{72D8A309-11F6-481C-A5BB-6550107B699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487414" y="3956276"/>
              <a:ext cx="414651" cy="360350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="" xmlns:a16="http://schemas.microsoft.com/office/drawing/2014/main" id="{7C428AB7-2E8C-4632-8A87-0CD0D9029FB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977615" y="3951470"/>
              <a:ext cx="414651" cy="360350"/>
            </a:xfrm>
            <a:prstGeom prst="rect">
              <a:avLst/>
            </a:prstGeom>
          </p:spPr>
        </p:pic>
      </p:grpSp>
      <p:grpSp>
        <p:nvGrpSpPr>
          <p:cNvPr id="28" name="10 bananas">
            <a:extLst>
              <a:ext uri="{FF2B5EF4-FFF2-40B4-BE49-F238E27FC236}">
                <a16:creationId xmlns="" xmlns:a16="http://schemas.microsoft.com/office/drawing/2014/main" id="{05F75A52-CE64-4229-B41B-16EF6CBBA7F0}"/>
              </a:ext>
            </a:extLst>
          </p:cNvPr>
          <p:cNvGrpSpPr/>
          <p:nvPr/>
        </p:nvGrpSpPr>
        <p:grpSpPr>
          <a:xfrm>
            <a:off x="2626250" y="3535495"/>
            <a:ext cx="2953518" cy="2985033"/>
            <a:chOff x="5595949" y="3541881"/>
            <a:chExt cx="2953518" cy="2985033"/>
          </a:xfrm>
        </p:grpSpPr>
        <p:pic>
          <p:nvPicPr>
            <p:cNvPr id="29" name="Picture 28">
              <a:extLst>
                <a:ext uri="{FF2B5EF4-FFF2-40B4-BE49-F238E27FC236}">
                  <a16:creationId xmlns="" xmlns:a16="http://schemas.microsoft.com/office/drawing/2014/main" id="{9D4EC437-93E2-44C1-8046-40C3F515B23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771538" y="3541881"/>
              <a:ext cx="1884610" cy="2782369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="" xmlns:a16="http://schemas.microsoft.com/office/drawing/2014/main" id="{4F0FE67B-3883-4F64-AC3D-F7DC6DA6C0A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 rot="5400000">
              <a:off x="5713676" y="3691124"/>
              <a:ext cx="2718063" cy="2953518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="" xmlns:a16="http://schemas.microsoft.com/office/drawing/2014/main" id="{FCD5FEF5-3342-4A8D-8004-9D47F5930AB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487414" y="3956276"/>
              <a:ext cx="414651" cy="360350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="" xmlns:a16="http://schemas.microsoft.com/office/drawing/2014/main" id="{AE6CAF80-063B-439B-80AD-FBACF7DBE6D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481563" y="4336126"/>
              <a:ext cx="414651" cy="360350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="" xmlns:a16="http://schemas.microsoft.com/office/drawing/2014/main" id="{829321F9-DA56-471A-BFFF-37FCDE7EC6E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481563" y="4752209"/>
              <a:ext cx="414651" cy="360350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="" xmlns:a16="http://schemas.microsoft.com/office/drawing/2014/main" id="{1B3BE2A1-9AB2-46CB-B387-D46CDE7ED81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476070" y="5142644"/>
              <a:ext cx="414651" cy="360350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="" xmlns:a16="http://schemas.microsoft.com/office/drawing/2014/main" id="{314795C9-CF35-4596-A4F9-73B176E0C00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476070" y="5540611"/>
              <a:ext cx="414651" cy="360350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="" xmlns:a16="http://schemas.microsoft.com/office/drawing/2014/main" id="{C029E52F-84FF-4C5E-951F-0EBBC55B6E7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977615" y="3951470"/>
              <a:ext cx="414651" cy="360350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="" xmlns:a16="http://schemas.microsoft.com/office/drawing/2014/main" id="{A59FD7EB-3E98-4C51-ACED-BD580DF885C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977614" y="4336126"/>
              <a:ext cx="414651" cy="360350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="" xmlns:a16="http://schemas.microsoft.com/office/drawing/2014/main" id="{54C767CA-3709-4606-9DB8-C8C4EBE8B77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977613" y="4752209"/>
              <a:ext cx="414651" cy="360350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="" xmlns:a16="http://schemas.microsoft.com/office/drawing/2014/main" id="{51B37EE2-7861-438E-96DF-E7B776C1285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977612" y="5142644"/>
              <a:ext cx="414651" cy="360350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="" xmlns:a16="http://schemas.microsoft.com/office/drawing/2014/main" id="{D43A5E80-AD9A-40E0-9998-ECCFBF5D18D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972837" y="5535849"/>
              <a:ext cx="414651" cy="3603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667288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0.31667 3.33333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3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85185E-6 L -1.11111E-6 -0.1578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7037E-6 L -0.06389 -0.1981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94" y="-9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276E4A46-10DD-449B-BCEE-02E4F14A38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7003532" y="599319"/>
            <a:ext cx="1473039" cy="2090998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9B0D11DA-46A3-4CF5-A41E-FF35DF056802}"/>
              </a:ext>
            </a:extLst>
          </p:cNvPr>
          <p:cNvGrpSpPr/>
          <p:nvPr/>
        </p:nvGrpSpPr>
        <p:grpSpPr>
          <a:xfrm>
            <a:off x="3579250" y="1413663"/>
            <a:ext cx="1985500" cy="2241135"/>
            <a:chOff x="1254183" y="2055656"/>
            <a:chExt cx="1819277" cy="2090998"/>
          </a:xfrm>
        </p:grpSpPr>
        <p:pic>
          <p:nvPicPr>
            <p:cNvPr id="4" name="Picture 3">
              <a:extLst>
                <a:ext uri="{FF2B5EF4-FFF2-40B4-BE49-F238E27FC236}">
                  <a16:creationId xmlns="" xmlns:a16="http://schemas.microsoft.com/office/drawing/2014/main" id="{66C33FF8-2450-4221-8C74-5C9DE63AEE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866900" y="2055656"/>
              <a:ext cx="1206560" cy="2090998"/>
            </a:xfrm>
            <a:prstGeom prst="rect">
              <a:avLst/>
            </a:prstGeom>
          </p:spPr>
        </p:pic>
        <p:pic>
          <p:nvPicPr>
            <p:cNvPr id="7" name="Eyes One">
              <a:extLst>
                <a:ext uri="{FF2B5EF4-FFF2-40B4-BE49-F238E27FC236}">
                  <a16:creationId xmlns="" xmlns:a16="http://schemas.microsoft.com/office/drawing/2014/main" id="{FE39939C-2392-43A5-A0EF-34B9859C90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12" r="-2125"/>
            <a:stretch/>
          </p:blipFill>
          <p:spPr>
            <a:xfrm>
              <a:off x="1254183" y="2408801"/>
              <a:ext cx="507942" cy="1737853"/>
            </a:xfrm>
            <a:prstGeom prst="rect">
              <a:avLst/>
            </a:prstGeom>
          </p:spPr>
        </p:pic>
      </p:grpSp>
      <p:sp>
        <p:nvSpPr>
          <p:cNvPr id="5" name="Speech Bubble: Rectangle with Corners Rounded 4">
            <a:extLst>
              <a:ext uri="{FF2B5EF4-FFF2-40B4-BE49-F238E27FC236}">
                <a16:creationId xmlns="" xmlns:a16="http://schemas.microsoft.com/office/drawing/2014/main" id="{48087AD3-7B82-4121-A419-91F08D9CF551}"/>
              </a:ext>
            </a:extLst>
          </p:cNvPr>
          <p:cNvSpPr/>
          <p:nvPr/>
        </p:nvSpPr>
        <p:spPr>
          <a:xfrm>
            <a:off x="1539492" y="2918639"/>
            <a:ext cx="1552051" cy="518615"/>
          </a:xfrm>
          <a:prstGeom prst="wedgeRoundRectCallout">
            <a:avLst>
              <a:gd name="adj1" fmla="val 69401"/>
              <a:gd name="adj2" fmla="val 23301"/>
              <a:gd name="adj3" fmla="val 16667"/>
            </a:avLst>
          </a:prstGeom>
          <a:solidFill>
            <a:schemeClr val="bg1"/>
          </a:solidFill>
          <a:ln w="28575">
            <a:solidFill>
              <a:srgbClr val="F188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lvl="0">
              <a:lnSpc>
                <a:spcPct val="90000"/>
              </a:lnSpc>
              <a:spcBef>
                <a:spcPts val="1000"/>
              </a:spcBef>
              <a:buSzPts val="1800"/>
            </a:pPr>
            <a:r>
              <a:rPr lang="en-GB" sz="1600" dirty="0">
                <a:solidFill>
                  <a:srgbClr val="000000"/>
                </a:solidFill>
                <a:ea typeface="Roboto"/>
                <a:cs typeface="Roboto"/>
                <a:sym typeface="Roboto"/>
              </a:rPr>
              <a:t>I am one 10.</a:t>
            </a:r>
            <a:endParaRPr lang="en-GB" sz="1600" dirty="0">
              <a:solidFill>
                <a:srgbClr val="000000"/>
              </a:solidFill>
            </a:endParaRPr>
          </a:p>
        </p:txBody>
      </p:sp>
      <p:grpSp>
        <p:nvGrpSpPr>
          <p:cNvPr id="24" name="10 bananas">
            <a:extLst>
              <a:ext uri="{FF2B5EF4-FFF2-40B4-BE49-F238E27FC236}">
                <a16:creationId xmlns="" xmlns:a16="http://schemas.microsoft.com/office/drawing/2014/main" id="{901B7D8E-C687-48C7-B612-241F3BD0FDF0}"/>
              </a:ext>
            </a:extLst>
          </p:cNvPr>
          <p:cNvGrpSpPr/>
          <p:nvPr/>
        </p:nvGrpSpPr>
        <p:grpSpPr>
          <a:xfrm>
            <a:off x="4259604" y="4144598"/>
            <a:ext cx="2270552" cy="2089543"/>
            <a:chOff x="5595949" y="3808851"/>
            <a:chExt cx="2953518" cy="2718063"/>
          </a:xfrm>
        </p:grpSpPr>
        <p:pic>
          <p:nvPicPr>
            <p:cNvPr id="25" name="Picture 24">
              <a:extLst>
                <a:ext uri="{FF2B5EF4-FFF2-40B4-BE49-F238E27FC236}">
                  <a16:creationId xmlns="" xmlns:a16="http://schemas.microsoft.com/office/drawing/2014/main" id="{319668AD-2F77-45AE-9B68-E2A229C2A67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 rot="5400000">
              <a:off x="5713676" y="3691124"/>
              <a:ext cx="2718063" cy="2953518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="" xmlns:a16="http://schemas.microsoft.com/office/drawing/2014/main" id="{72D8A309-11F6-481C-A5BB-6550107B699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487414" y="3956276"/>
              <a:ext cx="414651" cy="360350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="" xmlns:a16="http://schemas.microsoft.com/office/drawing/2014/main" id="{7C428AB7-2E8C-4632-8A87-0CD0D9029FB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977615" y="3951470"/>
              <a:ext cx="414651" cy="360350"/>
            </a:xfrm>
            <a:prstGeom prst="rect">
              <a:avLst/>
            </a:prstGeom>
          </p:spPr>
        </p:pic>
      </p:grpSp>
      <p:grpSp>
        <p:nvGrpSpPr>
          <p:cNvPr id="28" name="10 bananas">
            <a:extLst>
              <a:ext uri="{FF2B5EF4-FFF2-40B4-BE49-F238E27FC236}">
                <a16:creationId xmlns="" xmlns:a16="http://schemas.microsoft.com/office/drawing/2014/main" id="{05F75A52-CE64-4229-B41B-16EF6CBBA7F0}"/>
              </a:ext>
            </a:extLst>
          </p:cNvPr>
          <p:cNvGrpSpPr/>
          <p:nvPr/>
        </p:nvGrpSpPr>
        <p:grpSpPr>
          <a:xfrm>
            <a:off x="2768873" y="3939361"/>
            <a:ext cx="2270551" cy="2294779"/>
            <a:chOff x="5595949" y="3541881"/>
            <a:chExt cx="2953518" cy="2985033"/>
          </a:xfrm>
        </p:grpSpPr>
        <p:pic>
          <p:nvPicPr>
            <p:cNvPr id="29" name="Picture 28">
              <a:extLst>
                <a:ext uri="{FF2B5EF4-FFF2-40B4-BE49-F238E27FC236}">
                  <a16:creationId xmlns="" xmlns:a16="http://schemas.microsoft.com/office/drawing/2014/main" id="{9D4EC437-93E2-44C1-8046-40C3F515B23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771538" y="3541881"/>
              <a:ext cx="1884610" cy="2782369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="" xmlns:a16="http://schemas.microsoft.com/office/drawing/2014/main" id="{4F0FE67B-3883-4F64-AC3D-F7DC6DA6C0A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 rot="5400000">
              <a:off x="5713676" y="3691124"/>
              <a:ext cx="2718063" cy="2953518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="" xmlns:a16="http://schemas.microsoft.com/office/drawing/2014/main" id="{FCD5FEF5-3342-4A8D-8004-9D47F5930AB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487414" y="3956276"/>
              <a:ext cx="414651" cy="360350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="" xmlns:a16="http://schemas.microsoft.com/office/drawing/2014/main" id="{AE6CAF80-063B-439B-80AD-FBACF7DBE6D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481563" y="4336126"/>
              <a:ext cx="414651" cy="360350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="" xmlns:a16="http://schemas.microsoft.com/office/drawing/2014/main" id="{829321F9-DA56-471A-BFFF-37FCDE7EC6E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481563" y="4752209"/>
              <a:ext cx="414651" cy="360350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="" xmlns:a16="http://schemas.microsoft.com/office/drawing/2014/main" id="{1B3BE2A1-9AB2-46CB-B387-D46CDE7ED81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476070" y="5142644"/>
              <a:ext cx="414651" cy="360350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="" xmlns:a16="http://schemas.microsoft.com/office/drawing/2014/main" id="{314795C9-CF35-4596-A4F9-73B176E0C00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476070" y="5540611"/>
              <a:ext cx="414651" cy="360350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="" xmlns:a16="http://schemas.microsoft.com/office/drawing/2014/main" id="{C029E52F-84FF-4C5E-951F-0EBBC55B6E7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977615" y="3951470"/>
              <a:ext cx="414651" cy="360350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="" xmlns:a16="http://schemas.microsoft.com/office/drawing/2014/main" id="{A59FD7EB-3E98-4C51-ACED-BD580DF885C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977614" y="4336126"/>
              <a:ext cx="414651" cy="360350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="" xmlns:a16="http://schemas.microsoft.com/office/drawing/2014/main" id="{54C767CA-3709-4606-9DB8-C8C4EBE8B77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977613" y="4752209"/>
              <a:ext cx="414651" cy="360350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="" xmlns:a16="http://schemas.microsoft.com/office/drawing/2014/main" id="{51B37EE2-7861-438E-96DF-E7B776C1285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977612" y="5142644"/>
              <a:ext cx="414651" cy="360350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="" xmlns:a16="http://schemas.microsoft.com/office/drawing/2014/main" id="{D43A5E80-AD9A-40E0-9998-ECCFBF5D18D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972837" y="5535849"/>
              <a:ext cx="414651" cy="360350"/>
            </a:xfrm>
            <a:prstGeom prst="rect">
              <a:avLst/>
            </a:prstGeom>
          </p:spPr>
        </p:pic>
      </p:grpSp>
      <p:sp>
        <p:nvSpPr>
          <p:cNvPr id="41" name="Speech Bubble: Rectangle with Corners Rounded 40">
            <a:extLst>
              <a:ext uri="{FF2B5EF4-FFF2-40B4-BE49-F238E27FC236}">
                <a16:creationId xmlns="" xmlns:a16="http://schemas.microsoft.com/office/drawing/2014/main" id="{B329AB00-9671-4ED7-83AA-06363A190DD1}"/>
              </a:ext>
            </a:extLst>
          </p:cNvPr>
          <p:cNvSpPr/>
          <p:nvPr/>
        </p:nvSpPr>
        <p:spPr>
          <a:xfrm>
            <a:off x="5823857" y="2606170"/>
            <a:ext cx="1103475" cy="518615"/>
          </a:xfrm>
          <a:prstGeom prst="wedgeRoundRectCallout">
            <a:avLst>
              <a:gd name="adj1" fmla="val -57857"/>
              <a:gd name="adj2" fmla="val -81649"/>
              <a:gd name="adj3" fmla="val 16667"/>
            </a:avLst>
          </a:prstGeom>
          <a:solidFill>
            <a:schemeClr val="bg1"/>
          </a:solidFill>
          <a:ln w="28575">
            <a:solidFill>
              <a:srgbClr val="F188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lvl="0">
              <a:lnSpc>
                <a:spcPct val="90000"/>
              </a:lnSpc>
              <a:spcBef>
                <a:spcPts val="1000"/>
              </a:spcBef>
              <a:buSzPts val="1800"/>
            </a:pPr>
            <a:r>
              <a:rPr lang="en-GB" sz="1600" dirty="0">
                <a:solidFill>
                  <a:srgbClr val="000000"/>
                </a:solidFill>
                <a:ea typeface="Roboto"/>
                <a:cs typeface="Roboto"/>
                <a:sym typeface="Roboto"/>
              </a:rPr>
              <a:t>I am 2.</a:t>
            </a:r>
            <a:endParaRPr lang="en-GB" sz="1600" dirty="0">
              <a:solidFill>
                <a:srgbClr val="000000"/>
              </a:solidFill>
            </a:endParaRPr>
          </a:p>
        </p:txBody>
      </p:sp>
      <p:sp>
        <p:nvSpPr>
          <p:cNvPr id="42" name="Speech Bubble: Rectangle with Corners Rounded 41">
            <a:extLst>
              <a:ext uri="{FF2B5EF4-FFF2-40B4-BE49-F238E27FC236}">
                <a16:creationId xmlns="" xmlns:a16="http://schemas.microsoft.com/office/drawing/2014/main" id="{8D326618-C203-4E0C-B1FE-7D25A6C1047B}"/>
              </a:ext>
            </a:extLst>
          </p:cNvPr>
          <p:cNvSpPr/>
          <p:nvPr/>
        </p:nvSpPr>
        <p:spPr>
          <a:xfrm>
            <a:off x="2678171" y="1070875"/>
            <a:ext cx="1552051" cy="518615"/>
          </a:xfrm>
          <a:prstGeom prst="wedgeRoundRectCallout">
            <a:avLst>
              <a:gd name="adj1" fmla="val 50464"/>
              <a:gd name="adj2" fmla="val 79974"/>
              <a:gd name="adj3" fmla="val 16667"/>
            </a:avLst>
          </a:prstGeom>
          <a:solidFill>
            <a:schemeClr val="bg1"/>
          </a:solidFill>
          <a:ln w="28575">
            <a:solidFill>
              <a:srgbClr val="F188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lvl="0">
              <a:lnSpc>
                <a:spcPct val="90000"/>
              </a:lnSpc>
              <a:spcBef>
                <a:spcPts val="1000"/>
              </a:spcBef>
              <a:buSzPts val="1800"/>
            </a:pPr>
            <a:r>
              <a:rPr lang="en-GB" sz="1600" dirty="0">
                <a:solidFill>
                  <a:srgbClr val="000000"/>
                </a:solidFill>
                <a:ea typeface="Roboto"/>
                <a:cs typeface="Roboto"/>
                <a:sym typeface="Roboto"/>
              </a:rPr>
              <a:t>We make 12!</a:t>
            </a:r>
            <a:endParaRPr lang="en-GB" sz="1600" dirty="0">
              <a:solidFill>
                <a:srgbClr val="000000"/>
              </a:solidFill>
            </a:endParaRPr>
          </a:p>
        </p:txBody>
      </p:sp>
      <p:sp>
        <p:nvSpPr>
          <p:cNvPr id="43" name="Speech Bubble: Rectangle with Corners Rounded 42">
            <a:extLst>
              <a:ext uri="{FF2B5EF4-FFF2-40B4-BE49-F238E27FC236}">
                <a16:creationId xmlns="" xmlns:a16="http://schemas.microsoft.com/office/drawing/2014/main" id="{F425EC4B-E41F-4860-83E5-5FB8B85B35F2}"/>
              </a:ext>
            </a:extLst>
          </p:cNvPr>
          <p:cNvSpPr/>
          <p:nvPr/>
        </p:nvSpPr>
        <p:spPr>
          <a:xfrm>
            <a:off x="5400788" y="664555"/>
            <a:ext cx="1473039" cy="518615"/>
          </a:xfrm>
          <a:prstGeom prst="wedgeRoundRectCallout">
            <a:avLst>
              <a:gd name="adj1" fmla="val 50464"/>
              <a:gd name="adj2" fmla="val 79974"/>
              <a:gd name="adj3" fmla="val 16667"/>
            </a:avLst>
          </a:prstGeom>
          <a:solidFill>
            <a:schemeClr val="bg1"/>
          </a:solidFill>
          <a:ln w="28575">
            <a:solidFill>
              <a:srgbClr val="F188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lvl="0">
              <a:lnSpc>
                <a:spcPct val="90000"/>
              </a:lnSpc>
              <a:spcBef>
                <a:spcPts val="1000"/>
              </a:spcBef>
              <a:buSzPts val="1800"/>
            </a:pPr>
            <a:r>
              <a:rPr lang="en-GB" sz="1600" dirty="0">
                <a:solidFill>
                  <a:srgbClr val="000000"/>
                </a:solidFill>
                <a:ea typeface="Roboto"/>
                <a:sym typeface="Roboto"/>
              </a:rPr>
              <a:t>Yum, yum!</a:t>
            </a:r>
            <a:endParaRPr lang="en-GB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10559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1" grpId="0" animBg="1"/>
      <p:bldP spid="42" grpId="0" animBg="1"/>
      <p:bldP spid="4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333376" y="291539"/>
            <a:ext cx="8477248" cy="994306"/>
          </a:xfrm>
        </p:spPr>
        <p:txBody>
          <a:bodyPr/>
          <a:lstStyle/>
          <a:p>
            <a:r>
              <a:rPr lang="en-GB" sz="2000" b="0" dirty="0">
                <a:latin typeface="+mn-lt"/>
              </a:rPr>
              <a:t>Number Twelve wanted to go and watch the seals. He had to get a ticket. What number can you see on the ticket?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9B0D11DA-46A3-4CF5-A41E-FF35DF056802}"/>
              </a:ext>
            </a:extLst>
          </p:cNvPr>
          <p:cNvGrpSpPr/>
          <p:nvPr/>
        </p:nvGrpSpPr>
        <p:grpSpPr>
          <a:xfrm>
            <a:off x="6919629" y="4324827"/>
            <a:ext cx="1902532" cy="2208889"/>
            <a:chOff x="1254183" y="2055656"/>
            <a:chExt cx="1819277" cy="2090998"/>
          </a:xfrm>
        </p:grpSpPr>
        <p:pic>
          <p:nvPicPr>
            <p:cNvPr id="4" name="Picture 3">
              <a:extLst>
                <a:ext uri="{FF2B5EF4-FFF2-40B4-BE49-F238E27FC236}">
                  <a16:creationId xmlns="" xmlns:a16="http://schemas.microsoft.com/office/drawing/2014/main" id="{66C33FF8-2450-4221-8C74-5C9DE63AEED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866900" y="2055656"/>
              <a:ext cx="1206560" cy="2090998"/>
            </a:xfrm>
            <a:prstGeom prst="rect">
              <a:avLst/>
            </a:prstGeom>
          </p:spPr>
        </p:pic>
        <p:pic>
          <p:nvPicPr>
            <p:cNvPr id="7" name="Eyes One">
              <a:extLst>
                <a:ext uri="{FF2B5EF4-FFF2-40B4-BE49-F238E27FC236}">
                  <a16:creationId xmlns="" xmlns:a16="http://schemas.microsoft.com/office/drawing/2014/main" id="{FE39939C-2392-43A5-A0EF-34B9859C90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12" r="-2125"/>
            <a:stretch/>
          </p:blipFill>
          <p:spPr>
            <a:xfrm>
              <a:off x="1254183" y="2408801"/>
              <a:ext cx="507942" cy="1737853"/>
            </a:xfrm>
            <a:prstGeom prst="rect">
              <a:avLst/>
            </a:prstGeom>
          </p:spPr>
        </p:pic>
      </p:grpSp>
      <p:sp>
        <p:nvSpPr>
          <p:cNvPr id="5" name="Speech Bubble: Rectangle with Corners Rounded 4">
            <a:extLst>
              <a:ext uri="{FF2B5EF4-FFF2-40B4-BE49-F238E27FC236}">
                <a16:creationId xmlns="" xmlns:a16="http://schemas.microsoft.com/office/drawing/2014/main" id="{48087AD3-7B82-4121-A419-91F08D9CF551}"/>
              </a:ext>
            </a:extLst>
          </p:cNvPr>
          <p:cNvSpPr/>
          <p:nvPr/>
        </p:nvSpPr>
        <p:spPr>
          <a:xfrm>
            <a:off x="3155402" y="4954445"/>
            <a:ext cx="3245399" cy="1322707"/>
          </a:xfrm>
          <a:prstGeom prst="wedgeRoundRectCallout">
            <a:avLst>
              <a:gd name="adj1" fmla="val 60955"/>
              <a:gd name="adj2" fmla="val -13082"/>
              <a:gd name="adj3" fmla="val 16667"/>
            </a:avLst>
          </a:prstGeom>
          <a:solidFill>
            <a:schemeClr val="bg1"/>
          </a:solidFill>
          <a:ln w="28575">
            <a:solidFill>
              <a:srgbClr val="F188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lvl="0">
              <a:lnSpc>
                <a:spcPct val="90000"/>
              </a:lnSpc>
              <a:spcBef>
                <a:spcPts val="1000"/>
              </a:spcBef>
              <a:buSzPts val="1800"/>
            </a:pPr>
            <a:r>
              <a:rPr lang="en-GB" dirty="0">
                <a:solidFill>
                  <a:srgbClr val="000000"/>
                </a:solidFill>
                <a:ea typeface="Roboto"/>
                <a:cs typeface="Roboto"/>
                <a:sym typeface="Roboto"/>
              </a:rPr>
              <a:t>Oh no, some of the seats are missing their numbers! Which seat do I need to sit on? How do you know? Click it for me. </a:t>
            </a:r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D5037FAE-CD70-434A-B31C-6A9BCC2E647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368156" y="2926734"/>
            <a:ext cx="699269" cy="1242837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="" xmlns:a16="http://schemas.microsoft.com/office/drawing/2014/main" id="{082912F4-4A87-4727-ABD1-74E1D8E3817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1067425" y="2926734"/>
            <a:ext cx="699269" cy="1242837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="" xmlns:a16="http://schemas.microsoft.com/office/drawing/2014/main" id="{9CD20543-86D3-4E85-9602-D525CB6643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1772965" y="2926734"/>
            <a:ext cx="699269" cy="1242837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="" xmlns:a16="http://schemas.microsoft.com/office/drawing/2014/main" id="{768B066B-48B8-4693-BDCB-3A81749362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2478506" y="2926734"/>
            <a:ext cx="699269" cy="1242837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D59A44AB-1E90-4619-A6D7-606435FEE1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3184046" y="2926734"/>
            <a:ext cx="699269" cy="1242837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="" xmlns:a16="http://schemas.microsoft.com/office/drawing/2014/main" id="{81C95A88-A662-47D2-917B-6BC1E0AE68E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3889586" y="2926734"/>
            <a:ext cx="699269" cy="1242837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="" xmlns:a16="http://schemas.microsoft.com/office/drawing/2014/main" id="{F93EBF11-DD75-45F0-B76D-861B7D44B8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4595126" y="2926734"/>
            <a:ext cx="699269" cy="1242837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="" xmlns:a16="http://schemas.microsoft.com/office/drawing/2014/main" id="{3AA13B56-5993-478A-AEEF-BC38531866F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5294395" y="2926734"/>
            <a:ext cx="699269" cy="1242837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="" xmlns:a16="http://schemas.microsoft.com/office/drawing/2014/main" id="{82923FD1-1825-4BC8-B8BE-E2FE8A6340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5993665" y="2926734"/>
            <a:ext cx="699269" cy="1242837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="" xmlns:a16="http://schemas.microsoft.com/office/drawing/2014/main" id="{512353A1-6BC7-4AFF-AC35-48F6850534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6692933" y="2926734"/>
            <a:ext cx="699269" cy="1242837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="" xmlns:a16="http://schemas.microsoft.com/office/drawing/2014/main" id="{9E5FF74A-31B0-4BDD-AA78-E20CC865B7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7392202" y="2926733"/>
            <a:ext cx="699269" cy="1242837"/>
          </a:xfrm>
          <a:prstGeom prst="rect">
            <a:avLst/>
          </a:prstGeom>
        </p:spPr>
      </p:pic>
      <p:pic>
        <p:nvPicPr>
          <p:cNvPr id="57" name="Picture 56">
            <a:hlinkClick r:id="rId5" action="ppaction://hlinksldjump"/>
            <a:extLst>
              <a:ext uri="{FF2B5EF4-FFF2-40B4-BE49-F238E27FC236}">
                <a16:creationId xmlns="" xmlns:a16="http://schemas.microsoft.com/office/drawing/2014/main" id="{35B94230-7135-4F2F-A801-EE7403C625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8081876" y="2926732"/>
            <a:ext cx="699269" cy="1242837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="" xmlns:a16="http://schemas.microsoft.com/office/drawing/2014/main" id="{4BE5A5DE-B982-4B3A-9F9E-EFB5DAF47E27}"/>
              </a:ext>
            </a:extLst>
          </p:cNvPr>
          <p:cNvSpPr/>
          <p:nvPr/>
        </p:nvSpPr>
        <p:spPr>
          <a:xfrm>
            <a:off x="494457" y="2953945"/>
            <a:ext cx="436954" cy="436954"/>
          </a:xfrm>
          <a:prstGeom prst="ellipse">
            <a:avLst/>
          </a:prstGeom>
          <a:solidFill>
            <a:schemeClr val="bg1"/>
          </a:solidFill>
          <a:ln w="19050">
            <a:solidFill>
              <a:srgbClr val="F188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0" name="Oval 59">
            <a:extLst>
              <a:ext uri="{FF2B5EF4-FFF2-40B4-BE49-F238E27FC236}">
                <a16:creationId xmlns="" xmlns:a16="http://schemas.microsoft.com/office/drawing/2014/main" id="{A49C7635-4A76-4FF7-A8F1-4C331D1CEB2E}"/>
              </a:ext>
            </a:extLst>
          </p:cNvPr>
          <p:cNvSpPr/>
          <p:nvPr/>
        </p:nvSpPr>
        <p:spPr>
          <a:xfrm>
            <a:off x="6819234" y="2953945"/>
            <a:ext cx="436954" cy="436954"/>
          </a:xfrm>
          <a:prstGeom prst="ellipse">
            <a:avLst/>
          </a:prstGeom>
          <a:solidFill>
            <a:schemeClr val="bg1"/>
          </a:solidFill>
          <a:ln w="19050">
            <a:solidFill>
              <a:srgbClr val="F188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900" dirty="0">
              <a:solidFill>
                <a:schemeClr val="tx1"/>
              </a:solidFill>
            </a:endParaRPr>
          </a:p>
        </p:txBody>
      </p:sp>
      <p:sp>
        <p:nvSpPr>
          <p:cNvPr id="61" name="Title 20">
            <a:extLst>
              <a:ext uri="{FF2B5EF4-FFF2-40B4-BE49-F238E27FC236}">
                <a16:creationId xmlns="" xmlns:a16="http://schemas.microsoft.com/office/drawing/2014/main" id="{FFEB1B4C-AD10-4684-B1C4-12FB9B43275C}"/>
              </a:ext>
            </a:extLst>
          </p:cNvPr>
          <p:cNvSpPr txBox="1">
            <a:spLocks/>
          </p:cNvSpPr>
          <p:nvPr/>
        </p:nvSpPr>
        <p:spPr>
          <a:xfrm>
            <a:off x="6643934" y="3024324"/>
            <a:ext cx="778077" cy="351611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1800" b="0" dirty="0">
                <a:latin typeface="+mn-lt"/>
              </a:rPr>
              <a:t>10</a:t>
            </a:r>
            <a:endParaRPr lang="en-GB" sz="2000" b="0" dirty="0">
              <a:latin typeface="+mn-lt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="" xmlns:a16="http://schemas.microsoft.com/office/drawing/2014/main" id="{22155C69-1884-4070-957F-4D62425FC0FF}"/>
              </a:ext>
            </a:extLst>
          </p:cNvPr>
          <p:cNvSpPr/>
          <p:nvPr/>
        </p:nvSpPr>
        <p:spPr>
          <a:xfrm>
            <a:off x="6551338" y="1727167"/>
            <a:ext cx="1409699" cy="64174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188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Try again.</a:t>
            </a:r>
          </a:p>
        </p:txBody>
      </p:sp>
      <p:sp>
        <p:nvSpPr>
          <p:cNvPr id="64" name="Rectangle: Rounded Corners 63">
            <a:extLst>
              <a:ext uri="{FF2B5EF4-FFF2-40B4-BE49-F238E27FC236}">
                <a16:creationId xmlns="" xmlns:a16="http://schemas.microsoft.com/office/drawing/2014/main" id="{8CD5A24A-A67D-4D17-8402-32577AB230CA}"/>
              </a:ext>
            </a:extLst>
          </p:cNvPr>
          <p:cNvSpPr/>
          <p:nvPr/>
        </p:nvSpPr>
        <p:spPr>
          <a:xfrm>
            <a:off x="6551338" y="1727167"/>
            <a:ext cx="1409699" cy="64174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188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Try again.</a:t>
            </a:r>
          </a:p>
        </p:txBody>
      </p:sp>
      <p:sp>
        <p:nvSpPr>
          <p:cNvPr id="69" name="Rectangle: Rounded Corners 68">
            <a:extLst>
              <a:ext uri="{FF2B5EF4-FFF2-40B4-BE49-F238E27FC236}">
                <a16:creationId xmlns="" xmlns:a16="http://schemas.microsoft.com/office/drawing/2014/main" id="{A0211887-311E-4E84-BBE2-9E0DE1381E9D}"/>
              </a:ext>
            </a:extLst>
          </p:cNvPr>
          <p:cNvSpPr/>
          <p:nvPr/>
        </p:nvSpPr>
        <p:spPr>
          <a:xfrm>
            <a:off x="6551338" y="1727167"/>
            <a:ext cx="1409699" cy="64174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188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Try again.</a:t>
            </a:r>
          </a:p>
        </p:txBody>
      </p:sp>
      <p:sp>
        <p:nvSpPr>
          <p:cNvPr id="70" name="Rectangle: Rounded Corners 69">
            <a:extLst>
              <a:ext uri="{FF2B5EF4-FFF2-40B4-BE49-F238E27FC236}">
                <a16:creationId xmlns="" xmlns:a16="http://schemas.microsoft.com/office/drawing/2014/main" id="{18ECB3F0-7411-4F84-A13E-998AFF333669}"/>
              </a:ext>
            </a:extLst>
          </p:cNvPr>
          <p:cNvSpPr/>
          <p:nvPr/>
        </p:nvSpPr>
        <p:spPr>
          <a:xfrm>
            <a:off x="6551338" y="1727167"/>
            <a:ext cx="1409699" cy="64174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188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Try again.</a:t>
            </a:r>
          </a:p>
        </p:txBody>
      </p:sp>
      <p:sp>
        <p:nvSpPr>
          <p:cNvPr id="71" name="Rectangle: Rounded Corners 70">
            <a:extLst>
              <a:ext uri="{FF2B5EF4-FFF2-40B4-BE49-F238E27FC236}">
                <a16:creationId xmlns="" xmlns:a16="http://schemas.microsoft.com/office/drawing/2014/main" id="{6F274FBD-BCC2-4802-8505-0A3E4B0E2A10}"/>
              </a:ext>
            </a:extLst>
          </p:cNvPr>
          <p:cNvSpPr/>
          <p:nvPr/>
        </p:nvSpPr>
        <p:spPr>
          <a:xfrm>
            <a:off x="6551337" y="1727167"/>
            <a:ext cx="1409699" cy="64174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188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Try again.</a:t>
            </a:r>
          </a:p>
        </p:txBody>
      </p:sp>
      <p:sp>
        <p:nvSpPr>
          <p:cNvPr id="83" name="Rectangle: Rounded Corners 82">
            <a:extLst>
              <a:ext uri="{FF2B5EF4-FFF2-40B4-BE49-F238E27FC236}">
                <a16:creationId xmlns="" xmlns:a16="http://schemas.microsoft.com/office/drawing/2014/main" id="{D3EECDB7-1E0E-4C7C-AE12-97AE4EDC94FB}"/>
              </a:ext>
            </a:extLst>
          </p:cNvPr>
          <p:cNvSpPr/>
          <p:nvPr/>
        </p:nvSpPr>
        <p:spPr>
          <a:xfrm>
            <a:off x="6551337" y="1727167"/>
            <a:ext cx="1409699" cy="64174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188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Try again.</a:t>
            </a:r>
          </a:p>
        </p:txBody>
      </p:sp>
      <p:sp>
        <p:nvSpPr>
          <p:cNvPr id="88" name="Rectangle: Rounded Corners 87">
            <a:extLst>
              <a:ext uri="{FF2B5EF4-FFF2-40B4-BE49-F238E27FC236}">
                <a16:creationId xmlns="" xmlns:a16="http://schemas.microsoft.com/office/drawing/2014/main" id="{DE77A2E5-A3F7-47B8-85CF-3C481C2E17FB}"/>
              </a:ext>
            </a:extLst>
          </p:cNvPr>
          <p:cNvSpPr/>
          <p:nvPr/>
        </p:nvSpPr>
        <p:spPr>
          <a:xfrm>
            <a:off x="6551337" y="1727167"/>
            <a:ext cx="1409699" cy="64174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188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Try again.</a:t>
            </a:r>
          </a:p>
        </p:txBody>
      </p:sp>
      <p:sp>
        <p:nvSpPr>
          <p:cNvPr id="92" name="Rectangle: Rounded Corners 91">
            <a:extLst>
              <a:ext uri="{FF2B5EF4-FFF2-40B4-BE49-F238E27FC236}">
                <a16:creationId xmlns="" xmlns:a16="http://schemas.microsoft.com/office/drawing/2014/main" id="{D6C3F1A8-ED24-4E7A-8FC7-612DCE6385C6}"/>
              </a:ext>
            </a:extLst>
          </p:cNvPr>
          <p:cNvSpPr/>
          <p:nvPr/>
        </p:nvSpPr>
        <p:spPr>
          <a:xfrm>
            <a:off x="6551336" y="1727167"/>
            <a:ext cx="1409699" cy="64174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188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Try again.</a:t>
            </a:r>
          </a:p>
        </p:txBody>
      </p:sp>
      <p:sp>
        <p:nvSpPr>
          <p:cNvPr id="106" name="Rectangle: Rounded Corners 105">
            <a:extLst>
              <a:ext uri="{FF2B5EF4-FFF2-40B4-BE49-F238E27FC236}">
                <a16:creationId xmlns="" xmlns:a16="http://schemas.microsoft.com/office/drawing/2014/main" id="{626B64FE-9039-4682-BF02-4A9771F9272A}"/>
              </a:ext>
            </a:extLst>
          </p:cNvPr>
          <p:cNvSpPr/>
          <p:nvPr/>
        </p:nvSpPr>
        <p:spPr>
          <a:xfrm>
            <a:off x="6551335" y="1727167"/>
            <a:ext cx="1409699" cy="64174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188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Try again.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D10F7D5E-27E2-4FA4-9E54-B95620049FC4}"/>
              </a:ext>
            </a:extLst>
          </p:cNvPr>
          <p:cNvGrpSpPr/>
          <p:nvPr/>
        </p:nvGrpSpPr>
        <p:grpSpPr>
          <a:xfrm>
            <a:off x="3108794" y="1180513"/>
            <a:ext cx="2671411" cy="1398538"/>
            <a:chOff x="3108794" y="1180513"/>
            <a:chExt cx="2671411" cy="1398538"/>
          </a:xfrm>
        </p:grpSpPr>
        <p:pic>
          <p:nvPicPr>
            <p:cNvPr id="18" name="Picture 17">
              <a:extLst>
                <a:ext uri="{FF2B5EF4-FFF2-40B4-BE49-F238E27FC236}">
                  <a16:creationId xmlns="" xmlns:a16="http://schemas.microsoft.com/office/drawing/2014/main" id="{276E4A46-10DD-449B-BCEE-02E4F14A383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363794" y="1255886"/>
              <a:ext cx="2416411" cy="1242839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9E494F50-3C14-44EE-BC7C-92950A9877AA}"/>
                </a:ext>
              </a:extLst>
            </p:cNvPr>
            <p:cNvSpPr/>
            <p:nvPr/>
          </p:nvSpPr>
          <p:spPr>
            <a:xfrm>
              <a:off x="3810000" y="1409700"/>
              <a:ext cx="1590675" cy="959215"/>
            </a:xfrm>
            <a:prstGeom prst="rect">
              <a:avLst/>
            </a:prstGeom>
            <a:solidFill>
              <a:srgbClr val="F9A3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400" dirty="0">
                  <a:solidFill>
                    <a:schemeClr val="tx1"/>
                  </a:solidFill>
                </a:rPr>
                <a:t>12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="" xmlns:a16="http://schemas.microsoft.com/office/drawing/2014/main" id="{19457DE1-DCB7-488F-85E1-641DABC42E4D}"/>
                </a:ext>
              </a:extLst>
            </p:cNvPr>
            <p:cNvSpPr/>
            <p:nvPr/>
          </p:nvSpPr>
          <p:spPr>
            <a:xfrm>
              <a:off x="3518019" y="1575083"/>
              <a:ext cx="158631" cy="566778"/>
            </a:xfrm>
            <a:prstGeom prst="rect">
              <a:avLst/>
            </a:prstGeom>
            <a:solidFill>
              <a:srgbClr val="F9A3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8" name="Title 20">
              <a:extLst>
                <a:ext uri="{FF2B5EF4-FFF2-40B4-BE49-F238E27FC236}">
                  <a16:creationId xmlns="" xmlns:a16="http://schemas.microsoft.com/office/drawing/2014/main" id="{954C4435-16DB-4F3F-A8A7-184392A188DC}"/>
                </a:ext>
              </a:extLst>
            </p:cNvPr>
            <p:cNvSpPr txBox="1">
              <a:spLocks/>
            </p:cNvSpPr>
            <p:nvPr/>
          </p:nvSpPr>
          <p:spPr>
            <a:xfrm rot="16200000">
              <a:off x="2906678" y="1382629"/>
              <a:ext cx="1398538" cy="994306"/>
            </a:xfrm>
            <a:prstGeom prst="roundRect">
              <a:avLst>
                <a:gd name="adj" fmla="val 9641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2" charset="0"/>
                  <a:ea typeface="+mj-ea"/>
                  <a:cs typeface="+mj-cs"/>
                </a:defRPr>
              </a:lvl1pPr>
            </a:lstStyle>
            <a:p>
              <a:r>
                <a:rPr lang="en-GB" sz="1400" b="0" dirty="0">
                  <a:latin typeface="+mn-lt"/>
                </a:rPr>
                <a:t>TICKET</a:t>
              </a:r>
              <a:endParaRPr lang="en-GB" sz="2000" b="0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572244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000"/>
                            </p:stCondLst>
                            <p:childTnLst>
                              <p:par>
                                <p:cTn id="131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000"/>
                            </p:stCondLst>
                            <p:childTnLst>
                              <p:par>
                                <p:cTn id="147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000"/>
                            </p:stCondLst>
                            <p:childTnLst>
                              <p:par>
                                <p:cTn id="163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000"/>
                            </p:stCondLst>
                            <p:childTnLst>
                              <p:par>
                                <p:cTn id="179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1000"/>
                            </p:stCondLst>
                            <p:childTnLst>
                              <p:par>
                                <p:cTn id="195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60" grpId="0" animBg="1"/>
      <p:bldP spid="61" grpId="0"/>
      <p:bldP spid="11" grpId="0" animBg="1"/>
      <p:bldP spid="11" grpId="1" animBg="1"/>
      <p:bldP spid="64" grpId="0" animBg="1"/>
      <p:bldP spid="64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83" grpId="0" animBg="1"/>
      <p:bldP spid="83" grpId="1" animBg="1"/>
      <p:bldP spid="88" grpId="0" animBg="1"/>
      <p:bldP spid="88" grpId="1" animBg="1"/>
      <p:bldP spid="92" grpId="0" animBg="1"/>
      <p:bldP spid="92" grpId="1" animBg="1"/>
      <p:bldP spid="106" grpId="0" animBg="1"/>
      <p:bldP spid="106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peech Bubble: Rectangle with Corners Rounded 4">
            <a:extLst>
              <a:ext uri="{FF2B5EF4-FFF2-40B4-BE49-F238E27FC236}">
                <a16:creationId xmlns="" xmlns:a16="http://schemas.microsoft.com/office/drawing/2014/main" id="{48087AD3-7B82-4121-A419-91F08D9CF551}"/>
              </a:ext>
            </a:extLst>
          </p:cNvPr>
          <p:cNvSpPr/>
          <p:nvPr/>
        </p:nvSpPr>
        <p:spPr>
          <a:xfrm>
            <a:off x="5690587" y="1421468"/>
            <a:ext cx="2400884" cy="1121707"/>
          </a:xfrm>
          <a:prstGeom prst="wedgeRoundRectCallout">
            <a:avLst>
              <a:gd name="adj1" fmla="val 56244"/>
              <a:gd name="adj2" fmla="val 63342"/>
              <a:gd name="adj3" fmla="val 16667"/>
            </a:avLst>
          </a:prstGeom>
          <a:solidFill>
            <a:schemeClr val="bg1"/>
          </a:solidFill>
          <a:ln w="28575">
            <a:solidFill>
              <a:srgbClr val="F188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lvl="0">
              <a:lnSpc>
                <a:spcPct val="90000"/>
              </a:lnSpc>
              <a:spcBef>
                <a:spcPts val="1000"/>
              </a:spcBef>
              <a:buSzPts val="1800"/>
            </a:pPr>
            <a:r>
              <a:rPr lang="en-GB" dirty="0">
                <a:solidFill>
                  <a:srgbClr val="000000"/>
                </a:solidFill>
                <a:ea typeface="Roboto"/>
                <a:sym typeface="Roboto"/>
              </a:rPr>
              <a:t>Thank you for helping me find my seat! Click me to count the chairs.</a:t>
            </a:r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D5037FAE-CD70-434A-B31C-6A9BCC2E64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368156" y="2926734"/>
            <a:ext cx="699269" cy="1242837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="" xmlns:a16="http://schemas.microsoft.com/office/drawing/2014/main" id="{082912F4-4A87-4727-ABD1-74E1D8E381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1067425" y="2926734"/>
            <a:ext cx="699269" cy="1242837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="" xmlns:a16="http://schemas.microsoft.com/office/drawing/2014/main" id="{9CD20543-86D3-4E85-9602-D525CB6643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1772965" y="2926734"/>
            <a:ext cx="699269" cy="1242837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="" xmlns:a16="http://schemas.microsoft.com/office/drawing/2014/main" id="{768B066B-48B8-4693-BDCB-3A81749362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2478506" y="2926734"/>
            <a:ext cx="699269" cy="1242837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D59A44AB-1E90-4619-A6D7-606435FEE1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3184046" y="2926734"/>
            <a:ext cx="699269" cy="1242837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="" xmlns:a16="http://schemas.microsoft.com/office/drawing/2014/main" id="{81C95A88-A662-47D2-917B-6BC1E0AE68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3889586" y="2926734"/>
            <a:ext cx="699269" cy="1242837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="" xmlns:a16="http://schemas.microsoft.com/office/drawing/2014/main" id="{F93EBF11-DD75-45F0-B76D-861B7D44B8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4595126" y="2926734"/>
            <a:ext cx="699269" cy="1242837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="" xmlns:a16="http://schemas.microsoft.com/office/drawing/2014/main" id="{3AA13B56-5993-478A-AEEF-BC38531866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5294395" y="2926734"/>
            <a:ext cx="699269" cy="1242837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="" xmlns:a16="http://schemas.microsoft.com/office/drawing/2014/main" id="{82923FD1-1825-4BC8-B8BE-E2FE8A6340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5993665" y="2926734"/>
            <a:ext cx="699269" cy="1242837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="" xmlns:a16="http://schemas.microsoft.com/office/drawing/2014/main" id="{512353A1-6BC7-4AFF-AC35-48F6850534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6692933" y="2926734"/>
            <a:ext cx="699269" cy="1242837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="" xmlns:a16="http://schemas.microsoft.com/office/drawing/2014/main" id="{9E5FF74A-31B0-4BDD-AA78-E20CC865B7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7392202" y="2926733"/>
            <a:ext cx="699269" cy="1242837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="" xmlns:a16="http://schemas.microsoft.com/office/drawing/2014/main" id="{35B94230-7135-4F2F-A801-EE7403C625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8081876" y="2926732"/>
            <a:ext cx="699269" cy="1242837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="" xmlns:a16="http://schemas.microsoft.com/office/drawing/2014/main" id="{4BE5A5DE-B982-4B3A-9F9E-EFB5DAF47E27}"/>
              </a:ext>
            </a:extLst>
          </p:cNvPr>
          <p:cNvSpPr/>
          <p:nvPr/>
        </p:nvSpPr>
        <p:spPr>
          <a:xfrm>
            <a:off x="494457" y="2953945"/>
            <a:ext cx="436954" cy="436954"/>
          </a:xfrm>
          <a:prstGeom prst="ellipse">
            <a:avLst/>
          </a:prstGeom>
          <a:solidFill>
            <a:schemeClr val="bg1"/>
          </a:solidFill>
          <a:ln w="19050">
            <a:solidFill>
              <a:srgbClr val="F188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0" name="Oval 59">
            <a:extLst>
              <a:ext uri="{FF2B5EF4-FFF2-40B4-BE49-F238E27FC236}">
                <a16:creationId xmlns="" xmlns:a16="http://schemas.microsoft.com/office/drawing/2014/main" id="{A49C7635-4A76-4FF7-A8F1-4C331D1CEB2E}"/>
              </a:ext>
            </a:extLst>
          </p:cNvPr>
          <p:cNvSpPr/>
          <p:nvPr/>
        </p:nvSpPr>
        <p:spPr>
          <a:xfrm>
            <a:off x="6819234" y="2953945"/>
            <a:ext cx="436954" cy="436954"/>
          </a:xfrm>
          <a:prstGeom prst="ellipse">
            <a:avLst/>
          </a:prstGeom>
          <a:solidFill>
            <a:schemeClr val="bg1"/>
          </a:solidFill>
          <a:ln w="19050">
            <a:solidFill>
              <a:srgbClr val="F188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900" dirty="0">
              <a:solidFill>
                <a:schemeClr val="tx1"/>
              </a:solidFill>
            </a:endParaRPr>
          </a:p>
        </p:txBody>
      </p:sp>
      <p:sp>
        <p:nvSpPr>
          <p:cNvPr id="61" name="Title 20">
            <a:extLst>
              <a:ext uri="{FF2B5EF4-FFF2-40B4-BE49-F238E27FC236}">
                <a16:creationId xmlns="" xmlns:a16="http://schemas.microsoft.com/office/drawing/2014/main" id="{FFEB1B4C-AD10-4684-B1C4-12FB9B43275C}"/>
              </a:ext>
            </a:extLst>
          </p:cNvPr>
          <p:cNvSpPr txBox="1">
            <a:spLocks/>
          </p:cNvSpPr>
          <p:nvPr/>
        </p:nvSpPr>
        <p:spPr>
          <a:xfrm>
            <a:off x="6643934" y="3024324"/>
            <a:ext cx="778077" cy="351611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1800" b="0" dirty="0">
                <a:latin typeface="+mn-lt"/>
              </a:rPr>
              <a:t>10</a:t>
            </a:r>
            <a:endParaRPr lang="en-GB" sz="2000" b="0" dirty="0">
              <a:latin typeface="+mn-lt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="" xmlns:a16="http://schemas.microsoft.com/office/drawing/2014/main" id="{946CF96F-D91B-45ED-A6B8-7DEA54B00FBC}"/>
              </a:ext>
            </a:extLst>
          </p:cNvPr>
          <p:cNvGrpSpPr/>
          <p:nvPr/>
        </p:nvGrpSpPr>
        <p:grpSpPr>
          <a:xfrm>
            <a:off x="472243" y="580848"/>
            <a:ext cx="1889632" cy="989261"/>
            <a:chOff x="3108794" y="1180513"/>
            <a:chExt cx="2671411" cy="1398538"/>
          </a:xfrm>
        </p:grpSpPr>
        <p:pic>
          <p:nvPicPr>
            <p:cNvPr id="27" name="Picture 26">
              <a:extLst>
                <a:ext uri="{FF2B5EF4-FFF2-40B4-BE49-F238E27FC236}">
                  <a16:creationId xmlns="" xmlns:a16="http://schemas.microsoft.com/office/drawing/2014/main" id="{35F3EDFC-2490-49FC-8B93-D402A0C407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363794" y="1255886"/>
              <a:ext cx="2416411" cy="1242839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="" xmlns:a16="http://schemas.microsoft.com/office/drawing/2014/main" id="{471B5631-7BDA-4C00-B88B-06B6500CD17A}"/>
                </a:ext>
              </a:extLst>
            </p:cNvPr>
            <p:cNvSpPr/>
            <p:nvPr/>
          </p:nvSpPr>
          <p:spPr>
            <a:xfrm>
              <a:off x="3810000" y="1409700"/>
              <a:ext cx="1590675" cy="959215"/>
            </a:xfrm>
            <a:prstGeom prst="rect">
              <a:avLst/>
            </a:prstGeom>
            <a:solidFill>
              <a:srgbClr val="F9A3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400" dirty="0">
                  <a:solidFill>
                    <a:schemeClr val="tx1"/>
                  </a:solidFill>
                </a:rPr>
                <a:t>12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="" xmlns:a16="http://schemas.microsoft.com/office/drawing/2014/main" id="{721A4CB1-BBD0-4FA8-9FE6-9D4AD3F33865}"/>
                </a:ext>
              </a:extLst>
            </p:cNvPr>
            <p:cNvSpPr/>
            <p:nvPr/>
          </p:nvSpPr>
          <p:spPr>
            <a:xfrm>
              <a:off x="3518019" y="1575083"/>
              <a:ext cx="158631" cy="566778"/>
            </a:xfrm>
            <a:prstGeom prst="rect">
              <a:avLst/>
            </a:prstGeom>
            <a:solidFill>
              <a:srgbClr val="F9A3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0" name="Title 20">
              <a:extLst>
                <a:ext uri="{FF2B5EF4-FFF2-40B4-BE49-F238E27FC236}">
                  <a16:creationId xmlns="" xmlns:a16="http://schemas.microsoft.com/office/drawing/2014/main" id="{CEA533BF-012A-4BA9-92CC-C6AF6D8C4BDD}"/>
                </a:ext>
              </a:extLst>
            </p:cNvPr>
            <p:cNvSpPr txBox="1">
              <a:spLocks/>
            </p:cNvSpPr>
            <p:nvPr/>
          </p:nvSpPr>
          <p:spPr>
            <a:xfrm rot="16200000">
              <a:off x="2906678" y="1382629"/>
              <a:ext cx="1398538" cy="994306"/>
            </a:xfrm>
            <a:prstGeom prst="roundRect">
              <a:avLst>
                <a:gd name="adj" fmla="val 9641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2" charset="0"/>
                  <a:ea typeface="+mj-ea"/>
                  <a:cs typeface="+mj-cs"/>
                </a:defRPr>
              </a:lvl1pPr>
            </a:lstStyle>
            <a:p>
              <a:r>
                <a:rPr lang="en-GB" sz="1050" b="0" dirty="0">
                  <a:latin typeface="+mn-lt"/>
                </a:rPr>
                <a:t>TICKET</a:t>
              </a:r>
              <a:endParaRPr lang="en-GB" sz="2000" b="0" dirty="0">
                <a:latin typeface="+mn-lt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9B0D11DA-46A3-4CF5-A41E-FF35DF056802}"/>
              </a:ext>
            </a:extLst>
          </p:cNvPr>
          <p:cNvGrpSpPr/>
          <p:nvPr/>
        </p:nvGrpSpPr>
        <p:grpSpPr>
          <a:xfrm>
            <a:off x="8072280" y="2769315"/>
            <a:ext cx="787625" cy="914453"/>
            <a:chOff x="1254183" y="2055656"/>
            <a:chExt cx="1819277" cy="2090998"/>
          </a:xfrm>
        </p:grpSpPr>
        <p:pic>
          <p:nvPicPr>
            <p:cNvPr id="4" name="Picture 3">
              <a:extLst>
                <a:ext uri="{FF2B5EF4-FFF2-40B4-BE49-F238E27FC236}">
                  <a16:creationId xmlns="" xmlns:a16="http://schemas.microsoft.com/office/drawing/2014/main" id="{66C33FF8-2450-4221-8C74-5C9DE63AEED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866900" y="2055656"/>
              <a:ext cx="1206560" cy="2090998"/>
            </a:xfrm>
            <a:prstGeom prst="rect">
              <a:avLst/>
            </a:prstGeom>
          </p:spPr>
        </p:pic>
        <p:pic>
          <p:nvPicPr>
            <p:cNvPr id="7" name="Eyes One">
              <a:extLst>
                <a:ext uri="{FF2B5EF4-FFF2-40B4-BE49-F238E27FC236}">
                  <a16:creationId xmlns="" xmlns:a16="http://schemas.microsoft.com/office/drawing/2014/main" id="{FE39939C-2392-43A5-A0EF-34B9859C90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12" r="-2125"/>
            <a:stretch/>
          </p:blipFill>
          <p:spPr>
            <a:xfrm>
              <a:off x="1254183" y="2408801"/>
              <a:ext cx="507942" cy="1737853"/>
            </a:xfrm>
            <a:prstGeom prst="rect">
              <a:avLst/>
            </a:prstGeom>
          </p:spPr>
        </p:pic>
      </p:grpSp>
      <p:sp>
        <p:nvSpPr>
          <p:cNvPr id="31" name="Oval 30">
            <a:extLst>
              <a:ext uri="{FF2B5EF4-FFF2-40B4-BE49-F238E27FC236}">
                <a16:creationId xmlns="" xmlns:a16="http://schemas.microsoft.com/office/drawing/2014/main" id="{5875D1D3-E368-495D-B136-82EE91224623}"/>
              </a:ext>
            </a:extLst>
          </p:cNvPr>
          <p:cNvSpPr/>
          <p:nvPr/>
        </p:nvSpPr>
        <p:spPr>
          <a:xfrm>
            <a:off x="1193725" y="2953945"/>
            <a:ext cx="436954" cy="436954"/>
          </a:xfrm>
          <a:prstGeom prst="ellipse">
            <a:avLst/>
          </a:prstGeom>
          <a:solidFill>
            <a:schemeClr val="bg1"/>
          </a:solidFill>
          <a:ln w="19050">
            <a:solidFill>
              <a:srgbClr val="F188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2" name="Oval 31">
            <a:extLst>
              <a:ext uri="{FF2B5EF4-FFF2-40B4-BE49-F238E27FC236}">
                <a16:creationId xmlns="" xmlns:a16="http://schemas.microsoft.com/office/drawing/2014/main" id="{82BB12F5-58DA-4244-A28E-ED616D087FA3}"/>
              </a:ext>
            </a:extLst>
          </p:cNvPr>
          <p:cNvSpPr/>
          <p:nvPr/>
        </p:nvSpPr>
        <p:spPr>
          <a:xfrm>
            <a:off x="1907707" y="2953945"/>
            <a:ext cx="436954" cy="436954"/>
          </a:xfrm>
          <a:prstGeom prst="ellipse">
            <a:avLst/>
          </a:prstGeom>
          <a:solidFill>
            <a:schemeClr val="bg1"/>
          </a:solidFill>
          <a:ln w="19050">
            <a:solidFill>
              <a:srgbClr val="F188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3" name="Oval 32">
            <a:extLst>
              <a:ext uri="{FF2B5EF4-FFF2-40B4-BE49-F238E27FC236}">
                <a16:creationId xmlns="" xmlns:a16="http://schemas.microsoft.com/office/drawing/2014/main" id="{DDB6CA2D-BE6F-48BD-89C6-CB7D062884F1}"/>
              </a:ext>
            </a:extLst>
          </p:cNvPr>
          <p:cNvSpPr/>
          <p:nvPr/>
        </p:nvSpPr>
        <p:spPr>
          <a:xfrm>
            <a:off x="2605461" y="2959494"/>
            <a:ext cx="436954" cy="436954"/>
          </a:xfrm>
          <a:prstGeom prst="ellipse">
            <a:avLst/>
          </a:prstGeom>
          <a:solidFill>
            <a:schemeClr val="bg1"/>
          </a:solidFill>
          <a:ln w="19050">
            <a:solidFill>
              <a:srgbClr val="F188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4" name="Oval 33">
            <a:extLst>
              <a:ext uri="{FF2B5EF4-FFF2-40B4-BE49-F238E27FC236}">
                <a16:creationId xmlns="" xmlns:a16="http://schemas.microsoft.com/office/drawing/2014/main" id="{5616146D-8330-4FAD-8540-2898650591A3}"/>
              </a:ext>
            </a:extLst>
          </p:cNvPr>
          <p:cNvSpPr/>
          <p:nvPr/>
        </p:nvSpPr>
        <p:spPr>
          <a:xfrm>
            <a:off x="3321475" y="2953945"/>
            <a:ext cx="436954" cy="436954"/>
          </a:xfrm>
          <a:prstGeom prst="ellipse">
            <a:avLst/>
          </a:prstGeom>
          <a:solidFill>
            <a:schemeClr val="bg1"/>
          </a:solidFill>
          <a:ln w="19050">
            <a:solidFill>
              <a:srgbClr val="F188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5" name="Oval 34">
            <a:extLst>
              <a:ext uri="{FF2B5EF4-FFF2-40B4-BE49-F238E27FC236}">
                <a16:creationId xmlns="" xmlns:a16="http://schemas.microsoft.com/office/drawing/2014/main" id="{17A68632-D572-4D20-874E-F732AF4D66BF}"/>
              </a:ext>
            </a:extLst>
          </p:cNvPr>
          <p:cNvSpPr/>
          <p:nvPr/>
        </p:nvSpPr>
        <p:spPr>
          <a:xfrm>
            <a:off x="4020743" y="2953945"/>
            <a:ext cx="436954" cy="436954"/>
          </a:xfrm>
          <a:prstGeom prst="ellipse">
            <a:avLst/>
          </a:prstGeom>
          <a:solidFill>
            <a:schemeClr val="bg1"/>
          </a:solidFill>
          <a:ln w="19050">
            <a:solidFill>
              <a:srgbClr val="F188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36" name="Oval 35">
            <a:extLst>
              <a:ext uri="{FF2B5EF4-FFF2-40B4-BE49-F238E27FC236}">
                <a16:creationId xmlns="" xmlns:a16="http://schemas.microsoft.com/office/drawing/2014/main" id="{335E07B1-2FD7-407B-B93E-81652A12BEE8}"/>
              </a:ext>
            </a:extLst>
          </p:cNvPr>
          <p:cNvSpPr/>
          <p:nvPr/>
        </p:nvSpPr>
        <p:spPr>
          <a:xfrm>
            <a:off x="4726412" y="2953945"/>
            <a:ext cx="436954" cy="436954"/>
          </a:xfrm>
          <a:prstGeom prst="ellipse">
            <a:avLst/>
          </a:prstGeom>
          <a:solidFill>
            <a:schemeClr val="bg1"/>
          </a:solidFill>
          <a:ln w="19050">
            <a:solidFill>
              <a:srgbClr val="F188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37" name="Oval 36">
            <a:extLst>
              <a:ext uri="{FF2B5EF4-FFF2-40B4-BE49-F238E27FC236}">
                <a16:creationId xmlns="" xmlns:a16="http://schemas.microsoft.com/office/drawing/2014/main" id="{468616E8-81E2-4039-9323-017D546B73CC}"/>
              </a:ext>
            </a:extLst>
          </p:cNvPr>
          <p:cNvSpPr/>
          <p:nvPr/>
        </p:nvSpPr>
        <p:spPr>
          <a:xfrm>
            <a:off x="5417807" y="2953945"/>
            <a:ext cx="436954" cy="436954"/>
          </a:xfrm>
          <a:prstGeom prst="ellipse">
            <a:avLst/>
          </a:prstGeom>
          <a:solidFill>
            <a:schemeClr val="bg1"/>
          </a:solidFill>
          <a:ln w="19050">
            <a:solidFill>
              <a:srgbClr val="F188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38" name="Oval 37">
            <a:extLst>
              <a:ext uri="{FF2B5EF4-FFF2-40B4-BE49-F238E27FC236}">
                <a16:creationId xmlns="" xmlns:a16="http://schemas.microsoft.com/office/drawing/2014/main" id="{AB8124F2-D5A9-475F-9D70-30534D7BC1EA}"/>
              </a:ext>
            </a:extLst>
          </p:cNvPr>
          <p:cNvSpPr/>
          <p:nvPr/>
        </p:nvSpPr>
        <p:spPr>
          <a:xfrm>
            <a:off x="6124693" y="2953945"/>
            <a:ext cx="436954" cy="436954"/>
          </a:xfrm>
          <a:prstGeom prst="ellipse">
            <a:avLst/>
          </a:prstGeom>
          <a:solidFill>
            <a:schemeClr val="bg1"/>
          </a:solidFill>
          <a:ln w="19050">
            <a:solidFill>
              <a:srgbClr val="F188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9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993359FF-38DA-4DDC-84F6-054A1AFEDAAB}"/>
              </a:ext>
            </a:extLst>
          </p:cNvPr>
          <p:cNvGrpSpPr/>
          <p:nvPr/>
        </p:nvGrpSpPr>
        <p:grpSpPr>
          <a:xfrm>
            <a:off x="7358107" y="2951695"/>
            <a:ext cx="778077" cy="436954"/>
            <a:chOff x="6172608" y="4482751"/>
            <a:chExt cx="778077" cy="436954"/>
          </a:xfrm>
        </p:grpSpPr>
        <p:sp>
          <p:nvSpPr>
            <p:cNvPr id="39" name="Oval 38">
              <a:extLst>
                <a:ext uri="{FF2B5EF4-FFF2-40B4-BE49-F238E27FC236}">
                  <a16:creationId xmlns="" xmlns:a16="http://schemas.microsoft.com/office/drawing/2014/main" id="{BDD795BF-3B81-4A30-9A8F-AB8623BBF713}"/>
                </a:ext>
              </a:extLst>
            </p:cNvPr>
            <p:cNvSpPr/>
            <p:nvPr/>
          </p:nvSpPr>
          <p:spPr>
            <a:xfrm>
              <a:off x="6347908" y="4482751"/>
              <a:ext cx="436954" cy="43695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188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sz="900" dirty="0">
                <a:solidFill>
                  <a:schemeClr val="tx1"/>
                </a:solidFill>
              </a:endParaRPr>
            </a:p>
          </p:txBody>
        </p:sp>
        <p:sp>
          <p:nvSpPr>
            <p:cNvPr id="40" name="Title 20">
              <a:extLst>
                <a:ext uri="{FF2B5EF4-FFF2-40B4-BE49-F238E27FC236}">
                  <a16:creationId xmlns="" xmlns:a16="http://schemas.microsoft.com/office/drawing/2014/main" id="{526670D6-0E7E-4245-9EFB-B2C7B9018E2E}"/>
                </a:ext>
              </a:extLst>
            </p:cNvPr>
            <p:cNvSpPr txBox="1">
              <a:spLocks/>
            </p:cNvSpPr>
            <p:nvPr/>
          </p:nvSpPr>
          <p:spPr>
            <a:xfrm>
              <a:off x="6172608" y="4553130"/>
              <a:ext cx="778077" cy="351611"/>
            </a:xfrm>
            <a:prstGeom prst="roundRect">
              <a:avLst>
                <a:gd name="adj" fmla="val 9641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2" charset="0"/>
                  <a:ea typeface="+mj-ea"/>
                  <a:cs typeface="+mj-cs"/>
                </a:defRPr>
              </a:lvl1pPr>
            </a:lstStyle>
            <a:p>
              <a:r>
                <a:rPr lang="en-GB" sz="1800" b="0" dirty="0">
                  <a:latin typeface="+mn-lt"/>
                </a:rPr>
                <a:t>11</a:t>
              </a:r>
              <a:endParaRPr lang="en-GB" sz="2000" b="0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308113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2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7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25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333376" y="291539"/>
            <a:ext cx="8477248" cy="994306"/>
          </a:xfrm>
        </p:spPr>
        <p:txBody>
          <a:bodyPr/>
          <a:lstStyle/>
          <a:p>
            <a:r>
              <a:rPr lang="en-GB" sz="2000" b="0" dirty="0">
                <a:latin typeface="+mn-lt"/>
              </a:rPr>
              <a:t>Number Twelve went to visit the butterfly house. Look at all the beautiful butterflies flying around!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9B0D11DA-46A3-4CF5-A41E-FF35DF056802}"/>
              </a:ext>
            </a:extLst>
          </p:cNvPr>
          <p:cNvGrpSpPr/>
          <p:nvPr/>
        </p:nvGrpSpPr>
        <p:grpSpPr>
          <a:xfrm>
            <a:off x="6919629" y="4324827"/>
            <a:ext cx="1902532" cy="2208889"/>
            <a:chOff x="1254183" y="2055656"/>
            <a:chExt cx="1819277" cy="2090998"/>
          </a:xfrm>
        </p:grpSpPr>
        <p:pic>
          <p:nvPicPr>
            <p:cNvPr id="4" name="Picture 3">
              <a:extLst>
                <a:ext uri="{FF2B5EF4-FFF2-40B4-BE49-F238E27FC236}">
                  <a16:creationId xmlns="" xmlns:a16="http://schemas.microsoft.com/office/drawing/2014/main" id="{66C33FF8-2450-4221-8C74-5C9DE63AEED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866900" y="2055656"/>
              <a:ext cx="1206560" cy="2090998"/>
            </a:xfrm>
            <a:prstGeom prst="rect">
              <a:avLst/>
            </a:prstGeom>
          </p:spPr>
        </p:pic>
        <p:pic>
          <p:nvPicPr>
            <p:cNvPr id="7" name="Eyes One">
              <a:extLst>
                <a:ext uri="{FF2B5EF4-FFF2-40B4-BE49-F238E27FC236}">
                  <a16:creationId xmlns="" xmlns:a16="http://schemas.microsoft.com/office/drawing/2014/main" id="{FE39939C-2392-43A5-A0EF-34B9859C90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12" r="-2125"/>
            <a:stretch/>
          </p:blipFill>
          <p:spPr>
            <a:xfrm>
              <a:off x="1254183" y="2408801"/>
              <a:ext cx="507942" cy="1737853"/>
            </a:xfrm>
            <a:prstGeom prst="rect">
              <a:avLst/>
            </a:prstGeom>
          </p:spPr>
        </p:pic>
      </p:grpSp>
      <p:sp>
        <p:nvSpPr>
          <p:cNvPr id="5" name="Speech Bubble: Rectangle with Corners Rounded 4">
            <a:extLst>
              <a:ext uri="{FF2B5EF4-FFF2-40B4-BE49-F238E27FC236}">
                <a16:creationId xmlns="" xmlns:a16="http://schemas.microsoft.com/office/drawing/2014/main" id="{48087AD3-7B82-4121-A419-91F08D9CF551}"/>
              </a:ext>
            </a:extLst>
          </p:cNvPr>
          <p:cNvSpPr/>
          <p:nvPr/>
        </p:nvSpPr>
        <p:spPr>
          <a:xfrm>
            <a:off x="4725148" y="5378415"/>
            <a:ext cx="1737266" cy="853451"/>
          </a:xfrm>
          <a:prstGeom prst="wedgeRoundRectCallout">
            <a:avLst>
              <a:gd name="adj1" fmla="val 70824"/>
              <a:gd name="adj2" fmla="val 40489"/>
              <a:gd name="adj3" fmla="val 16667"/>
            </a:avLst>
          </a:prstGeom>
          <a:solidFill>
            <a:schemeClr val="bg1"/>
          </a:solidFill>
          <a:ln w="28575">
            <a:solidFill>
              <a:srgbClr val="F188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lvl="0">
              <a:lnSpc>
                <a:spcPct val="90000"/>
              </a:lnSpc>
              <a:spcBef>
                <a:spcPts val="1000"/>
              </a:spcBef>
              <a:buSzPts val="1800"/>
            </a:pPr>
            <a:r>
              <a:rPr lang="en-GB" dirty="0">
                <a:solidFill>
                  <a:srgbClr val="000000"/>
                </a:solidFill>
                <a:ea typeface="Roboto"/>
                <a:cs typeface="Roboto"/>
                <a:sym typeface="Roboto"/>
              </a:rPr>
              <a:t>How many butterflies can you see?</a:t>
            </a:r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E14D1811-A1A2-407E-A396-202E62FC5E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922" y="3619509"/>
            <a:ext cx="1021781" cy="808094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7BBB9A7F-FD9E-44CB-9AE7-3E269FC6723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63441" y="1399281"/>
            <a:ext cx="1021781" cy="808094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7C3A5A27-0EAC-481C-986D-6D730A2B7CD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1599653" y="1803328"/>
            <a:ext cx="1021781" cy="592569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="" xmlns:a16="http://schemas.microsoft.com/office/drawing/2014/main" id="{BF35C6D8-8E7E-4314-980F-CE3BA467859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4572000" y="3823592"/>
            <a:ext cx="1021781" cy="592569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4E105DD8-A4FD-4524-B6B3-2918B47A3A1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1171810" y="2891941"/>
            <a:ext cx="938733" cy="727568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A835DD93-FF33-4D56-96C4-5F9F674D510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4572000" y="1567966"/>
            <a:ext cx="938733" cy="727568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3C045AB0-2E20-4890-A503-84D2EBA3523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3127350" y="1531338"/>
            <a:ext cx="938733" cy="652332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="" xmlns:a16="http://schemas.microsoft.com/office/drawing/2014/main" id="{84124F60-09FC-46C8-B63F-B6CEDA49EE8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7327875" y="2665697"/>
            <a:ext cx="938733" cy="652332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="" xmlns:a16="http://schemas.microsoft.com/office/drawing/2014/main" id="{F8629A93-D7DB-4B56-BC0B-5D377A4B1A1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2925777" y="2488770"/>
            <a:ext cx="751703" cy="718935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="" xmlns:a16="http://schemas.microsoft.com/office/drawing/2014/main" id="{1FBF42E4-25C5-497B-BB70-5C0F68FC47F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5922628" y="2993615"/>
            <a:ext cx="751703" cy="718935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="" xmlns:a16="http://schemas.microsoft.com/office/drawing/2014/main" id="{B9884EC0-3F0D-4C96-ABB1-F41EC5AA8D2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4258088" y="2848237"/>
            <a:ext cx="859155" cy="597033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="" xmlns:a16="http://schemas.microsoft.com/office/drawing/2014/main" id="{FBE300B3-7D50-481B-913F-C69999F7CE5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7461299" y="1334717"/>
            <a:ext cx="859155" cy="59703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42324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000"/>
                            </p:stCondLst>
                            <p:childTnLst>
                              <p:par>
                                <p:cTn id="5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0"/>
                            </p:stCondLst>
                            <p:childTnLst>
                              <p:par>
                                <p:cTn id="5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1000"/>
                            </p:stCondLst>
                            <p:childTnLst>
                              <p:par>
                                <p:cTn id="6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5AD8AD62-61A0-468F-A2AB-CCBC1808A3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 rot="167815">
            <a:off x="768409" y="815482"/>
            <a:ext cx="5258331" cy="3485904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9B0D11DA-46A3-4CF5-A41E-FF35DF056802}"/>
              </a:ext>
            </a:extLst>
          </p:cNvPr>
          <p:cNvGrpSpPr/>
          <p:nvPr/>
        </p:nvGrpSpPr>
        <p:grpSpPr>
          <a:xfrm>
            <a:off x="6919629" y="4324827"/>
            <a:ext cx="1902532" cy="2208889"/>
            <a:chOff x="1254183" y="2055656"/>
            <a:chExt cx="1819277" cy="2090998"/>
          </a:xfrm>
        </p:grpSpPr>
        <p:pic>
          <p:nvPicPr>
            <p:cNvPr id="4" name="Picture 3">
              <a:extLst>
                <a:ext uri="{FF2B5EF4-FFF2-40B4-BE49-F238E27FC236}">
                  <a16:creationId xmlns="" xmlns:a16="http://schemas.microsoft.com/office/drawing/2014/main" id="{66C33FF8-2450-4221-8C74-5C9DE63AEE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866900" y="2055656"/>
              <a:ext cx="1206560" cy="2090998"/>
            </a:xfrm>
            <a:prstGeom prst="rect">
              <a:avLst/>
            </a:prstGeom>
          </p:spPr>
        </p:pic>
        <p:pic>
          <p:nvPicPr>
            <p:cNvPr id="7" name="Eyes One">
              <a:extLst>
                <a:ext uri="{FF2B5EF4-FFF2-40B4-BE49-F238E27FC236}">
                  <a16:creationId xmlns="" xmlns:a16="http://schemas.microsoft.com/office/drawing/2014/main" id="{FE39939C-2392-43A5-A0EF-34B9859C90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12" r="-2125"/>
            <a:stretch/>
          </p:blipFill>
          <p:spPr>
            <a:xfrm>
              <a:off x="1254183" y="2408801"/>
              <a:ext cx="507942" cy="1737853"/>
            </a:xfrm>
            <a:prstGeom prst="rect">
              <a:avLst/>
            </a:prstGeom>
          </p:spPr>
        </p:pic>
      </p:grpSp>
      <p:sp>
        <p:nvSpPr>
          <p:cNvPr id="5" name="Speech Bubble: Rectangle with Corners Rounded 4">
            <a:extLst>
              <a:ext uri="{FF2B5EF4-FFF2-40B4-BE49-F238E27FC236}">
                <a16:creationId xmlns="" xmlns:a16="http://schemas.microsoft.com/office/drawing/2014/main" id="{48087AD3-7B82-4121-A419-91F08D9CF551}"/>
              </a:ext>
            </a:extLst>
          </p:cNvPr>
          <p:cNvSpPr/>
          <p:nvPr/>
        </p:nvSpPr>
        <p:spPr>
          <a:xfrm>
            <a:off x="3323206" y="4598025"/>
            <a:ext cx="3085163" cy="1721387"/>
          </a:xfrm>
          <a:prstGeom prst="wedgeRoundRectCallout">
            <a:avLst>
              <a:gd name="adj1" fmla="val 60955"/>
              <a:gd name="adj2" fmla="val -13082"/>
              <a:gd name="adj3" fmla="val 16667"/>
            </a:avLst>
          </a:prstGeom>
          <a:solidFill>
            <a:schemeClr val="bg1"/>
          </a:solidFill>
          <a:ln w="28575">
            <a:solidFill>
              <a:srgbClr val="F188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lvl="0">
              <a:lnSpc>
                <a:spcPct val="90000"/>
              </a:lnSpc>
              <a:spcBef>
                <a:spcPts val="1000"/>
              </a:spcBef>
              <a:buSzPts val="1800"/>
            </a:pPr>
            <a:r>
              <a:rPr lang="en-GB" dirty="0">
                <a:solidFill>
                  <a:srgbClr val="000000"/>
                </a:solidFill>
                <a:ea typeface="Roboto"/>
                <a:cs typeface="Roboto"/>
                <a:sym typeface="Roboto"/>
              </a:rPr>
              <a:t>How many butterflies can you see on the bush? How do you know?</a:t>
            </a:r>
            <a:endParaRPr lang="en-GB" dirty="0">
              <a:solidFill>
                <a:srgbClr val="000000"/>
              </a:solidFill>
            </a:endParaRPr>
          </a:p>
          <a:p>
            <a:pPr marL="114300" lvl="0">
              <a:lnSpc>
                <a:spcPct val="90000"/>
              </a:lnSpc>
              <a:spcBef>
                <a:spcPts val="1000"/>
              </a:spcBef>
              <a:buSzPts val="1800"/>
            </a:pPr>
            <a:r>
              <a:rPr lang="en-GB" dirty="0">
                <a:solidFill>
                  <a:srgbClr val="000000"/>
                </a:solidFill>
                <a:ea typeface="Roboto"/>
                <a:cs typeface="Roboto"/>
                <a:sym typeface="Roboto"/>
              </a:rPr>
              <a:t>How many can you see flying?</a:t>
            </a:r>
            <a:r>
              <a:rPr lang="en-GB" dirty="0">
                <a:solidFill>
                  <a:srgbClr val="000000"/>
                </a:solidFill>
                <a:sym typeface="Roboto"/>
              </a:rPr>
              <a:t> </a:t>
            </a:r>
            <a:r>
              <a:rPr lang="en-GB" dirty="0">
                <a:solidFill>
                  <a:srgbClr val="000000"/>
                </a:solidFill>
                <a:ea typeface="Roboto"/>
                <a:cs typeface="Roboto"/>
                <a:sym typeface="Roboto"/>
              </a:rPr>
              <a:t>How many can you see altogether?</a:t>
            </a:r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7BBB9A7F-FD9E-44CB-9AE7-3E269FC6723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63441" y="1399281"/>
            <a:ext cx="763326" cy="603690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="" xmlns:a16="http://schemas.microsoft.com/office/drawing/2014/main" id="{84124F60-09FC-46C8-B63F-B6CEDA49EE8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7327875" y="2665697"/>
            <a:ext cx="712091" cy="49483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3407E56B-8DC1-4E14-9FF6-59DD8835C07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 rot="167815">
            <a:off x="1670812" y="1619517"/>
            <a:ext cx="613610" cy="62742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063F5809-C4D0-4C38-959E-2A4F663FBB3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 rot="167815">
            <a:off x="2310745" y="1626914"/>
            <a:ext cx="613610" cy="62742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7E660448-524D-444A-9B6A-E9BF5FE5F38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 rot="167815">
            <a:off x="2976095" y="1619518"/>
            <a:ext cx="613610" cy="62742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19EB7FBA-1964-43AE-9170-8F86B73DDE1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 rot="167815">
            <a:off x="3633086" y="1619517"/>
            <a:ext cx="613610" cy="62742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FBC08589-56F8-4D65-ABD2-0331175AF63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 rot="167815">
            <a:off x="4273018" y="1619517"/>
            <a:ext cx="613610" cy="62742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7CD49CF2-4D6D-4116-B685-93C8040A2AF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 rot="167815">
            <a:off x="1692667" y="2684762"/>
            <a:ext cx="613610" cy="62742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23C5AA0C-AC9A-403B-9C83-75843270840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 rot="167815">
            <a:off x="2332600" y="2692159"/>
            <a:ext cx="613610" cy="62742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61D22BD7-F648-4CD8-892E-38130F902CD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 rot="167815">
            <a:off x="2997950" y="2684763"/>
            <a:ext cx="613610" cy="62742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24C07BE5-7A69-402C-86EC-46BE57DDA96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 rot="167815">
            <a:off x="3654941" y="2684762"/>
            <a:ext cx="613610" cy="627423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40657805-99A1-4037-B454-4456FF27C3E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 rot="167815">
            <a:off x="4294873" y="2684762"/>
            <a:ext cx="613610" cy="627423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4E105DD8-A4FD-4524-B6B3-2918B47A3A1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-946211" y="1728777"/>
            <a:ext cx="757064" cy="586765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7C3A5A27-0EAC-481C-986D-6D730A2B7CD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-765237" y="2436249"/>
            <a:ext cx="634588" cy="3680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E14D1811-A1A2-407E-A396-202E62FC5E2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1997" y="3608067"/>
            <a:ext cx="741925" cy="586765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="" xmlns:a16="http://schemas.microsoft.com/office/drawing/2014/main" id="{1FBF42E4-25C5-497B-BB70-5C0F68FC47F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222595" y="-836360"/>
            <a:ext cx="669607" cy="640418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3C045AB0-2E20-4890-A503-84D2EBA3523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3127350" y="-696965"/>
            <a:ext cx="720992" cy="501022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="" xmlns:a16="http://schemas.microsoft.com/office/drawing/2014/main" id="{B9884EC0-3F0D-4C96-ABB1-F41EC5AA8D2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4025340" y="-446454"/>
            <a:ext cx="554483" cy="385314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A835DD93-FF33-4D56-96C4-5F9F674D510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4687665" y="-810238"/>
            <a:ext cx="667270" cy="517170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="" xmlns:a16="http://schemas.microsoft.com/office/drawing/2014/main" id="{FBE300B3-7D50-481B-913F-C69999F7CE5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5741097" y="-564109"/>
            <a:ext cx="667271" cy="463691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="" xmlns:a16="http://schemas.microsoft.com/office/drawing/2014/main" id="{F8629A93-D7DB-4B56-BC0B-5D377A4B1A1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9680255" y="2510887"/>
            <a:ext cx="613510" cy="586766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="" xmlns:a16="http://schemas.microsoft.com/office/drawing/2014/main" id="{BF35C6D8-8E7E-4314-980F-CE3BA467859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9680255" y="3160534"/>
            <a:ext cx="664028" cy="38509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96246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59259E-6 L 0.25764 -0.01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82" y="-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44444E-6 L 0.33872 -0.10023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27" y="-5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7037E-6 L -0.02413 0.3467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5" y="1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07407E-6 L -0.11337 0.36203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77" y="18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7037E-7 L -0.16424 0.3335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12" y="1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11022E-16 L 0.275 -0.1421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50" y="-7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37E-6 L -0.79931 0.0266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65" y="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400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11111E-6 L -0.7316 -0.05278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80" y="-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000"/>
                            </p:stCondLst>
                            <p:childTnLst>
                              <p:par>
                                <p:cTn id="2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48148E-6 L 0.25556 0.5069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78" y="25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8000"/>
                            </p:stCondLst>
                            <p:childTnLst>
                              <p:par>
                                <p:cTn id="3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96296E-6 L 0.0335 0.47523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7" y="23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0"/>
                            </p:stCondLst>
                            <p:childTnLst>
                              <p:par>
                                <p:cTn id="3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1000"/>
                            </p:stCondLst>
                            <p:childTnLst>
                              <p:par>
                                <p:cTn id="4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5AD8AD62-61A0-468F-A2AB-CCBC1808A3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 rot="167815">
            <a:off x="768409" y="815482"/>
            <a:ext cx="5258331" cy="3485904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9B0D11DA-46A3-4CF5-A41E-FF35DF056802}"/>
              </a:ext>
            </a:extLst>
          </p:cNvPr>
          <p:cNvGrpSpPr/>
          <p:nvPr/>
        </p:nvGrpSpPr>
        <p:grpSpPr>
          <a:xfrm>
            <a:off x="5286338" y="4055072"/>
            <a:ext cx="1902532" cy="2208889"/>
            <a:chOff x="1254183" y="2055656"/>
            <a:chExt cx="1819277" cy="2090998"/>
          </a:xfrm>
        </p:grpSpPr>
        <p:pic>
          <p:nvPicPr>
            <p:cNvPr id="4" name="Picture 3">
              <a:extLst>
                <a:ext uri="{FF2B5EF4-FFF2-40B4-BE49-F238E27FC236}">
                  <a16:creationId xmlns="" xmlns:a16="http://schemas.microsoft.com/office/drawing/2014/main" id="{66C33FF8-2450-4221-8C74-5C9DE63AEE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866900" y="2055656"/>
              <a:ext cx="1206560" cy="2090998"/>
            </a:xfrm>
            <a:prstGeom prst="rect">
              <a:avLst/>
            </a:prstGeom>
          </p:spPr>
        </p:pic>
        <p:pic>
          <p:nvPicPr>
            <p:cNvPr id="7" name="Eyes One">
              <a:extLst>
                <a:ext uri="{FF2B5EF4-FFF2-40B4-BE49-F238E27FC236}">
                  <a16:creationId xmlns="" xmlns:a16="http://schemas.microsoft.com/office/drawing/2014/main" id="{FE39939C-2392-43A5-A0EF-34B9859C90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12" r="-2125"/>
            <a:stretch/>
          </p:blipFill>
          <p:spPr>
            <a:xfrm>
              <a:off x="1254183" y="2408801"/>
              <a:ext cx="507942" cy="1737853"/>
            </a:xfrm>
            <a:prstGeom prst="rect">
              <a:avLst/>
            </a:prstGeom>
          </p:spPr>
        </p:pic>
      </p:grpSp>
      <p:sp>
        <p:nvSpPr>
          <p:cNvPr id="5" name="Speech Bubble: Rectangle with Corners Rounded 4">
            <a:extLst>
              <a:ext uri="{FF2B5EF4-FFF2-40B4-BE49-F238E27FC236}">
                <a16:creationId xmlns="" xmlns:a16="http://schemas.microsoft.com/office/drawing/2014/main" id="{48087AD3-7B82-4121-A419-91F08D9CF551}"/>
              </a:ext>
            </a:extLst>
          </p:cNvPr>
          <p:cNvSpPr/>
          <p:nvPr/>
        </p:nvSpPr>
        <p:spPr>
          <a:xfrm>
            <a:off x="3245154" y="5771106"/>
            <a:ext cx="1729072" cy="397629"/>
          </a:xfrm>
          <a:prstGeom prst="wedgeRoundRectCallout">
            <a:avLst>
              <a:gd name="adj1" fmla="val 60955"/>
              <a:gd name="adj2" fmla="val -13082"/>
              <a:gd name="adj3" fmla="val 16667"/>
            </a:avLst>
          </a:prstGeom>
          <a:solidFill>
            <a:schemeClr val="bg1"/>
          </a:solidFill>
          <a:ln w="28575">
            <a:solidFill>
              <a:srgbClr val="F188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lvl="0">
              <a:lnSpc>
                <a:spcPct val="90000"/>
              </a:lnSpc>
              <a:spcBef>
                <a:spcPts val="1000"/>
              </a:spcBef>
              <a:buSzPts val="1800"/>
            </a:pPr>
            <a:r>
              <a:rPr lang="en-GB" dirty="0">
                <a:solidFill>
                  <a:srgbClr val="000000"/>
                </a:solidFill>
                <a:ea typeface="Roboto"/>
                <a:cs typeface="Roboto"/>
                <a:sym typeface="Roboto"/>
              </a:rPr>
              <a:t>I am one 10.</a:t>
            </a:r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7BBB9A7F-FD9E-44CB-9AE7-3E269FC6723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63441" y="1399281"/>
            <a:ext cx="763326" cy="603690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="" xmlns:a16="http://schemas.microsoft.com/office/drawing/2014/main" id="{84124F60-09FC-46C8-B63F-B6CEDA49EE8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7327875" y="2665697"/>
            <a:ext cx="712091" cy="49483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3407E56B-8DC1-4E14-9FF6-59DD8835C07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 rot="167815">
            <a:off x="1670812" y="1619517"/>
            <a:ext cx="613610" cy="62742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063F5809-C4D0-4C38-959E-2A4F663FBB3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 rot="167815">
            <a:off x="2310745" y="1626914"/>
            <a:ext cx="613610" cy="62742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7E660448-524D-444A-9B6A-E9BF5FE5F38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 rot="167815">
            <a:off x="2976095" y="1619518"/>
            <a:ext cx="613610" cy="62742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19EB7FBA-1964-43AE-9170-8F86B73DDE1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 rot="167815">
            <a:off x="3633086" y="1619517"/>
            <a:ext cx="613610" cy="62742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FBC08589-56F8-4D65-ABD2-0331175AF63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 rot="167815">
            <a:off x="4273018" y="1619517"/>
            <a:ext cx="613610" cy="62742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7CD49CF2-4D6D-4116-B685-93C8040A2AF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 rot="167815">
            <a:off x="1692667" y="2684762"/>
            <a:ext cx="613610" cy="62742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23C5AA0C-AC9A-403B-9C83-75843270840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 rot="167815">
            <a:off x="2332600" y="2692159"/>
            <a:ext cx="613610" cy="62742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61D22BD7-F648-4CD8-892E-38130F902CD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 rot="167815">
            <a:off x="2997950" y="2684763"/>
            <a:ext cx="613610" cy="62742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24C07BE5-7A69-402C-86EC-46BE57DDA96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 rot="167815">
            <a:off x="3654941" y="2684762"/>
            <a:ext cx="613610" cy="627423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40657805-99A1-4037-B454-4456FF27C3E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 rot="167815">
            <a:off x="4294873" y="2684762"/>
            <a:ext cx="613610" cy="627423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4E105DD8-A4FD-4524-B6B3-2918B47A3A1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1557398" y="1576741"/>
            <a:ext cx="757064" cy="586765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7C3A5A27-0EAC-481C-986D-6D730A2B7CD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2307725" y="1740791"/>
            <a:ext cx="634588" cy="3680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E14D1811-A1A2-407E-A396-202E62FC5E2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239" y="2619732"/>
            <a:ext cx="741925" cy="586765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="" xmlns:a16="http://schemas.microsoft.com/office/drawing/2014/main" id="{1FBF42E4-25C5-497B-BB70-5C0F68FC47F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3610323" y="2640634"/>
            <a:ext cx="669607" cy="640418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3C045AB0-2E20-4890-A503-84D2EBA3523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2909316" y="1674290"/>
            <a:ext cx="720992" cy="501022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="" xmlns:a16="http://schemas.microsoft.com/office/drawing/2014/main" id="{B9884EC0-3F0D-4C96-ABB1-F41EC5AA8D2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4353846" y="2819837"/>
            <a:ext cx="554483" cy="385314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A835DD93-FF33-4D56-96C4-5F9F674D510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3635311" y="1640739"/>
            <a:ext cx="667270" cy="517170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="" xmlns:a16="http://schemas.microsoft.com/office/drawing/2014/main" id="{FBE300B3-7D50-481B-913F-C69999F7CE5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4241058" y="1708779"/>
            <a:ext cx="667271" cy="463691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="" xmlns:a16="http://schemas.microsoft.com/office/drawing/2014/main" id="{F8629A93-D7DB-4B56-BC0B-5D377A4B1A1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2352311" y="2665697"/>
            <a:ext cx="613510" cy="586766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="" xmlns:a16="http://schemas.microsoft.com/office/drawing/2014/main" id="{BF35C6D8-8E7E-4314-980F-CE3BA467859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2962475" y="2820056"/>
            <a:ext cx="664028" cy="385095"/>
          </a:xfrm>
          <a:prstGeom prst="rect">
            <a:avLst/>
          </a:prstGeom>
        </p:spPr>
      </p:pic>
      <p:sp>
        <p:nvSpPr>
          <p:cNvPr id="33" name="Speech Bubble: Rectangle with Corners Rounded 32">
            <a:extLst>
              <a:ext uri="{FF2B5EF4-FFF2-40B4-BE49-F238E27FC236}">
                <a16:creationId xmlns="" xmlns:a16="http://schemas.microsoft.com/office/drawing/2014/main" id="{A2E7A0D7-F232-4E9B-9463-B26303767BF0}"/>
              </a:ext>
            </a:extLst>
          </p:cNvPr>
          <p:cNvSpPr/>
          <p:nvPr/>
        </p:nvSpPr>
        <p:spPr>
          <a:xfrm>
            <a:off x="7454830" y="4555826"/>
            <a:ext cx="1170272" cy="397174"/>
          </a:xfrm>
          <a:prstGeom prst="wedgeRoundRectCallout">
            <a:avLst>
              <a:gd name="adj1" fmla="val -63845"/>
              <a:gd name="adj2" fmla="val 44475"/>
              <a:gd name="adj3" fmla="val 16667"/>
            </a:avLst>
          </a:prstGeom>
          <a:solidFill>
            <a:schemeClr val="bg1"/>
          </a:solidFill>
          <a:ln w="28575">
            <a:solidFill>
              <a:srgbClr val="F188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lvl="0">
              <a:lnSpc>
                <a:spcPct val="90000"/>
              </a:lnSpc>
              <a:spcBef>
                <a:spcPts val="1000"/>
              </a:spcBef>
              <a:buSzPts val="1800"/>
            </a:pPr>
            <a:r>
              <a:rPr lang="en-GB" dirty="0">
                <a:solidFill>
                  <a:srgbClr val="000000"/>
                </a:solidFill>
                <a:ea typeface="Roboto"/>
                <a:cs typeface="Roboto"/>
                <a:sym typeface="Roboto"/>
              </a:rPr>
              <a:t>I am 2.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4" name="Speech Bubble: Rectangle with Corners Rounded 33">
            <a:extLst>
              <a:ext uri="{FF2B5EF4-FFF2-40B4-BE49-F238E27FC236}">
                <a16:creationId xmlns="" xmlns:a16="http://schemas.microsoft.com/office/drawing/2014/main" id="{94AF9881-D8CB-4E29-88DD-F373C61FF05C}"/>
              </a:ext>
            </a:extLst>
          </p:cNvPr>
          <p:cNvSpPr/>
          <p:nvPr/>
        </p:nvSpPr>
        <p:spPr>
          <a:xfrm>
            <a:off x="4391657" y="3582884"/>
            <a:ext cx="1729072" cy="603690"/>
          </a:xfrm>
          <a:prstGeom prst="wedgeRoundRectCallout">
            <a:avLst>
              <a:gd name="adj1" fmla="val 35982"/>
              <a:gd name="adj2" fmla="val 79482"/>
              <a:gd name="adj3" fmla="val 16667"/>
            </a:avLst>
          </a:prstGeom>
          <a:solidFill>
            <a:schemeClr val="bg1"/>
          </a:solidFill>
          <a:ln w="28575">
            <a:solidFill>
              <a:srgbClr val="F188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lvl="0">
              <a:lnSpc>
                <a:spcPct val="90000"/>
              </a:lnSpc>
              <a:spcBef>
                <a:spcPts val="1000"/>
              </a:spcBef>
              <a:buSzPts val="1800"/>
            </a:pPr>
            <a:r>
              <a:rPr lang="en-GB" dirty="0">
                <a:solidFill>
                  <a:srgbClr val="000000"/>
                </a:solidFill>
                <a:ea typeface="Roboto"/>
                <a:cs typeface="Roboto"/>
                <a:sym typeface="Roboto"/>
              </a:rPr>
              <a:t>We make 12!</a:t>
            </a: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3473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3" grpId="0" animBg="1"/>
      <p:bldP spid="3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 b="0" dirty="0">
                <a:latin typeface="+mn-lt"/>
              </a:rPr>
              <a:t>It was time for Number Twelve to go home. He started to have a funny feeling!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276E4A46-10DD-449B-BCEE-02E4F14A38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864291" y="1599468"/>
            <a:ext cx="5899734" cy="3469681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8E2F38BF-6DC1-4CC9-8022-66DFC6BD9DA9}"/>
              </a:ext>
            </a:extLst>
          </p:cNvPr>
          <p:cNvGrpSpPr/>
          <p:nvPr/>
        </p:nvGrpSpPr>
        <p:grpSpPr>
          <a:xfrm>
            <a:off x="6594438" y="4090971"/>
            <a:ext cx="1902532" cy="2208889"/>
            <a:chOff x="1254183" y="2055656"/>
            <a:chExt cx="1819277" cy="2090998"/>
          </a:xfrm>
        </p:grpSpPr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DB964FC9-CBA3-47BE-9FBC-0B220B3ECCC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866900" y="2055656"/>
              <a:ext cx="1206560" cy="2090998"/>
            </a:xfrm>
            <a:prstGeom prst="rect">
              <a:avLst/>
            </a:prstGeom>
          </p:spPr>
        </p:pic>
        <p:pic>
          <p:nvPicPr>
            <p:cNvPr id="11" name="Eyes One">
              <a:extLst>
                <a:ext uri="{FF2B5EF4-FFF2-40B4-BE49-F238E27FC236}">
                  <a16:creationId xmlns="" xmlns:a16="http://schemas.microsoft.com/office/drawing/2014/main" id="{8AE12452-83BD-43CC-8F60-3ABA7AD848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12" r="-2125"/>
            <a:stretch/>
          </p:blipFill>
          <p:spPr>
            <a:xfrm>
              <a:off x="1254183" y="2408801"/>
              <a:ext cx="507942" cy="17378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500813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 b="0" dirty="0">
                <a:latin typeface="+mn-lt"/>
              </a:rPr>
              <a:t>Suddenly, there was another loud bang!</a:t>
            </a:r>
          </a:p>
        </p:txBody>
      </p:sp>
      <p:sp>
        <p:nvSpPr>
          <p:cNvPr id="2" name="Explosion: 8 Points 1">
            <a:extLst>
              <a:ext uri="{FF2B5EF4-FFF2-40B4-BE49-F238E27FC236}">
                <a16:creationId xmlns="" xmlns:a16="http://schemas.microsoft.com/office/drawing/2014/main" id="{458C4189-2EDE-4020-AFE5-67A3B03FB7B2}"/>
              </a:ext>
            </a:extLst>
          </p:cNvPr>
          <p:cNvSpPr/>
          <p:nvPr/>
        </p:nvSpPr>
        <p:spPr>
          <a:xfrm>
            <a:off x="1305018" y="1367161"/>
            <a:ext cx="6711518" cy="4847208"/>
          </a:xfrm>
          <a:prstGeom prst="irregularSeal1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971F028B-0106-49E2-B91F-882E6768EC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3709718" y="2294747"/>
            <a:ext cx="1978446" cy="236472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AA06AA10-8892-4479-B637-34CA277207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9718" y="2452528"/>
            <a:ext cx="1902117" cy="2206943"/>
          </a:xfrm>
          <a:prstGeom prst="rect">
            <a:avLst/>
          </a:prstGeom>
        </p:spPr>
      </p:pic>
      <p:sp>
        <p:nvSpPr>
          <p:cNvPr id="13" name="Speech Bubble: Rectangle with Corners Rounded 12">
            <a:extLst>
              <a:ext uri="{FF2B5EF4-FFF2-40B4-BE49-F238E27FC236}">
                <a16:creationId xmlns="" xmlns:a16="http://schemas.microsoft.com/office/drawing/2014/main" id="{1563F341-CB3F-4F66-9D64-AB71D30375B3}"/>
              </a:ext>
            </a:extLst>
          </p:cNvPr>
          <p:cNvSpPr/>
          <p:nvPr/>
        </p:nvSpPr>
        <p:spPr>
          <a:xfrm>
            <a:off x="5886753" y="2236482"/>
            <a:ext cx="2366681" cy="994306"/>
          </a:xfrm>
          <a:prstGeom prst="wedgeRoundRectCallout">
            <a:avLst>
              <a:gd name="adj1" fmla="val -52271"/>
              <a:gd name="adj2" fmla="val 64832"/>
              <a:gd name="adj3" fmla="val 16667"/>
            </a:avLst>
          </a:prstGeom>
          <a:solidFill>
            <a:schemeClr val="bg1"/>
          </a:solidFill>
          <a:ln w="28575">
            <a:solidFill>
              <a:srgbClr val="F188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lvl="0">
              <a:lnSpc>
                <a:spcPct val="90000"/>
              </a:lnSpc>
              <a:spcBef>
                <a:spcPts val="1000"/>
              </a:spcBef>
              <a:buSzPts val="1800"/>
            </a:pPr>
            <a:r>
              <a:rPr lang="en-GB" dirty="0">
                <a:solidFill>
                  <a:srgbClr val="000000"/>
                </a:solidFill>
                <a:ea typeface="Roboto"/>
                <a:cs typeface="Roboto"/>
                <a:sym typeface="Roboto"/>
              </a:rPr>
              <a:t>What do you think is going to happen to me now?</a:t>
            </a:r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749876E0-9A61-4DBC-ABE5-BA3605E7EB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4336806" y="2452528"/>
            <a:ext cx="1273463" cy="220694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98257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250"/>
                            </p:stCondLst>
                            <p:childTnLst>
                              <p:par>
                                <p:cTn id="3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44444E-6 L -0.37118 0.29237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59" y="14606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48148E-6 L 0.35868 0.29051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34" y="14514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13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Meet Number Ten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6C33FF8-2450-4221-8C74-5C9DE63AEE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4728031" y="1458617"/>
            <a:ext cx="3660318" cy="4374969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="" xmlns:a16="http://schemas.microsoft.com/office/drawing/2014/main" id="{375EDBFD-401D-4540-AA2B-483799361AFD}"/>
              </a:ext>
            </a:extLst>
          </p:cNvPr>
          <p:cNvSpPr/>
          <p:nvPr/>
        </p:nvSpPr>
        <p:spPr>
          <a:xfrm>
            <a:off x="1330015" y="1550230"/>
            <a:ext cx="3259582" cy="1912788"/>
          </a:xfrm>
          <a:prstGeom prst="wedgeRoundRectCallout">
            <a:avLst>
              <a:gd name="adj1" fmla="val 51182"/>
              <a:gd name="adj2" fmla="val 60403"/>
              <a:gd name="adj3" fmla="val 16667"/>
            </a:avLst>
          </a:prstGeom>
          <a:solidFill>
            <a:schemeClr val="bg1"/>
          </a:solidFill>
          <a:ln w="28575">
            <a:solidFill>
              <a:srgbClr val="E851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Hello, I am Number Ten. What do you notice about me? I’m off to the zoo today with my friend Number Two and I need to take some bananas with me. 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="" xmlns:a16="http://schemas.microsoft.com/office/drawing/2014/main" id="{8F1D12DC-6B86-4F6C-B754-A48B9C969600}"/>
              </a:ext>
            </a:extLst>
          </p:cNvPr>
          <p:cNvSpPr/>
          <p:nvPr/>
        </p:nvSpPr>
        <p:spPr>
          <a:xfrm>
            <a:off x="2129703" y="2636034"/>
            <a:ext cx="2349222" cy="901851"/>
          </a:xfrm>
          <a:prstGeom prst="wedgeRoundRectCallout">
            <a:avLst>
              <a:gd name="adj1" fmla="val 51182"/>
              <a:gd name="adj2" fmla="val 60403"/>
              <a:gd name="adj3" fmla="val 16667"/>
            </a:avLst>
          </a:prstGeom>
          <a:solidFill>
            <a:schemeClr val="bg1"/>
          </a:solidFill>
          <a:ln w="28575">
            <a:solidFill>
              <a:srgbClr val="E851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How many bananas did you count?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39EF0C91-9D57-42DF-BD45-D6ADD1FF64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2105071" y="4465452"/>
            <a:ext cx="930676" cy="80879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CDFDF4D2-8C96-4BE1-94C0-AA9F0E55FD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2100851" y="4764922"/>
            <a:ext cx="930676" cy="80879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8E93795E-208E-4A65-9845-51425B6FC6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1992386" y="4249974"/>
            <a:ext cx="930676" cy="80879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C709A7A1-A5A4-4F1F-8275-41F38467A3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2005052" y="4533456"/>
            <a:ext cx="930676" cy="80879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276E4A46-10DD-449B-BCEE-02E4F14A38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2029130" y="5095317"/>
            <a:ext cx="930676" cy="80879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6FA603C9-9ABF-4901-8070-0B5A6E04EF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2213251" y="4326129"/>
            <a:ext cx="930676" cy="80879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526AC607-7AFC-4464-AA83-9171C161DC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2076488" y="4871646"/>
            <a:ext cx="930676" cy="80879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BB365E1F-B5D6-480E-93E9-FF38B76F16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2189443" y="4475864"/>
            <a:ext cx="930676" cy="80879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7440FA6F-130C-475E-9411-7F6738F216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2176507" y="4354504"/>
            <a:ext cx="930676" cy="80879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611398C0-00BD-406A-B91D-FB8FB632A5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2074161" y="4475864"/>
            <a:ext cx="930676" cy="80879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3D0D7F2A-57C1-4588-95FC-E869CBB65EC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1979720" y="4175552"/>
            <a:ext cx="1243286" cy="183554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250"/>
                            </p:stCondLst>
                            <p:childTnLst>
                              <p:par>
                                <p:cTn id="27" presetID="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750"/>
                            </p:stCondLst>
                            <p:childTnLst>
                              <p:par>
                                <p:cTn id="32" presetID="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250"/>
                            </p:stCondLst>
                            <p:childTnLst>
                              <p:par>
                                <p:cTn id="37" presetID="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750"/>
                            </p:stCondLst>
                            <p:childTnLst>
                              <p:par>
                                <p:cTn id="42" presetID="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250"/>
                            </p:stCondLst>
                            <p:childTnLst>
                              <p:par>
                                <p:cTn id="47" presetID="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750"/>
                            </p:stCondLst>
                            <p:childTnLst>
                              <p:par>
                                <p:cTn id="52" presetID="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250"/>
                            </p:stCondLst>
                            <p:childTnLst>
                              <p:par>
                                <p:cTn id="57" presetID="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3750"/>
                            </p:stCondLst>
                            <p:childTnLst>
                              <p:par>
                                <p:cTn id="62" presetID="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25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 b="0" dirty="0">
                <a:latin typeface="+mn-lt"/>
              </a:rPr>
              <a:t>Number Ten and Number Two said goodbye to each other and made their way home.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6C33FF8-2450-4221-8C74-5C9DE63AEE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7679185" y="4490065"/>
            <a:ext cx="1206560" cy="209099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276E4A46-10DD-449B-BCEE-02E4F14A38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1935950" y="1473201"/>
            <a:ext cx="5899734" cy="346968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E496C16B-DA53-4BCC-BA99-CD12ECC8ADD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320399" y="4476550"/>
            <a:ext cx="1772049" cy="211802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60208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 noChangeArrowheads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mtClean="0"/>
              <a:t>Number Lines</a:t>
            </a: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755650" y="1473200"/>
            <a:ext cx="76327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>
                <a:ea typeface="Sassoon Infant Rg" pitchFamily="2" charset="0"/>
                <a:cs typeface="Sassoon Infant Rg" pitchFamily="2" charset="0"/>
              </a:rPr>
              <a:t>Can you spot the number 12 on the number line?</a:t>
            </a:r>
            <a:br>
              <a:rPr lang="en-US" altLang="en-US">
                <a:ea typeface="Sassoon Infant Rg" pitchFamily="2" charset="0"/>
                <a:cs typeface="Sassoon Infant Rg" pitchFamily="2" charset="0"/>
              </a:rPr>
            </a:br>
            <a:r>
              <a:rPr lang="en-US" altLang="en-US">
                <a:ea typeface="Sassoon Infant Rg" pitchFamily="2" charset="0"/>
                <a:cs typeface="Sassoon Infant Rg" pitchFamily="2" charset="0"/>
              </a:rPr>
              <a:t>Which numbers are next to number 12?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98C2B012-D3F0-4992-87B6-2E841CD1DFE7}"/>
              </a:ext>
            </a:extLst>
          </p:cNvPr>
          <p:cNvSpPr/>
          <p:nvPr/>
        </p:nvSpPr>
        <p:spPr>
          <a:xfrm>
            <a:off x="2211388" y="2427288"/>
            <a:ext cx="5516562" cy="527050"/>
          </a:xfrm>
          <a:prstGeom prst="roundRect">
            <a:avLst/>
          </a:prstGeom>
          <a:solidFill>
            <a:srgbClr val="ED61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Click the hand to reveal the answer! </a:t>
            </a:r>
          </a:p>
        </p:txBody>
      </p:sp>
      <p:sp>
        <p:nvSpPr>
          <p:cNvPr id="6" name="Oval 5">
            <a:extLst>
              <a:ext uri="{FF2B5EF4-FFF2-40B4-BE49-F238E27FC236}">
                <a16:creationId xmlns="" xmlns:a16="http://schemas.microsoft.com/office/drawing/2014/main" id="{F20923C6-0A0D-4676-AE88-9BF3C148DB32}"/>
              </a:ext>
            </a:extLst>
          </p:cNvPr>
          <p:cNvSpPr/>
          <p:nvPr/>
        </p:nvSpPr>
        <p:spPr>
          <a:xfrm>
            <a:off x="1012825" y="1997075"/>
            <a:ext cx="1595438" cy="1595438"/>
          </a:xfrm>
          <a:prstGeom prst="ellipse">
            <a:avLst/>
          </a:prstGeom>
          <a:solidFill>
            <a:srgbClr val="ED61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ABA176B8-FAF0-4723-8B5E-D7042EFB80A0}"/>
              </a:ext>
            </a:extLst>
          </p:cNvPr>
          <p:cNvCxnSpPr>
            <a:cxnSpLocks/>
          </p:cNvCxnSpPr>
          <p:nvPr/>
        </p:nvCxnSpPr>
        <p:spPr>
          <a:xfrm>
            <a:off x="755650" y="5719763"/>
            <a:ext cx="758666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779463" y="5435600"/>
            <a:ext cx="7545387" cy="284163"/>
            <a:chOff x="779985" y="5267058"/>
            <a:chExt cx="15008354" cy="333286"/>
          </a:xfrm>
        </p:grpSpPr>
        <p:cxnSp>
          <p:nvCxnSpPr>
            <p:cNvPr id="10" name="Straight Connector 9">
              <a:extLst>
                <a:ext uri="{FF2B5EF4-FFF2-40B4-BE49-F238E27FC236}">
                  <a16:creationId xmlns="" xmlns:a16="http://schemas.microsoft.com/office/drawing/2014/main" id="{C727E452-C336-458E-900D-A07550C09857}"/>
                </a:ext>
              </a:extLst>
            </p:cNvPr>
            <p:cNvCxnSpPr/>
            <p:nvPr/>
          </p:nvCxnSpPr>
          <p:spPr>
            <a:xfrm>
              <a:off x="779985" y="5267058"/>
              <a:ext cx="0" cy="333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="" xmlns:a16="http://schemas.microsoft.com/office/drawing/2014/main" id="{72AA4AD7-3FB6-4BB9-A1D0-8DBDD45934A6}"/>
                </a:ext>
              </a:extLst>
            </p:cNvPr>
            <p:cNvCxnSpPr/>
            <p:nvPr/>
          </p:nvCxnSpPr>
          <p:spPr>
            <a:xfrm>
              <a:off x="1534665" y="5267058"/>
              <a:ext cx="0" cy="333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="" xmlns:a16="http://schemas.microsoft.com/office/drawing/2014/main" id="{6269C36F-82C2-40B7-953C-86E1B4BAB5F7}"/>
                </a:ext>
              </a:extLst>
            </p:cNvPr>
            <p:cNvCxnSpPr/>
            <p:nvPr/>
          </p:nvCxnSpPr>
          <p:spPr>
            <a:xfrm>
              <a:off x="2289346" y="5267058"/>
              <a:ext cx="0" cy="333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="" xmlns:a16="http://schemas.microsoft.com/office/drawing/2014/main" id="{52EBB02C-5559-4161-A313-7D4C8DACEABF}"/>
                </a:ext>
              </a:extLst>
            </p:cNvPr>
            <p:cNvCxnSpPr/>
            <p:nvPr/>
          </p:nvCxnSpPr>
          <p:spPr>
            <a:xfrm>
              <a:off x="3044026" y="5267058"/>
              <a:ext cx="0" cy="333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="" xmlns:a16="http://schemas.microsoft.com/office/drawing/2014/main" id="{5F8F6EBD-0D8C-4F31-92AA-14337D9A773D}"/>
                </a:ext>
              </a:extLst>
            </p:cNvPr>
            <p:cNvCxnSpPr/>
            <p:nvPr/>
          </p:nvCxnSpPr>
          <p:spPr>
            <a:xfrm>
              <a:off x="3798707" y="5267058"/>
              <a:ext cx="0" cy="333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="" xmlns:a16="http://schemas.microsoft.com/office/drawing/2014/main" id="{E7370083-8F39-4982-A575-59E12B0D3E8A}"/>
                </a:ext>
              </a:extLst>
            </p:cNvPr>
            <p:cNvCxnSpPr/>
            <p:nvPr/>
          </p:nvCxnSpPr>
          <p:spPr>
            <a:xfrm>
              <a:off x="4553387" y="5267058"/>
              <a:ext cx="0" cy="333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="" xmlns:a16="http://schemas.microsoft.com/office/drawing/2014/main" id="{A8D2BC5A-9226-4A87-8FEB-C7D856CB290A}"/>
                </a:ext>
              </a:extLst>
            </p:cNvPr>
            <p:cNvCxnSpPr/>
            <p:nvPr/>
          </p:nvCxnSpPr>
          <p:spPr>
            <a:xfrm>
              <a:off x="5304910" y="5267058"/>
              <a:ext cx="0" cy="333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="" xmlns:a16="http://schemas.microsoft.com/office/drawing/2014/main" id="{7C404B2D-F9B6-4454-8549-00D270F5EFAA}"/>
                </a:ext>
              </a:extLst>
            </p:cNvPr>
            <p:cNvCxnSpPr/>
            <p:nvPr/>
          </p:nvCxnSpPr>
          <p:spPr>
            <a:xfrm>
              <a:off x="6059591" y="5267058"/>
              <a:ext cx="0" cy="333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="" xmlns:a16="http://schemas.microsoft.com/office/drawing/2014/main" id="{EB2EB495-BB97-49EF-957E-47D810D910B3}"/>
                </a:ext>
              </a:extLst>
            </p:cNvPr>
            <p:cNvCxnSpPr/>
            <p:nvPr/>
          </p:nvCxnSpPr>
          <p:spPr>
            <a:xfrm>
              <a:off x="6814271" y="5267058"/>
              <a:ext cx="0" cy="333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="" xmlns:a16="http://schemas.microsoft.com/office/drawing/2014/main" id="{4A645086-8AA9-48F0-A383-C379F5CCBBB5}"/>
                </a:ext>
              </a:extLst>
            </p:cNvPr>
            <p:cNvCxnSpPr/>
            <p:nvPr/>
          </p:nvCxnSpPr>
          <p:spPr>
            <a:xfrm>
              <a:off x="7568953" y="5267058"/>
              <a:ext cx="0" cy="333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="" xmlns:a16="http://schemas.microsoft.com/office/drawing/2014/main" id="{A44E62D7-582C-440C-AE49-74FC87D8C092}"/>
                </a:ext>
              </a:extLst>
            </p:cNvPr>
            <p:cNvCxnSpPr/>
            <p:nvPr/>
          </p:nvCxnSpPr>
          <p:spPr>
            <a:xfrm>
              <a:off x="8323632" y="5267058"/>
              <a:ext cx="0" cy="333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="" xmlns:a16="http://schemas.microsoft.com/office/drawing/2014/main" id="{C727E452-C336-458E-900D-A07550C09857}"/>
                </a:ext>
              </a:extLst>
            </p:cNvPr>
            <p:cNvCxnSpPr/>
            <p:nvPr/>
          </p:nvCxnSpPr>
          <p:spPr>
            <a:xfrm>
              <a:off x="8983584" y="5267058"/>
              <a:ext cx="0" cy="333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="" xmlns:a16="http://schemas.microsoft.com/office/drawing/2014/main" id="{72AA4AD7-3FB6-4BB9-A1D0-8DBDD45934A6}"/>
                </a:ext>
              </a:extLst>
            </p:cNvPr>
            <p:cNvCxnSpPr/>
            <p:nvPr/>
          </p:nvCxnSpPr>
          <p:spPr>
            <a:xfrm>
              <a:off x="9738264" y="5267058"/>
              <a:ext cx="0" cy="333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="" xmlns:a16="http://schemas.microsoft.com/office/drawing/2014/main" id="{6269C36F-82C2-40B7-953C-86E1B4BAB5F7}"/>
                </a:ext>
              </a:extLst>
            </p:cNvPr>
            <p:cNvCxnSpPr/>
            <p:nvPr/>
          </p:nvCxnSpPr>
          <p:spPr>
            <a:xfrm>
              <a:off x="10492945" y="5267058"/>
              <a:ext cx="0" cy="333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="" xmlns:a16="http://schemas.microsoft.com/office/drawing/2014/main" id="{52EBB02C-5559-4161-A313-7D4C8DACEABF}"/>
                </a:ext>
              </a:extLst>
            </p:cNvPr>
            <p:cNvCxnSpPr/>
            <p:nvPr/>
          </p:nvCxnSpPr>
          <p:spPr>
            <a:xfrm>
              <a:off x="11247625" y="5267058"/>
              <a:ext cx="0" cy="333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="" xmlns:a16="http://schemas.microsoft.com/office/drawing/2014/main" id="{5F8F6EBD-0D8C-4F31-92AA-14337D9A773D}"/>
                </a:ext>
              </a:extLst>
            </p:cNvPr>
            <p:cNvCxnSpPr/>
            <p:nvPr/>
          </p:nvCxnSpPr>
          <p:spPr>
            <a:xfrm>
              <a:off x="12002306" y="5267058"/>
              <a:ext cx="0" cy="333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="" xmlns:a16="http://schemas.microsoft.com/office/drawing/2014/main" id="{E7370083-8F39-4982-A575-59E12B0D3E8A}"/>
                </a:ext>
              </a:extLst>
            </p:cNvPr>
            <p:cNvCxnSpPr/>
            <p:nvPr/>
          </p:nvCxnSpPr>
          <p:spPr>
            <a:xfrm>
              <a:off x="12756986" y="5267058"/>
              <a:ext cx="0" cy="333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="" xmlns:a16="http://schemas.microsoft.com/office/drawing/2014/main" id="{A8D2BC5A-9226-4A87-8FEB-C7D856CB290A}"/>
                </a:ext>
              </a:extLst>
            </p:cNvPr>
            <p:cNvCxnSpPr/>
            <p:nvPr/>
          </p:nvCxnSpPr>
          <p:spPr>
            <a:xfrm>
              <a:off x="13508509" y="5267058"/>
              <a:ext cx="0" cy="333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="" xmlns:a16="http://schemas.microsoft.com/office/drawing/2014/main" id="{7C404B2D-F9B6-4454-8549-00D270F5EFAA}"/>
                </a:ext>
              </a:extLst>
            </p:cNvPr>
            <p:cNvCxnSpPr/>
            <p:nvPr/>
          </p:nvCxnSpPr>
          <p:spPr>
            <a:xfrm>
              <a:off x="14263191" y="5267058"/>
              <a:ext cx="0" cy="333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="" xmlns:a16="http://schemas.microsoft.com/office/drawing/2014/main" id="{EB2EB495-BB97-49EF-957E-47D810D910B3}"/>
                </a:ext>
              </a:extLst>
            </p:cNvPr>
            <p:cNvCxnSpPr/>
            <p:nvPr/>
          </p:nvCxnSpPr>
          <p:spPr>
            <a:xfrm>
              <a:off x="15017870" y="5267058"/>
              <a:ext cx="0" cy="333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="" xmlns:a16="http://schemas.microsoft.com/office/drawing/2014/main" id="{4A645086-8AA9-48F0-A383-C379F5CCBBB5}"/>
                </a:ext>
              </a:extLst>
            </p:cNvPr>
            <p:cNvCxnSpPr/>
            <p:nvPr/>
          </p:nvCxnSpPr>
          <p:spPr>
            <a:xfrm>
              <a:off x="15788339" y="5267058"/>
              <a:ext cx="0" cy="333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368" name="TextBox 29"/>
          <p:cNvSpPr txBox="1">
            <a:spLocks noChangeArrowheads="1"/>
          </p:cNvSpPr>
          <p:nvPr/>
        </p:nvSpPr>
        <p:spPr bwMode="auto">
          <a:xfrm>
            <a:off x="587375" y="4987925"/>
            <a:ext cx="4762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sz="2400" b="1">
                <a:solidFill>
                  <a:srgbClr val="C9085B"/>
                </a:solidFill>
                <a:ea typeface="Sassoon Infant Rg" pitchFamily="2" charset="0"/>
                <a:cs typeface="Sassoon Infant Rg" pitchFamily="2" charset="0"/>
              </a:rPr>
              <a:t>0</a:t>
            </a:r>
          </a:p>
        </p:txBody>
      </p:sp>
      <p:sp>
        <p:nvSpPr>
          <p:cNvPr id="15369" name="TextBox 32"/>
          <p:cNvSpPr txBox="1">
            <a:spLocks noChangeArrowheads="1"/>
          </p:cNvSpPr>
          <p:nvPr/>
        </p:nvSpPr>
        <p:spPr bwMode="auto">
          <a:xfrm>
            <a:off x="996950" y="4978400"/>
            <a:ext cx="4762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sz="2400" b="1">
                <a:solidFill>
                  <a:srgbClr val="FFC000"/>
                </a:solidFill>
                <a:ea typeface="Sassoon Infant Rg" pitchFamily="2" charset="0"/>
                <a:cs typeface="Sassoon Infant Rg" pitchFamily="2" charset="0"/>
              </a:rPr>
              <a:t>1</a:t>
            </a:r>
          </a:p>
        </p:txBody>
      </p:sp>
      <p:sp>
        <p:nvSpPr>
          <p:cNvPr id="15370" name="TextBox 33"/>
          <p:cNvSpPr txBox="1">
            <a:spLocks noChangeArrowheads="1"/>
          </p:cNvSpPr>
          <p:nvPr/>
        </p:nvSpPr>
        <p:spPr bwMode="auto">
          <a:xfrm>
            <a:off x="1384300" y="4978400"/>
            <a:ext cx="4762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sz="2400" b="1">
                <a:solidFill>
                  <a:srgbClr val="009285"/>
                </a:solidFill>
                <a:ea typeface="Sassoon Infant Rg" pitchFamily="2" charset="0"/>
                <a:cs typeface="Sassoon Infant Rg" pitchFamily="2" charset="0"/>
              </a:rPr>
              <a:t>2</a:t>
            </a:r>
          </a:p>
        </p:txBody>
      </p:sp>
      <p:sp>
        <p:nvSpPr>
          <p:cNvPr id="15371" name="TextBox 34"/>
          <p:cNvSpPr txBox="1">
            <a:spLocks noChangeArrowheads="1"/>
          </p:cNvSpPr>
          <p:nvPr/>
        </p:nvSpPr>
        <p:spPr bwMode="auto">
          <a:xfrm>
            <a:off x="1762125" y="4987925"/>
            <a:ext cx="4762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sz="2400" b="1">
                <a:solidFill>
                  <a:srgbClr val="0076AF"/>
                </a:solidFill>
                <a:ea typeface="Sassoon Infant Rg" pitchFamily="2" charset="0"/>
                <a:cs typeface="Sassoon Infant Rg" pitchFamily="2" charset="0"/>
              </a:rPr>
              <a:t>3</a:t>
            </a:r>
          </a:p>
        </p:txBody>
      </p:sp>
      <p:sp>
        <p:nvSpPr>
          <p:cNvPr id="15372" name="TextBox 35"/>
          <p:cNvSpPr txBox="1">
            <a:spLocks noChangeArrowheads="1"/>
          </p:cNvSpPr>
          <p:nvPr/>
        </p:nvSpPr>
        <p:spPr bwMode="auto">
          <a:xfrm>
            <a:off x="2108200" y="4987925"/>
            <a:ext cx="4762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sz="2400" b="1">
                <a:solidFill>
                  <a:srgbClr val="653B8F"/>
                </a:solidFill>
                <a:ea typeface="Sassoon Infant Rg" pitchFamily="2" charset="0"/>
                <a:cs typeface="Sassoon Infant Rg" pitchFamily="2" charset="0"/>
              </a:rPr>
              <a:t>4</a:t>
            </a:r>
          </a:p>
        </p:txBody>
      </p:sp>
      <p:sp>
        <p:nvSpPr>
          <p:cNvPr id="15373" name="TextBox 36"/>
          <p:cNvSpPr txBox="1">
            <a:spLocks noChangeArrowheads="1"/>
          </p:cNvSpPr>
          <p:nvPr/>
        </p:nvSpPr>
        <p:spPr bwMode="auto">
          <a:xfrm>
            <a:off x="2506663" y="4989513"/>
            <a:ext cx="4762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sz="2400" b="1">
                <a:solidFill>
                  <a:srgbClr val="F08213"/>
                </a:solidFill>
                <a:ea typeface="Sassoon Infant Rg" pitchFamily="2" charset="0"/>
                <a:cs typeface="Sassoon Infant Rg" pitchFamily="2" charset="0"/>
              </a:rPr>
              <a:t>5</a:t>
            </a:r>
          </a:p>
        </p:txBody>
      </p:sp>
      <p:sp>
        <p:nvSpPr>
          <p:cNvPr id="15374" name="TextBox 37"/>
          <p:cNvSpPr txBox="1">
            <a:spLocks noChangeArrowheads="1"/>
          </p:cNvSpPr>
          <p:nvPr/>
        </p:nvSpPr>
        <p:spPr bwMode="auto">
          <a:xfrm>
            <a:off x="2886075" y="4987925"/>
            <a:ext cx="4762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sz="2400" b="1">
                <a:solidFill>
                  <a:srgbClr val="A673AE"/>
                </a:solidFill>
                <a:ea typeface="Sassoon Infant Rg" pitchFamily="2" charset="0"/>
                <a:cs typeface="Sassoon Infant Rg" pitchFamily="2" charset="0"/>
              </a:rPr>
              <a:t>6</a:t>
            </a:r>
          </a:p>
        </p:txBody>
      </p:sp>
      <p:sp>
        <p:nvSpPr>
          <p:cNvPr id="15375" name="TextBox 38"/>
          <p:cNvSpPr txBox="1">
            <a:spLocks noChangeArrowheads="1"/>
          </p:cNvSpPr>
          <p:nvPr/>
        </p:nvSpPr>
        <p:spPr bwMode="auto">
          <a:xfrm>
            <a:off x="3262313" y="4987925"/>
            <a:ext cx="4762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sz="2400" b="1">
                <a:solidFill>
                  <a:srgbClr val="E9506C"/>
                </a:solidFill>
                <a:ea typeface="Sassoon Infant Rg" pitchFamily="2" charset="0"/>
                <a:cs typeface="Sassoon Infant Rg" pitchFamily="2" charset="0"/>
              </a:rPr>
              <a:t>7</a:t>
            </a:r>
          </a:p>
        </p:txBody>
      </p:sp>
      <p:sp>
        <p:nvSpPr>
          <p:cNvPr id="15376" name="TextBox 39"/>
          <p:cNvSpPr txBox="1">
            <a:spLocks noChangeArrowheads="1"/>
          </p:cNvSpPr>
          <p:nvPr/>
        </p:nvSpPr>
        <p:spPr bwMode="auto">
          <a:xfrm>
            <a:off x="3632200" y="4987925"/>
            <a:ext cx="4762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sz="2400" b="1">
                <a:solidFill>
                  <a:srgbClr val="87BD31"/>
                </a:solidFill>
                <a:ea typeface="Sassoon Infant Rg" pitchFamily="2" charset="0"/>
                <a:cs typeface="Sassoon Infant Rg" pitchFamily="2" charset="0"/>
              </a:rPr>
              <a:t>8</a:t>
            </a:r>
          </a:p>
        </p:txBody>
      </p:sp>
      <p:sp>
        <p:nvSpPr>
          <p:cNvPr id="15377" name="TextBox 40"/>
          <p:cNvSpPr txBox="1">
            <a:spLocks noChangeArrowheads="1"/>
          </p:cNvSpPr>
          <p:nvPr/>
        </p:nvSpPr>
        <p:spPr bwMode="auto">
          <a:xfrm>
            <a:off x="4011613" y="4987925"/>
            <a:ext cx="4762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sz="2400" b="1">
                <a:solidFill>
                  <a:srgbClr val="7768AD"/>
                </a:solidFill>
                <a:ea typeface="Sassoon Infant Rg" pitchFamily="2" charset="0"/>
                <a:cs typeface="Sassoon Infant Rg" pitchFamily="2" charset="0"/>
              </a:rPr>
              <a:t>9</a:t>
            </a:r>
          </a:p>
        </p:txBody>
      </p:sp>
      <p:sp>
        <p:nvSpPr>
          <p:cNvPr id="15378" name="TextBox 41"/>
          <p:cNvSpPr txBox="1">
            <a:spLocks noChangeArrowheads="1"/>
          </p:cNvSpPr>
          <p:nvPr/>
        </p:nvSpPr>
        <p:spPr bwMode="auto">
          <a:xfrm>
            <a:off x="4324350" y="4987925"/>
            <a:ext cx="6365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sz="2400" b="1">
                <a:solidFill>
                  <a:srgbClr val="00A8E8"/>
                </a:solidFill>
                <a:ea typeface="Sassoon Infant Rg" pitchFamily="2" charset="0"/>
                <a:cs typeface="Sassoon Infant Rg" pitchFamily="2" charset="0"/>
              </a:rPr>
              <a:t>10</a:t>
            </a:r>
          </a:p>
        </p:txBody>
      </p:sp>
      <p:sp>
        <p:nvSpPr>
          <p:cNvPr id="15379" name="TextBox 29"/>
          <p:cNvSpPr txBox="1">
            <a:spLocks noChangeArrowheads="1"/>
          </p:cNvSpPr>
          <p:nvPr/>
        </p:nvSpPr>
        <p:spPr bwMode="auto">
          <a:xfrm>
            <a:off x="4731839" y="4987925"/>
            <a:ext cx="4762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sz="2400" b="1" dirty="0">
                <a:solidFill>
                  <a:srgbClr val="C9085B"/>
                </a:solidFill>
                <a:ea typeface="Sassoon Infant Rg" pitchFamily="2" charset="0"/>
                <a:cs typeface="Sassoon Infant Rg" pitchFamily="2" charset="0"/>
              </a:rPr>
              <a:t>11</a:t>
            </a:r>
          </a:p>
        </p:txBody>
      </p:sp>
      <p:sp>
        <p:nvSpPr>
          <p:cNvPr id="15380" name="TextBox 32"/>
          <p:cNvSpPr txBox="1">
            <a:spLocks noChangeArrowheads="1"/>
          </p:cNvSpPr>
          <p:nvPr/>
        </p:nvSpPr>
        <p:spPr bwMode="auto">
          <a:xfrm>
            <a:off x="5068888" y="4978400"/>
            <a:ext cx="4762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sz="2400" b="1">
                <a:solidFill>
                  <a:srgbClr val="FFC000"/>
                </a:solidFill>
                <a:ea typeface="Sassoon Infant Rg" pitchFamily="2" charset="0"/>
                <a:cs typeface="Sassoon Infant Rg" pitchFamily="2" charset="0"/>
              </a:rPr>
              <a:t>12</a:t>
            </a:r>
          </a:p>
        </p:txBody>
      </p:sp>
      <p:sp>
        <p:nvSpPr>
          <p:cNvPr id="15381" name="TextBox 33"/>
          <p:cNvSpPr txBox="1">
            <a:spLocks noChangeArrowheads="1"/>
          </p:cNvSpPr>
          <p:nvPr/>
        </p:nvSpPr>
        <p:spPr bwMode="auto">
          <a:xfrm>
            <a:off x="5430838" y="4978400"/>
            <a:ext cx="4762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sz="2400" b="1">
                <a:solidFill>
                  <a:srgbClr val="009285"/>
                </a:solidFill>
                <a:ea typeface="Sassoon Infant Rg" pitchFamily="2" charset="0"/>
                <a:cs typeface="Sassoon Infant Rg" pitchFamily="2" charset="0"/>
              </a:rPr>
              <a:t>13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7237170" flipH="1">
            <a:off x="1649413" y="1889125"/>
            <a:ext cx="1123950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83" name="TextBox 34"/>
          <p:cNvSpPr txBox="1">
            <a:spLocks noChangeArrowheads="1"/>
          </p:cNvSpPr>
          <p:nvPr/>
        </p:nvSpPr>
        <p:spPr bwMode="auto">
          <a:xfrm>
            <a:off x="5815013" y="4987925"/>
            <a:ext cx="55721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sz="2400" b="1">
                <a:solidFill>
                  <a:srgbClr val="0076AF"/>
                </a:solidFill>
                <a:ea typeface="Sassoon Infant Rg" pitchFamily="2" charset="0"/>
                <a:cs typeface="Sassoon Infant Rg" pitchFamily="2" charset="0"/>
              </a:rPr>
              <a:t>14</a:t>
            </a:r>
          </a:p>
        </p:txBody>
      </p:sp>
      <p:sp>
        <p:nvSpPr>
          <p:cNvPr id="15384" name="TextBox 35"/>
          <p:cNvSpPr txBox="1">
            <a:spLocks noChangeArrowheads="1"/>
          </p:cNvSpPr>
          <p:nvPr/>
        </p:nvSpPr>
        <p:spPr bwMode="auto">
          <a:xfrm>
            <a:off x="6191250" y="4987925"/>
            <a:ext cx="4762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sz="2400" b="1">
                <a:solidFill>
                  <a:srgbClr val="653B8F"/>
                </a:solidFill>
                <a:ea typeface="Sassoon Infant Rg" pitchFamily="2" charset="0"/>
                <a:cs typeface="Sassoon Infant Rg" pitchFamily="2" charset="0"/>
              </a:rPr>
              <a:t>15</a:t>
            </a:r>
          </a:p>
        </p:txBody>
      </p:sp>
      <p:sp>
        <p:nvSpPr>
          <p:cNvPr id="15385" name="TextBox 36"/>
          <p:cNvSpPr txBox="1">
            <a:spLocks noChangeArrowheads="1"/>
          </p:cNvSpPr>
          <p:nvPr/>
        </p:nvSpPr>
        <p:spPr bwMode="auto">
          <a:xfrm>
            <a:off x="6557963" y="4989513"/>
            <a:ext cx="5222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sz="2400" b="1">
                <a:solidFill>
                  <a:srgbClr val="F08213"/>
                </a:solidFill>
                <a:ea typeface="Sassoon Infant Rg" pitchFamily="2" charset="0"/>
                <a:cs typeface="Sassoon Infant Rg" pitchFamily="2" charset="0"/>
              </a:rPr>
              <a:t>16</a:t>
            </a:r>
          </a:p>
        </p:txBody>
      </p:sp>
      <p:sp>
        <p:nvSpPr>
          <p:cNvPr id="15386" name="TextBox 37"/>
          <p:cNvSpPr txBox="1">
            <a:spLocks noChangeArrowheads="1"/>
          </p:cNvSpPr>
          <p:nvPr/>
        </p:nvSpPr>
        <p:spPr bwMode="auto">
          <a:xfrm>
            <a:off x="6946900" y="4987925"/>
            <a:ext cx="4762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sz="2400" b="1">
                <a:solidFill>
                  <a:srgbClr val="A673AE"/>
                </a:solidFill>
                <a:ea typeface="Sassoon Infant Rg" pitchFamily="2" charset="0"/>
                <a:cs typeface="Sassoon Infant Rg" pitchFamily="2" charset="0"/>
              </a:rPr>
              <a:t>17</a:t>
            </a:r>
          </a:p>
        </p:txBody>
      </p:sp>
      <p:sp>
        <p:nvSpPr>
          <p:cNvPr id="15387" name="TextBox 38"/>
          <p:cNvSpPr txBox="1">
            <a:spLocks noChangeArrowheads="1"/>
          </p:cNvSpPr>
          <p:nvPr/>
        </p:nvSpPr>
        <p:spPr bwMode="auto">
          <a:xfrm>
            <a:off x="7332663" y="4987925"/>
            <a:ext cx="53181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sz="2400" b="1">
                <a:solidFill>
                  <a:srgbClr val="E9506C"/>
                </a:solidFill>
                <a:ea typeface="Sassoon Infant Rg" pitchFamily="2" charset="0"/>
                <a:cs typeface="Sassoon Infant Rg" pitchFamily="2" charset="0"/>
              </a:rPr>
              <a:t>18</a:t>
            </a:r>
          </a:p>
        </p:txBody>
      </p:sp>
      <p:sp>
        <p:nvSpPr>
          <p:cNvPr id="15388" name="TextBox 39"/>
          <p:cNvSpPr txBox="1">
            <a:spLocks noChangeArrowheads="1"/>
          </p:cNvSpPr>
          <p:nvPr/>
        </p:nvSpPr>
        <p:spPr bwMode="auto">
          <a:xfrm>
            <a:off x="7707313" y="4987925"/>
            <a:ext cx="4905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sz="2400" b="1">
                <a:solidFill>
                  <a:srgbClr val="87BD31"/>
                </a:solidFill>
                <a:ea typeface="Sassoon Infant Rg" pitchFamily="2" charset="0"/>
                <a:cs typeface="Sassoon Infant Rg" pitchFamily="2" charset="0"/>
              </a:rPr>
              <a:t>19</a:t>
            </a:r>
          </a:p>
        </p:txBody>
      </p:sp>
      <p:sp>
        <p:nvSpPr>
          <p:cNvPr id="15389" name="TextBox 40"/>
          <p:cNvSpPr txBox="1">
            <a:spLocks noChangeArrowheads="1"/>
          </p:cNvSpPr>
          <p:nvPr/>
        </p:nvSpPr>
        <p:spPr bwMode="auto">
          <a:xfrm>
            <a:off x="8091488" y="4987925"/>
            <a:ext cx="5810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sz="2400" b="1">
                <a:solidFill>
                  <a:srgbClr val="7768AD"/>
                </a:solidFill>
                <a:ea typeface="Sassoon Infant Rg" pitchFamily="2" charset="0"/>
                <a:cs typeface="Sassoon Infant Rg" pitchFamily="2" charset="0"/>
              </a:rPr>
              <a:t>20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="" xmlns:a16="http://schemas.microsoft.com/office/drawing/2014/main" id="{740EFBC3-DDDD-41A6-908B-BF32D4C8ED59}"/>
              </a:ext>
            </a:extLst>
          </p:cNvPr>
          <p:cNvGrpSpPr/>
          <p:nvPr/>
        </p:nvGrpSpPr>
        <p:grpSpPr>
          <a:xfrm>
            <a:off x="580264" y="444137"/>
            <a:ext cx="1287724" cy="1510730"/>
            <a:chOff x="1254183" y="2055656"/>
            <a:chExt cx="1819277" cy="2090998"/>
          </a:xfrm>
        </p:grpSpPr>
        <p:pic>
          <p:nvPicPr>
            <p:cNvPr id="52" name="Picture 51">
              <a:extLst>
                <a:ext uri="{FF2B5EF4-FFF2-40B4-BE49-F238E27FC236}">
                  <a16:creationId xmlns="" xmlns:a16="http://schemas.microsoft.com/office/drawing/2014/main" id="{1B30F835-F95B-4EBD-B426-56735B994A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866900" y="2055656"/>
              <a:ext cx="1206560" cy="2090998"/>
            </a:xfrm>
            <a:prstGeom prst="rect">
              <a:avLst/>
            </a:prstGeom>
          </p:spPr>
        </p:pic>
        <p:pic>
          <p:nvPicPr>
            <p:cNvPr id="53" name="Eyes One">
              <a:extLst>
                <a:ext uri="{FF2B5EF4-FFF2-40B4-BE49-F238E27FC236}">
                  <a16:creationId xmlns="" xmlns:a16="http://schemas.microsoft.com/office/drawing/2014/main" id="{C600814A-1A7F-473D-B388-1CA515ECAC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12" r="-2125"/>
            <a:stretch/>
          </p:blipFill>
          <p:spPr>
            <a:xfrm>
              <a:off x="1254183" y="2408801"/>
              <a:ext cx="507942" cy="1737853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48148E-6 L -2.77778E-7 0.00023 C 0.00104 0.00046 0.0026 0.00116 0.00382 0.00208 C 0.0066 0.0044 0.00399 0.00278 0.00642 0.00509 C 0.00712 0.00556 0.00764 0.00579 0.00799 0.00671 C 0.01163 0.01065 0.00799 0.00833 0.01215 0.01204 C 0.01285 0.01296 0.01354 0.01296 0.01424 0.01366 C 0.01528 0.01435 0.0158 0.01574 0.01649 0.01644 C 0.01806 0.01875 0.01962 0.01945 0.02153 0.02222 C 0.0224 0.02384 0.02309 0.02546 0.02413 0.02662 C 0.02552 0.02778 0.02674 0.02824 0.02795 0.02894 C 0.02865 0.02986 0.02934 0.03148 0.03056 0.03195 L 0.03733 0.03912 L 0.03993 0.0419 C 0.04549 0.05394 0.03976 0.04329 0.04497 0.04908 C 0.04618 0.05023 0.0467 0.05232 0.04757 0.05347 C 0.04826 0.05417 0.04931 0.05417 0.05 0.05486 C 0.05122 0.05556 0.05191 0.05648 0.05295 0.05787 C 0.05365 0.05857 0.05434 0.05996 0.05504 0.06065 C 0.05955 0.0632 0.05816 0.06019 0.06181 0.0632 C 0.06701 0.06829 0.06076 0.06435 0.0684 0.07199 C 0.07153 0.07523 0.06771 0.0713 0.07309 0.07593 C 0.07344 0.07662 0.07396 0.07708 0.07448 0.07755 C 0.07569 0.07824 0.07691 0.07847 0.07813 0.07894 C 0.08004 0.08171 0.0783 0.0794 0.0816 0.08195 C 0.08819 0.08611 0.08316 0.0838 0.0901 0.08611 C 0.09653 0.09167 0.0901 0.08658 0.0974 0.09005 C 0.09965 0.09167 0.10226 0.09306 0.10434 0.09468 C 0.1059 0.09537 0.10729 0.09537 0.10851 0.09583 C 0.11858 0.10116 0.10712 0.09699 0.11719 0.10023 C 0.11823 0.10185 0.11944 0.10324 0.12118 0.10486 C 0.12188 0.10533 0.12292 0.10533 0.12379 0.10579 C 0.12448 0.10648 0.12552 0.10671 0.12639 0.10718 C 0.1276 0.10833 0.12882 0.10972 0.13038 0.10996 C 0.13247 0.11111 0.13455 0.11111 0.13681 0.11181 L 0.13924 0.11296 C 0.13993 0.11343 0.14063 0.11412 0.14149 0.11435 C 0.14254 0.11482 0.1434 0.11528 0.14462 0.11597 C 0.14879 0.12246 0.1434 0.11482 0.15139 0.11991 C 0.15208 0.12037 0.15243 0.12222 0.15278 0.12292 C 0.15382 0.12408 0.15469 0.125 0.15573 0.1257 C 0.15694 0.12708 0.15764 0.12894 0.15851 0.13009 C 0.15903 0.13056 0.15955 0.13056 0.16007 0.13171 C 0.16076 0.13287 0.16163 0.13449 0.16267 0.13565 C 0.16337 0.13681 0.16406 0.13681 0.1651 0.13681 L 0.17049 0.14421 C 0.17135 0.14445 0.1717 0.14537 0.17222 0.14583 C 0.17847 0.15371 0.17448 0.14931 0.17795 0.15278 C 0.1783 0.15371 0.17865 0.15533 0.17899 0.15556 C 0.18038 0.15695 0.18333 0.15833 0.18333 0.1588 C 0.18403 0.15949 0.18455 0.16042 0.1849 0.16134 C 0.18715 0.16412 0.18681 0.1625 0.18976 0.16968 C 0.19045 0.1713 0.19097 0.17361 0.19219 0.1757 C 0.19236 0.17662 0.19288 0.17708 0.1934 0.17824 C 0.1941 0.18009 0.19479 0.18241 0.19549 0.1838 C 0.1967 0.18658 0.19809 0.18796 0.19913 0.19097 C 0.20313 0.20324 0.20069 0.19722 0.20538 0.2081 C 0.20608 0.20972 0.20694 0.21042 0.20747 0.2125 C 0.20816 0.21528 0.20868 0.21829 0.2099 0.22083 C 0.21007 0.22153 0.21042 0.22153 0.21076 0.22222 C 0.21181 0.22523 0.2125 0.22755 0.21302 0.23079 C 0.21319 0.23218 0.21354 0.2338 0.21372 0.23496 C 0.21424 0.23681 0.21441 0.23773 0.21493 0.23935 C 0.2151 0.24097 0.2151 0.24283 0.21563 0.24468 C 0.21563 0.24653 0.21667 0.24931 0.21667 0.25 L 0.21667 0.24931 " pathEditMode="relative" rAng="0" ptsTypes="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" y="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 noChangeArrowheads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mtClean="0"/>
              <a:t>Number Lines</a:t>
            </a: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755650" y="1352550"/>
            <a:ext cx="381635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>
                <a:ea typeface="Sassoon Infant Rg" pitchFamily="2" charset="0"/>
                <a:cs typeface="Sassoon Infant Rg" pitchFamily="2" charset="0"/>
              </a:rPr>
              <a:t>How about this number line? </a:t>
            </a:r>
          </a:p>
          <a:p>
            <a:pPr eaLnBrk="1" hangingPunct="1"/>
            <a:endParaRPr lang="en-US" altLang="en-US">
              <a:ea typeface="Sassoon Infant Rg" pitchFamily="2" charset="0"/>
              <a:cs typeface="Sassoon Infant Rg" pitchFamily="2" charset="0"/>
            </a:endParaRPr>
          </a:p>
          <a:p>
            <a:pPr eaLnBrk="1" hangingPunct="1"/>
            <a:r>
              <a:rPr lang="en-US" altLang="en-US">
                <a:ea typeface="Sassoon Infant Rg" pitchFamily="2" charset="0"/>
                <a:cs typeface="Sassoon Infant Rg" pitchFamily="2" charset="0"/>
              </a:rPr>
              <a:t>Can you spot the number 12? </a:t>
            </a:r>
          </a:p>
          <a:p>
            <a:pPr eaLnBrk="1" hangingPunct="1"/>
            <a:endParaRPr lang="en-US" altLang="en-US">
              <a:ea typeface="Sassoon Infant Rg" pitchFamily="2" charset="0"/>
              <a:cs typeface="Sassoon Infant Rg" pitchFamily="2" charset="0"/>
            </a:endParaRPr>
          </a:p>
          <a:p>
            <a:pPr eaLnBrk="1" hangingPunct="1"/>
            <a:r>
              <a:rPr lang="en-US" altLang="en-US">
                <a:ea typeface="Sassoon Infant Rg" pitchFamily="2" charset="0"/>
                <a:cs typeface="Sassoon Infant Rg" pitchFamily="2" charset="0"/>
              </a:rPr>
              <a:t>Is it in the same place?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A58B61C5-148E-47BA-89B2-BB937D0B86C2}"/>
              </a:ext>
            </a:extLst>
          </p:cNvPr>
          <p:cNvSpPr/>
          <p:nvPr/>
        </p:nvSpPr>
        <p:spPr>
          <a:xfrm>
            <a:off x="755650" y="5561013"/>
            <a:ext cx="3816350" cy="527050"/>
          </a:xfrm>
          <a:prstGeom prst="roundRect">
            <a:avLst/>
          </a:prstGeom>
          <a:solidFill>
            <a:srgbClr val="ED61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Click the hand to reveal</a:t>
            </a:r>
            <a:br>
              <a:rPr lang="en-GB" dirty="0"/>
            </a:br>
            <a:r>
              <a:rPr lang="en-GB" dirty="0"/>
              <a:t> the answer! </a:t>
            </a:r>
          </a:p>
        </p:txBody>
      </p:sp>
      <p:sp>
        <p:nvSpPr>
          <p:cNvPr id="6" name="Oval 5">
            <a:extLst>
              <a:ext uri="{FF2B5EF4-FFF2-40B4-BE49-F238E27FC236}">
                <a16:creationId xmlns="" xmlns:a16="http://schemas.microsoft.com/office/drawing/2014/main" id="{79F557E7-1259-4AD4-B64E-0B8FE8A5465E}"/>
              </a:ext>
            </a:extLst>
          </p:cNvPr>
          <p:cNvSpPr/>
          <p:nvPr/>
        </p:nvSpPr>
        <p:spPr>
          <a:xfrm>
            <a:off x="1801813" y="3132138"/>
            <a:ext cx="1595437" cy="1595437"/>
          </a:xfrm>
          <a:prstGeom prst="ellipse">
            <a:avLst/>
          </a:prstGeom>
          <a:solidFill>
            <a:srgbClr val="ED61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 rot="5400000">
            <a:off x="4245769" y="3567906"/>
            <a:ext cx="4603750" cy="173038"/>
            <a:chOff x="755650" y="5435599"/>
            <a:chExt cx="7586663" cy="284164"/>
          </a:xfrm>
        </p:grpSpPr>
        <p:cxnSp>
          <p:nvCxnSpPr>
            <p:cNvPr id="31" name="Straight Connector 30">
              <a:extLst>
                <a:ext uri="{FF2B5EF4-FFF2-40B4-BE49-F238E27FC236}">
                  <a16:creationId xmlns="" xmlns:a16="http://schemas.microsoft.com/office/drawing/2014/main" id="{ABA176B8-FAF0-4723-8B5E-D7042EFB80A0}"/>
                </a:ext>
              </a:extLst>
            </p:cNvPr>
            <p:cNvCxnSpPr>
              <a:cxnSpLocks/>
            </p:cNvCxnSpPr>
            <p:nvPr/>
          </p:nvCxnSpPr>
          <p:spPr>
            <a:xfrm>
              <a:off x="755650" y="5706727"/>
              <a:ext cx="7586663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Group 30"/>
            <p:cNvGrpSpPr>
              <a:grpSpLocks/>
            </p:cNvGrpSpPr>
            <p:nvPr/>
          </p:nvGrpSpPr>
          <p:grpSpPr bwMode="auto">
            <a:xfrm>
              <a:off x="779463" y="5435599"/>
              <a:ext cx="7545231" cy="284163"/>
              <a:chOff x="779985" y="5267058"/>
              <a:chExt cx="15008354" cy="333286"/>
            </a:xfrm>
          </p:grpSpPr>
          <p:cxnSp>
            <p:nvCxnSpPr>
              <p:cNvPr id="33" name="Straight Connector 32">
                <a:extLst>
                  <a:ext uri="{FF2B5EF4-FFF2-40B4-BE49-F238E27FC236}">
                    <a16:creationId xmlns="" xmlns:a16="http://schemas.microsoft.com/office/drawing/2014/main" id="{C727E452-C336-458E-900D-A07550C09857}"/>
                  </a:ext>
                </a:extLst>
              </p:cNvPr>
              <p:cNvCxnSpPr/>
              <p:nvPr/>
            </p:nvCxnSpPr>
            <p:spPr>
              <a:xfrm>
                <a:off x="779452" y="5267057"/>
                <a:ext cx="0" cy="33328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="" xmlns:a16="http://schemas.microsoft.com/office/drawing/2014/main" id="{72AA4AD7-3FB6-4BB9-A1D0-8DBDD45934A6}"/>
                  </a:ext>
                </a:extLst>
              </p:cNvPr>
              <p:cNvCxnSpPr/>
              <p:nvPr/>
            </p:nvCxnSpPr>
            <p:spPr>
              <a:xfrm>
                <a:off x="1533989" y="5267057"/>
                <a:ext cx="0" cy="33328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="" xmlns:a16="http://schemas.microsoft.com/office/drawing/2014/main" id="{6269C36F-82C2-40B7-953C-86E1B4BAB5F7}"/>
                  </a:ext>
                </a:extLst>
              </p:cNvPr>
              <p:cNvCxnSpPr/>
              <p:nvPr/>
            </p:nvCxnSpPr>
            <p:spPr>
              <a:xfrm>
                <a:off x="2288529" y="5267057"/>
                <a:ext cx="0" cy="33328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="" xmlns:a16="http://schemas.microsoft.com/office/drawing/2014/main" id="{52EBB02C-5559-4161-A313-7D4C8DACEABF}"/>
                  </a:ext>
                </a:extLst>
              </p:cNvPr>
              <p:cNvCxnSpPr/>
              <p:nvPr/>
            </p:nvCxnSpPr>
            <p:spPr>
              <a:xfrm>
                <a:off x="3043066" y="5267057"/>
                <a:ext cx="0" cy="33328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="" xmlns:a16="http://schemas.microsoft.com/office/drawing/2014/main" id="{5F8F6EBD-0D8C-4F31-92AA-14337D9A773D}"/>
                  </a:ext>
                </a:extLst>
              </p:cNvPr>
              <p:cNvCxnSpPr/>
              <p:nvPr/>
            </p:nvCxnSpPr>
            <p:spPr>
              <a:xfrm>
                <a:off x="3797606" y="5267057"/>
                <a:ext cx="0" cy="33328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="" xmlns:a16="http://schemas.microsoft.com/office/drawing/2014/main" id="{E7370083-8F39-4982-A575-59E12B0D3E8A}"/>
                  </a:ext>
                </a:extLst>
              </p:cNvPr>
              <p:cNvCxnSpPr/>
              <p:nvPr/>
            </p:nvCxnSpPr>
            <p:spPr>
              <a:xfrm>
                <a:off x="4552143" y="5267057"/>
                <a:ext cx="0" cy="33328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="" xmlns:a16="http://schemas.microsoft.com/office/drawing/2014/main" id="{A8D2BC5A-9226-4A87-8FEB-C7D856CB290A}"/>
                  </a:ext>
                </a:extLst>
              </p:cNvPr>
              <p:cNvCxnSpPr/>
              <p:nvPr/>
            </p:nvCxnSpPr>
            <p:spPr>
              <a:xfrm>
                <a:off x="5306683" y="5267057"/>
                <a:ext cx="0" cy="33328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="" xmlns:a16="http://schemas.microsoft.com/office/drawing/2014/main" id="{7C404B2D-F9B6-4454-8549-00D270F5EFAA}"/>
                  </a:ext>
                </a:extLst>
              </p:cNvPr>
              <p:cNvCxnSpPr/>
              <p:nvPr/>
            </p:nvCxnSpPr>
            <p:spPr>
              <a:xfrm>
                <a:off x="6061219" y="5267057"/>
                <a:ext cx="0" cy="33328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="" xmlns:a16="http://schemas.microsoft.com/office/drawing/2014/main" id="{EB2EB495-BB97-49EF-957E-47D810D910B3}"/>
                  </a:ext>
                </a:extLst>
              </p:cNvPr>
              <p:cNvCxnSpPr/>
              <p:nvPr/>
            </p:nvCxnSpPr>
            <p:spPr>
              <a:xfrm>
                <a:off x="6815759" y="5267057"/>
                <a:ext cx="0" cy="33328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="" xmlns:a16="http://schemas.microsoft.com/office/drawing/2014/main" id="{4A645086-8AA9-48F0-A383-C379F5CCBBB5}"/>
                  </a:ext>
                </a:extLst>
              </p:cNvPr>
              <p:cNvCxnSpPr/>
              <p:nvPr/>
            </p:nvCxnSpPr>
            <p:spPr>
              <a:xfrm>
                <a:off x="7570296" y="5267057"/>
                <a:ext cx="0" cy="33328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="" xmlns:a16="http://schemas.microsoft.com/office/drawing/2014/main" id="{A44E62D7-582C-440C-AE49-74FC87D8C092}"/>
                  </a:ext>
                </a:extLst>
              </p:cNvPr>
              <p:cNvCxnSpPr/>
              <p:nvPr/>
            </p:nvCxnSpPr>
            <p:spPr>
              <a:xfrm>
                <a:off x="8324836" y="5267057"/>
                <a:ext cx="0" cy="33328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="" xmlns:a16="http://schemas.microsoft.com/office/drawing/2014/main" id="{C727E452-C336-458E-900D-A07550C09857}"/>
                  </a:ext>
                </a:extLst>
              </p:cNvPr>
              <p:cNvCxnSpPr/>
              <p:nvPr/>
            </p:nvCxnSpPr>
            <p:spPr>
              <a:xfrm>
                <a:off x="8980504" y="5267057"/>
                <a:ext cx="0" cy="33328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="" xmlns:a16="http://schemas.microsoft.com/office/drawing/2014/main" id="{72AA4AD7-3FB6-4BB9-A1D0-8DBDD45934A6}"/>
                  </a:ext>
                </a:extLst>
              </p:cNvPr>
              <p:cNvCxnSpPr/>
              <p:nvPr/>
            </p:nvCxnSpPr>
            <p:spPr>
              <a:xfrm>
                <a:off x="9735041" y="5267057"/>
                <a:ext cx="0" cy="33328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="" xmlns:a16="http://schemas.microsoft.com/office/drawing/2014/main" id="{6269C36F-82C2-40B7-953C-86E1B4BAB5F7}"/>
                  </a:ext>
                </a:extLst>
              </p:cNvPr>
              <p:cNvCxnSpPr/>
              <p:nvPr/>
            </p:nvCxnSpPr>
            <p:spPr>
              <a:xfrm>
                <a:off x="10489581" y="5267057"/>
                <a:ext cx="0" cy="33328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="" xmlns:a16="http://schemas.microsoft.com/office/drawing/2014/main" id="{52EBB02C-5559-4161-A313-7D4C8DACEABF}"/>
                  </a:ext>
                </a:extLst>
              </p:cNvPr>
              <p:cNvCxnSpPr/>
              <p:nvPr/>
            </p:nvCxnSpPr>
            <p:spPr>
              <a:xfrm>
                <a:off x="11244118" y="5267057"/>
                <a:ext cx="0" cy="33328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="" xmlns:a16="http://schemas.microsoft.com/office/drawing/2014/main" id="{5F8F6EBD-0D8C-4F31-92AA-14337D9A773D}"/>
                  </a:ext>
                </a:extLst>
              </p:cNvPr>
              <p:cNvCxnSpPr/>
              <p:nvPr/>
            </p:nvCxnSpPr>
            <p:spPr>
              <a:xfrm>
                <a:off x="11998658" y="5267057"/>
                <a:ext cx="0" cy="33328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="" xmlns:a16="http://schemas.microsoft.com/office/drawing/2014/main" id="{E7370083-8F39-4982-A575-59E12B0D3E8A}"/>
                  </a:ext>
                </a:extLst>
              </p:cNvPr>
              <p:cNvCxnSpPr/>
              <p:nvPr/>
            </p:nvCxnSpPr>
            <p:spPr>
              <a:xfrm>
                <a:off x="12753194" y="5267057"/>
                <a:ext cx="0" cy="33328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="" xmlns:a16="http://schemas.microsoft.com/office/drawing/2014/main" id="{A8D2BC5A-9226-4A87-8FEB-C7D856CB290A}"/>
                  </a:ext>
                </a:extLst>
              </p:cNvPr>
              <p:cNvCxnSpPr/>
              <p:nvPr/>
            </p:nvCxnSpPr>
            <p:spPr>
              <a:xfrm>
                <a:off x="13507734" y="5267057"/>
                <a:ext cx="0" cy="33328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="" xmlns:a16="http://schemas.microsoft.com/office/drawing/2014/main" id="{7C404B2D-F9B6-4454-8549-00D270F5EFAA}"/>
                  </a:ext>
                </a:extLst>
              </p:cNvPr>
              <p:cNvCxnSpPr/>
              <p:nvPr/>
            </p:nvCxnSpPr>
            <p:spPr>
              <a:xfrm>
                <a:off x="14262271" y="5267057"/>
                <a:ext cx="0" cy="33328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="" xmlns:a16="http://schemas.microsoft.com/office/drawing/2014/main" id="{EB2EB495-BB97-49EF-957E-47D810D910B3}"/>
                  </a:ext>
                </a:extLst>
              </p:cNvPr>
              <p:cNvCxnSpPr/>
              <p:nvPr/>
            </p:nvCxnSpPr>
            <p:spPr>
              <a:xfrm>
                <a:off x="15016811" y="5267057"/>
                <a:ext cx="0" cy="33328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="" xmlns:a16="http://schemas.microsoft.com/office/drawing/2014/main" id="{4A645086-8AA9-48F0-A383-C379F5CCBBB5}"/>
                  </a:ext>
                </a:extLst>
              </p:cNvPr>
              <p:cNvCxnSpPr/>
              <p:nvPr/>
            </p:nvCxnSpPr>
            <p:spPr>
              <a:xfrm>
                <a:off x="15786961" y="5267057"/>
                <a:ext cx="0" cy="33328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6391" name="TextBox 29"/>
          <p:cNvSpPr txBox="1">
            <a:spLocks noChangeArrowheads="1"/>
          </p:cNvSpPr>
          <p:nvPr/>
        </p:nvSpPr>
        <p:spPr bwMode="auto">
          <a:xfrm>
            <a:off x="6659563" y="5824538"/>
            <a:ext cx="476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b="1">
                <a:solidFill>
                  <a:srgbClr val="C9085B"/>
                </a:solidFill>
                <a:ea typeface="Sassoon Infant Rg" pitchFamily="2" charset="0"/>
                <a:cs typeface="Sassoon Infant Rg" pitchFamily="2" charset="0"/>
              </a:rPr>
              <a:t>0</a:t>
            </a:r>
          </a:p>
        </p:txBody>
      </p:sp>
      <p:sp>
        <p:nvSpPr>
          <p:cNvPr id="16392" name="TextBox 32"/>
          <p:cNvSpPr txBox="1">
            <a:spLocks noChangeArrowheads="1"/>
          </p:cNvSpPr>
          <p:nvPr/>
        </p:nvSpPr>
        <p:spPr bwMode="auto">
          <a:xfrm>
            <a:off x="6667500" y="5527675"/>
            <a:ext cx="4762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b="1">
                <a:solidFill>
                  <a:srgbClr val="FFC000"/>
                </a:solidFill>
                <a:ea typeface="Sassoon Infant Rg" pitchFamily="2" charset="0"/>
                <a:cs typeface="Sassoon Infant Rg" pitchFamily="2" charset="0"/>
              </a:rPr>
              <a:t>1</a:t>
            </a:r>
          </a:p>
        </p:txBody>
      </p:sp>
      <p:sp>
        <p:nvSpPr>
          <p:cNvPr id="16393" name="TextBox 33"/>
          <p:cNvSpPr txBox="1">
            <a:spLocks noChangeArrowheads="1"/>
          </p:cNvSpPr>
          <p:nvPr/>
        </p:nvSpPr>
        <p:spPr bwMode="auto">
          <a:xfrm>
            <a:off x="6667500" y="5275263"/>
            <a:ext cx="476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b="1">
                <a:solidFill>
                  <a:srgbClr val="009285"/>
                </a:solidFill>
                <a:ea typeface="Sassoon Infant Rg" pitchFamily="2" charset="0"/>
                <a:cs typeface="Sassoon Infant Rg" pitchFamily="2" charset="0"/>
              </a:rPr>
              <a:t>2</a:t>
            </a:r>
          </a:p>
        </p:txBody>
      </p:sp>
      <p:sp>
        <p:nvSpPr>
          <p:cNvPr id="16394" name="TextBox 34"/>
          <p:cNvSpPr txBox="1">
            <a:spLocks noChangeArrowheads="1"/>
          </p:cNvSpPr>
          <p:nvPr/>
        </p:nvSpPr>
        <p:spPr bwMode="auto">
          <a:xfrm>
            <a:off x="6664325" y="5065713"/>
            <a:ext cx="4762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b="1">
                <a:solidFill>
                  <a:srgbClr val="0076AF"/>
                </a:solidFill>
                <a:ea typeface="Sassoon Infant Rg" pitchFamily="2" charset="0"/>
                <a:cs typeface="Sassoon Infant Rg" pitchFamily="2" charset="0"/>
              </a:rPr>
              <a:t>3</a:t>
            </a:r>
          </a:p>
        </p:txBody>
      </p:sp>
      <p:sp>
        <p:nvSpPr>
          <p:cNvPr id="16395" name="TextBox 35"/>
          <p:cNvSpPr txBox="1">
            <a:spLocks noChangeArrowheads="1"/>
          </p:cNvSpPr>
          <p:nvPr/>
        </p:nvSpPr>
        <p:spPr bwMode="auto">
          <a:xfrm>
            <a:off x="6659563" y="4835525"/>
            <a:ext cx="476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b="1">
                <a:solidFill>
                  <a:srgbClr val="653B8F"/>
                </a:solidFill>
                <a:ea typeface="Sassoon Infant Rg" pitchFamily="2" charset="0"/>
                <a:cs typeface="Sassoon Infant Rg" pitchFamily="2" charset="0"/>
              </a:rPr>
              <a:t>4</a:t>
            </a:r>
          </a:p>
        </p:txBody>
      </p:sp>
      <p:sp>
        <p:nvSpPr>
          <p:cNvPr id="16396" name="TextBox 36"/>
          <p:cNvSpPr txBox="1">
            <a:spLocks noChangeArrowheads="1"/>
          </p:cNvSpPr>
          <p:nvPr/>
        </p:nvSpPr>
        <p:spPr bwMode="auto">
          <a:xfrm>
            <a:off x="6664325" y="4603750"/>
            <a:ext cx="476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b="1">
                <a:solidFill>
                  <a:srgbClr val="F08213"/>
                </a:solidFill>
                <a:ea typeface="Sassoon Infant Rg" pitchFamily="2" charset="0"/>
                <a:cs typeface="Sassoon Infant Rg" pitchFamily="2" charset="0"/>
              </a:rPr>
              <a:t>5</a:t>
            </a:r>
          </a:p>
        </p:txBody>
      </p:sp>
      <p:sp>
        <p:nvSpPr>
          <p:cNvPr id="16397" name="TextBox 37"/>
          <p:cNvSpPr txBox="1">
            <a:spLocks noChangeArrowheads="1"/>
          </p:cNvSpPr>
          <p:nvPr/>
        </p:nvSpPr>
        <p:spPr bwMode="auto">
          <a:xfrm>
            <a:off x="6659563" y="4360863"/>
            <a:ext cx="476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b="1">
                <a:solidFill>
                  <a:srgbClr val="A673AE"/>
                </a:solidFill>
                <a:ea typeface="Sassoon Infant Rg" pitchFamily="2" charset="0"/>
                <a:cs typeface="Sassoon Infant Rg" pitchFamily="2" charset="0"/>
              </a:rPr>
              <a:t>6</a:t>
            </a:r>
          </a:p>
        </p:txBody>
      </p:sp>
      <p:sp>
        <p:nvSpPr>
          <p:cNvPr id="16398" name="TextBox 38"/>
          <p:cNvSpPr txBox="1">
            <a:spLocks noChangeArrowheads="1"/>
          </p:cNvSpPr>
          <p:nvPr/>
        </p:nvSpPr>
        <p:spPr bwMode="auto">
          <a:xfrm>
            <a:off x="6657975" y="4140200"/>
            <a:ext cx="476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b="1">
                <a:solidFill>
                  <a:srgbClr val="E9506C"/>
                </a:solidFill>
                <a:ea typeface="Sassoon Infant Rg" pitchFamily="2" charset="0"/>
                <a:cs typeface="Sassoon Infant Rg" pitchFamily="2" charset="0"/>
              </a:rPr>
              <a:t>7</a:t>
            </a:r>
          </a:p>
        </p:txBody>
      </p:sp>
      <p:sp>
        <p:nvSpPr>
          <p:cNvPr id="16399" name="TextBox 39"/>
          <p:cNvSpPr txBox="1">
            <a:spLocks noChangeArrowheads="1"/>
          </p:cNvSpPr>
          <p:nvPr/>
        </p:nvSpPr>
        <p:spPr bwMode="auto">
          <a:xfrm>
            <a:off x="6656388" y="3910013"/>
            <a:ext cx="4762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b="1">
                <a:solidFill>
                  <a:srgbClr val="87BD31"/>
                </a:solidFill>
                <a:ea typeface="Sassoon Infant Rg" pitchFamily="2" charset="0"/>
                <a:cs typeface="Sassoon Infant Rg" pitchFamily="2" charset="0"/>
              </a:rPr>
              <a:t>8</a:t>
            </a:r>
          </a:p>
        </p:txBody>
      </p:sp>
      <p:sp>
        <p:nvSpPr>
          <p:cNvPr id="16400" name="TextBox 40"/>
          <p:cNvSpPr txBox="1">
            <a:spLocks noChangeArrowheads="1"/>
          </p:cNvSpPr>
          <p:nvPr/>
        </p:nvSpPr>
        <p:spPr bwMode="auto">
          <a:xfrm>
            <a:off x="6659563" y="3695700"/>
            <a:ext cx="4079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b="1">
                <a:solidFill>
                  <a:srgbClr val="7768AD"/>
                </a:solidFill>
                <a:ea typeface="Sassoon Infant Rg" pitchFamily="2" charset="0"/>
                <a:cs typeface="Sassoon Infant Rg" pitchFamily="2" charset="0"/>
              </a:rPr>
              <a:t>9</a:t>
            </a:r>
          </a:p>
        </p:txBody>
      </p:sp>
      <p:sp>
        <p:nvSpPr>
          <p:cNvPr id="16401" name="TextBox 41"/>
          <p:cNvSpPr txBox="1">
            <a:spLocks noChangeArrowheads="1"/>
          </p:cNvSpPr>
          <p:nvPr/>
        </p:nvSpPr>
        <p:spPr bwMode="auto">
          <a:xfrm>
            <a:off x="6621463" y="3457575"/>
            <a:ext cx="6365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b="1">
                <a:solidFill>
                  <a:srgbClr val="00A8E8"/>
                </a:solidFill>
                <a:ea typeface="Sassoon Infant Rg" pitchFamily="2" charset="0"/>
                <a:cs typeface="Sassoon Infant Rg" pitchFamily="2" charset="0"/>
              </a:rPr>
              <a:t>10</a:t>
            </a:r>
          </a:p>
        </p:txBody>
      </p:sp>
      <p:sp>
        <p:nvSpPr>
          <p:cNvPr id="16402" name="TextBox 29"/>
          <p:cNvSpPr txBox="1">
            <a:spLocks noChangeArrowheads="1"/>
          </p:cNvSpPr>
          <p:nvPr/>
        </p:nvSpPr>
        <p:spPr bwMode="auto">
          <a:xfrm>
            <a:off x="6623050" y="3248253"/>
            <a:ext cx="4762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b="1" dirty="0">
                <a:solidFill>
                  <a:srgbClr val="C9085B"/>
                </a:solidFill>
                <a:ea typeface="Sassoon Infant Rg" pitchFamily="2" charset="0"/>
                <a:cs typeface="Sassoon Infant Rg" pitchFamily="2" charset="0"/>
              </a:rPr>
              <a:t>11</a:t>
            </a:r>
            <a:endParaRPr lang="en-GB" altLang="en-US" sz="2400" b="1" dirty="0">
              <a:solidFill>
                <a:srgbClr val="C9085B"/>
              </a:solidFill>
              <a:ea typeface="Sassoon Infant Rg" pitchFamily="2" charset="0"/>
              <a:cs typeface="Sassoon Infant Rg" pitchFamily="2" charset="0"/>
            </a:endParaRPr>
          </a:p>
        </p:txBody>
      </p:sp>
      <p:sp>
        <p:nvSpPr>
          <p:cNvPr id="16403" name="TextBox 32"/>
          <p:cNvSpPr txBox="1">
            <a:spLocks noChangeArrowheads="1"/>
          </p:cNvSpPr>
          <p:nvPr/>
        </p:nvSpPr>
        <p:spPr bwMode="auto">
          <a:xfrm>
            <a:off x="6608763" y="3027363"/>
            <a:ext cx="476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b="1">
                <a:solidFill>
                  <a:srgbClr val="FFC000"/>
                </a:solidFill>
                <a:ea typeface="Sassoon Infant Rg" pitchFamily="2" charset="0"/>
                <a:cs typeface="Sassoon Infant Rg" pitchFamily="2" charset="0"/>
              </a:rPr>
              <a:t>12</a:t>
            </a:r>
          </a:p>
        </p:txBody>
      </p:sp>
      <p:sp>
        <p:nvSpPr>
          <p:cNvPr id="16404" name="TextBox 33"/>
          <p:cNvSpPr txBox="1">
            <a:spLocks noChangeArrowheads="1"/>
          </p:cNvSpPr>
          <p:nvPr/>
        </p:nvSpPr>
        <p:spPr bwMode="auto">
          <a:xfrm>
            <a:off x="6608763" y="2805113"/>
            <a:ext cx="476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b="1">
                <a:solidFill>
                  <a:srgbClr val="009285"/>
                </a:solidFill>
                <a:ea typeface="Sassoon Infant Rg" pitchFamily="2" charset="0"/>
                <a:cs typeface="Sassoon Infant Rg" pitchFamily="2" charset="0"/>
              </a:rPr>
              <a:t>13</a:t>
            </a:r>
          </a:p>
        </p:txBody>
      </p:sp>
      <p:sp>
        <p:nvSpPr>
          <p:cNvPr id="16405" name="TextBox 34"/>
          <p:cNvSpPr txBox="1">
            <a:spLocks noChangeArrowheads="1"/>
          </p:cNvSpPr>
          <p:nvPr/>
        </p:nvSpPr>
        <p:spPr bwMode="auto">
          <a:xfrm>
            <a:off x="6607175" y="2566988"/>
            <a:ext cx="5572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b="1">
                <a:solidFill>
                  <a:srgbClr val="0076AF"/>
                </a:solidFill>
                <a:ea typeface="Sassoon Infant Rg" pitchFamily="2" charset="0"/>
                <a:cs typeface="Sassoon Infant Rg" pitchFamily="2" charset="0"/>
              </a:rPr>
              <a:t>14</a:t>
            </a:r>
          </a:p>
        </p:txBody>
      </p:sp>
      <p:sp>
        <p:nvSpPr>
          <p:cNvPr id="16406" name="TextBox 35"/>
          <p:cNvSpPr txBox="1">
            <a:spLocks noChangeArrowheads="1"/>
          </p:cNvSpPr>
          <p:nvPr/>
        </p:nvSpPr>
        <p:spPr bwMode="auto">
          <a:xfrm>
            <a:off x="6607175" y="2335213"/>
            <a:ext cx="476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b="1">
                <a:solidFill>
                  <a:srgbClr val="653B8F"/>
                </a:solidFill>
                <a:ea typeface="Sassoon Infant Rg" pitchFamily="2" charset="0"/>
                <a:cs typeface="Sassoon Infant Rg" pitchFamily="2" charset="0"/>
              </a:rPr>
              <a:t>15</a:t>
            </a:r>
          </a:p>
        </p:txBody>
      </p:sp>
      <p:sp>
        <p:nvSpPr>
          <p:cNvPr id="16407" name="TextBox 36"/>
          <p:cNvSpPr txBox="1">
            <a:spLocks noChangeArrowheads="1"/>
          </p:cNvSpPr>
          <p:nvPr/>
        </p:nvSpPr>
        <p:spPr bwMode="auto">
          <a:xfrm>
            <a:off x="6604000" y="2120900"/>
            <a:ext cx="5207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b="1">
                <a:solidFill>
                  <a:srgbClr val="F08213"/>
                </a:solidFill>
                <a:ea typeface="Sassoon Infant Rg" pitchFamily="2" charset="0"/>
                <a:cs typeface="Sassoon Infant Rg" pitchFamily="2" charset="0"/>
              </a:rPr>
              <a:t>16</a:t>
            </a:r>
          </a:p>
        </p:txBody>
      </p:sp>
      <p:sp>
        <p:nvSpPr>
          <p:cNvPr id="16408" name="TextBox 37"/>
          <p:cNvSpPr txBox="1">
            <a:spLocks noChangeArrowheads="1"/>
          </p:cNvSpPr>
          <p:nvPr/>
        </p:nvSpPr>
        <p:spPr bwMode="auto">
          <a:xfrm>
            <a:off x="6607175" y="1885950"/>
            <a:ext cx="476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b="1">
                <a:solidFill>
                  <a:srgbClr val="A673AE"/>
                </a:solidFill>
                <a:ea typeface="Sassoon Infant Rg" pitchFamily="2" charset="0"/>
                <a:cs typeface="Sassoon Infant Rg" pitchFamily="2" charset="0"/>
              </a:rPr>
              <a:t>17</a:t>
            </a:r>
          </a:p>
        </p:txBody>
      </p:sp>
      <p:sp>
        <p:nvSpPr>
          <p:cNvPr id="16409" name="TextBox 38"/>
          <p:cNvSpPr txBox="1">
            <a:spLocks noChangeArrowheads="1"/>
          </p:cNvSpPr>
          <p:nvPr/>
        </p:nvSpPr>
        <p:spPr bwMode="auto">
          <a:xfrm>
            <a:off x="6604000" y="1655763"/>
            <a:ext cx="533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b="1">
                <a:solidFill>
                  <a:srgbClr val="E9506C"/>
                </a:solidFill>
                <a:ea typeface="Sassoon Infant Rg" pitchFamily="2" charset="0"/>
                <a:cs typeface="Sassoon Infant Rg" pitchFamily="2" charset="0"/>
              </a:rPr>
              <a:t>18</a:t>
            </a:r>
          </a:p>
        </p:txBody>
      </p:sp>
      <p:sp>
        <p:nvSpPr>
          <p:cNvPr id="16410" name="TextBox 39"/>
          <p:cNvSpPr txBox="1">
            <a:spLocks noChangeArrowheads="1"/>
          </p:cNvSpPr>
          <p:nvPr/>
        </p:nvSpPr>
        <p:spPr bwMode="auto">
          <a:xfrm>
            <a:off x="6607175" y="1431925"/>
            <a:ext cx="4921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b="1">
                <a:solidFill>
                  <a:srgbClr val="87BD31"/>
                </a:solidFill>
                <a:ea typeface="Sassoon Infant Rg" pitchFamily="2" charset="0"/>
                <a:cs typeface="Sassoon Infant Rg" pitchFamily="2" charset="0"/>
              </a:rPr>
              <a:t>19</a:t>
            </a:r>
          </a:p>
        </p:txBody>
      </p:sp>
      <p:sp>
        <p:nvSpPr>
          <p:cNvPr id="16411" name="TextBox 40"/>
          <p:cNvSpPr txBox="1">
            <a:spLocks noChangeArrowheads="1"/>
          </p:cNvSpPr>
          <p:nvPr/>
        </p:nvSpPr>
        <p:spPr bwMode="auto">
          <a:xfrm>
            <a:off x="6596063" y="1176338"/>
            <a:ext cx="5810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b="1">
                <a:solidFill>
                  <a:srgbClr val="7768AD"/>
                </a:solidFill>
                <a:ea typeface="Sassoon Infant Rg" pitchFamily="2" charset="0"/>
                <a:cs typeface="Sassoon Infant Rg" pitchFamily="2" charset="0"/>
              </a:rPr>
              <a:t>20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3173948">
            <a:off x="2259013" y="2720975"/>
            <a:ext cx="1123950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7" name="Group 56">
            <a:extLst>
              <a:ext uri="{FF2B5EF4-FFF2-40B4-BE49-F238E27FC236}">
                <a16:creationId xmlns="" xmlns:a16="http://schemas.microsoft.com/office/drawing/2014/main" id="{740EFBC3-DDDD-41A6-908B-BF32D4C8ED59}"/>
              </a:ext>
            </a:extLst>
          </p:cNvPr>
          <p:cNvGrpSpPr/>
          <p:nvPr/>
        </p:nvGrpSpPr>
        <p:grpSpPr>
          <a:xfrm>
            <a:off x="7294572" y="496388"/>
            <a:ext cx="1287724" cy="1510730"/>
            <a:chOff x="1254183" y="2055656"/>
            <a:chExt cx="1819277" cy="2090998"/>
          </a:xfrm>
        </p:grpSpPr>
        <p:pic>
          <p:nvPicPr>
            <p:cNvPr id="58" name="Picture 57">
              <a:extLst>
                <a:ext uri="{FF2B5EF4-FFF2-40B4-BE49-F238E27FC236}">
                  <a16:creationId xmlns="" xmlns:a16="http://schemas.microsoft.com/office/drawing/2014/main" id="{1B30F835-F95B-4EBD-B426-56735B994A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866900" y="2055656"/>
              <a:ext cx="1206560" cy="2090998"/>
            </a:xfrm>
            <a:prstGeom prst="rect">
              <a:avLst/>
            </a:prstGeom>
          </p:spPr>
        </p:pic>
        <p:pic>
          <p:nvPicPr>
            <p:cNvPr id="59" name="Eyes One">
              <a:extLst>
                <a:ext uri="{FF2B5EF4-FFF2-40B4-BE49-F238E27FC236}">
                  <a16:creationId xmlns="" xmlns:a16="http://schemas.microsoft.com/office/drawing/2014/main" id="{C600814A-1A7F-473D-B388-1CA515ECAC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12" r="-2125"/>
            <a:stretch/>
          </p:blipFill>
          <p:spPr>
            <a:xfrm>
              <a:off x="1254183" y="2408801"/>
              <a:ext cx="507942" cy="1737853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-0.00047 L -0.00018 -0.00185 C -0.00018 -0.00047 -0.00018 0.00116 0.00034 -0.00047 C 0.00034 0.00116 0.00208 -0.00047 0.0026 -0.00047 C 0.00364 0.00116 0.00382 0.00116 0.00416 0.00116 C 0.00712 0.00116 0.00642 0.00116 0.00816 0.00116 C 0.00885 0.00116 0.00972 0.00208 0.01059 0.00208 C 0.01111 0.00208 0.01076 0.00208 0.01198 0.00208 L 0.01475 0.00208 C 0.01493 0.00208 0.01527 0.00208 0.01632 0.0037 C 0.01736 0.0037 0.01996 0.0037 0.02135 0.0037 C 0.02326 0.0037 0.02413 0.00509 0.02777 0.00509 C 0.02986 0.00509 0.03073 0.00509 0.03368 0.00509 C 0.04027 0.00648 0.03958 0.00648 0.04652 0.00648 C 0.04913 0.00648 0.05104 0.00648 0.05451 0.00648 C 0.06875 0.0081 0.06198 0.0081 0.07396 0.0081 C 0.08593 0.0081 0.09826 0.0081 0.11007 0.0081 C 0.11458 0.0081 0.12222 0.00648 0.12691 0.00648 C 0.12916 0.00648 0.13142 0.00648 0.13402 0.00648 C 0.13593 0.00648 0.13889 0.00648 0.14149 0.00648 C 0.14271 0.00648 0.14409 0.00648 0.14531 0.00648 C 0.14722 0.00648 0.14965 0.00648 0.15191 0.00648 C 0.15364 0.00648 0.15486 0.00648 0.15573 0.00648 C 0.16007 0.00509 0.16493 0.00509 0.16805 0.00509 C 0.17083 0.00509 0.17378 0.00509 0.17534 0.0037 C 0.17934 0.0037 0.17708 0.0037 0.18264 0.0037 C 0.18368 0.0037 0.18489 0.0037 0.18646 0.00208 C 0.18732 0.00208 0.18975 0.00208 0.19045 0.00208 C 0.19132 0.00208 0.19132 0.0037 0.19166 0.00208 C 0.1934 0.00208 0.19722 0.00116 0.19722 0.00208 C 0.2 0.00116 0.19652 0.00116 0.20087 0.00116 C 0.20208 0.00116 0.20243 -0.00047 0.20364 -0.00047 C 0.20503 -0.00047 0.20937 -0.00047 0.20937 0.00116 C 0.21111 -0.00047 0.21128 -0.00185 0.21284 -0.00185 C 0.21354 -0.00185 0.21371 -0.00185 0.21406 -0.00185 C 0.21475 -0.00185 0.21632 -0.00185 0.21701 -0.00324 C 0.21736 -0.00324 0.21736 -0.00185 0.21805 -0.00324 C 0.21875 -0.00324 0.21996 -0.00324 0.22066 -0.00324 C 0.22326 -0.00463 0.221 -0.00324 0.22378 -0.00463 C 0.2276 -0.00625 0.22569 -0.00463 0.2276 -0.00625 C 0.22777 -0.00625 0.22812 -0.00625 0.22899 -0.00764 C 0.22899 -0.00625 0.22986 -0.00764 0.23021 -0.00764 C 0.23073 -0.00764 0.2309 -0.00764 0.23107 -0.00764 C 0.23177 -0.0088 0.23212 -0.0088 0.23281 -0.0088 C 0.23298 -0.01297 0.23281 -0.01736 0.23385 -0.02153 C 0.2342 -0.02153 0.23611 -0.02153 0.23646 -0.02292 C 0.23698 -0.02292 0.23698 -0.02153 0.23784 -0.02292 C 0.23889 -0.02431 0.23975 -0.02431 0.24062 -0.02431 L 0.24149 -0.02431 C 0.24392 -0.02732 0.24236 -0.0257 0.24462 -0.02732 C 0.24635 -0.02732 0.24479 -0.02732 0.24722 -0.02732 C 0.24809 -0.02871 0.24878 -0.02871 0.25 -0.02986 C 0.25017 -0.02986 0.25087 -0.02986 0.25104 -0.02986 C 0.25139 -0.02986 0.25208 -0.02986 0.25243 -0.03125 C 0.25243 -0.02986 0.2533 -0.03125 0.25347 -0.03125 C 0.25434 -0.03125 0.25503 -0.03125 0.25555 -0.03125 C 0.2559 -0.03264 0.2559 -0.0331 0.25642 -0.03264 C 0.25642 -0.03125 0.25781 -0.03264 0.25902 -0.03264 C 0.26024 -0.03264 0.26198 -0.03264 0.26284 -0.03403 C 0.26597 -0.03403 0.26354 -0.03403 0.27222 -0.03403 C 0.27708 -0.03403 0.27482 -0.03403 0.27899 -0.03403 L 0.28125 -0.03403 " pathEditMode="relative" rAng="0" ptsTypes="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" y="-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69897" y="562005"/>
            <a:ext cx="5803902" cy="994306"/>
          </a:xfrm>
        </p:spPr>
        <p:txBody>
          <a:bodyPr/>
          <a:lstStyle/>
          <a:p>
            <a:r>
              <a:rPr lang="en-GB" sz="2000" b="0" dirty="0">
                <a:latin typeface="+mn-lt"/>
              </a:rPr>
              <a:t>Can you find 12 on the number track? Click on Number Twelve to move him onto the number track.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="" xmlns:a16="http://schemas.microsoft.com/office/drawing/2014/main" id="{AC8DC982-AC6D-4883-96E5-F211311FB2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866612535"/>
              </p:ext>
            </p:extLst>
          </p:nvPr>
        </p:nvGraphicFramePr>
        <p:xfrm>
          <a:off x="6375400" y="295985"/>
          <a:ext cx="1587500" cy="62357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7500">
                  <a:extLst>
                    <a:ext uri="{9D8B030D-6E8A-4147-A177-3AD203B41FA5}">
                      <a16:colId xmlns="" xmlns:a16="http://schemas.microsoft.com/office/drawing/2014/main" val="1919792066"/>
                    </a:ext>
                  </a:extLst>
                </a:gridCol>
              </a:tblGrid>
              <a:tr h="56688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13679270"/>
                  </a:ext>
                </a:extLst>
              </a:tr>
              <a:tr h="56688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99247265"/>
                  </a:ext>
                </a:extLst>
              </a:tr>
              <a:tr h="56688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76646540"/>
                  </a:ext>
                </a:extLst>
              </a:tr>
              <a:tr h="56688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03523796"/>
                  </a:ext>
                </a:extLst>
              </a:tr>
              <a:tr h="56688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42787937"/>
                  </a:ext>
                </a:extLst>
              </a:tr>
              <a:tr h="56688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14479530"/>
                  </a:ext>
                </a:extLst>
              </a:tr>
              <a:tr h="56688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84631175"/>
                  </a:ext>
                </a:extLst>
              </a:tr>
              <a:tr h="56688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63397063"/>
                  </a:ext>
                </a:extLst>
              </a:tr>
              <a:tr h="56688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92525444"/>
                  </a:ext>
                </a:extLst>
              </a:tr>
              <a:tr h="56688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66566514"/>
                  </a:ext>
                </a:extLst>
              </a:tr>
              <a:tr h="56688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71245253"/>
                  </a:ext>
                </a:extLst>
              </a:tr>
            </a:tbl>
          </a:graphicData>
        </a:graphic>
      </p:graphicFrame>
      <p:sp>
        <p:nvSpPr>
          <p:cNvPr id="9" name="Title 20">
            <a:extLst>
              <a:ext uri="{FF2B5EF4-FFF2-40B4-BE49-F238E27FC236}">
                <a16:creationId xmlns="" xmlns:a16="http://schemas.microsoft.com/office/drawing/2014/main" id="{CB3CAD26-1720-4C62-9DEE-1DD9AEBEBBF1}"/>
              </a:ext>
            </a:extLst>
          </p:cNvPr>
          <p:cNvSpPr txBox="1">
            <a:spLocks/>
          </p:cNvSpPr>
          <p:nvPr/>
        </p:nvSpPr>
        <p:spPr>
          <a:xfrm>
            <a:off x="4241799" y="97895"/>
            <a:ext cx="5803902" cy="99430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3200" b="0" dirty="0">
                <a:solidFill>
                  <a:srgbClr val="EA5B6A"/>
                </a:solidFill>
                <a:latin typeface="+mn-lt"/>
              </a:rPr>
              <a:t>20</a:t>
            </a:r>
            <a:endParaRPr lang="en-GB" sz="2000" b="0" dirty="0">
              <a:solidFill>
                <a:srgbClr val="EA5B6A"/>
              </a:solidFill>
              <a:latin typeface="+mn-lt"/>
            </a:endParaRPr>
          </a:p>
        </p:txBody>
      </p:sp>
      <p:sp>
        <p:nvSpPr>
          <p:cNvPr id="11" name="Title 20">
            <a:extLst>
              <a:ext uri="{FF2B5EF4-FFF2-40B4-BE49-F238E27FC236}">
                <a16:creationId xmlns="" xmlns:a16="http://schemas.microsoft.com/office/drawing/2014/main" id="{D1EB8179-29D7-4D19-B493-B84C65A065E6}"/>
              </a:ext>
            </a:extLst>
          </p:cNvPr>
          <p:cNvSpPr txBox="1">
            <a:spLocks/>
          </p:cNvSpPr>
          <p:nvPr/>
        </p:nvSpPr>
        <p:spPr>
          <a:xfrm>
            <a:off x="6578599" y="885296"/>
            <a:ext cx="1130301" cy="587905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3200" b="0" dirty="0">
                <a:solidFill>
                  <a:srgbClr val="9699CF"/>
                </a:solidFill>
                <a:latin typeface="+mn-lt"/>
              </a:rPr>
              <a:t>19</a:t>
            </a:r>
            <a:endParaRPr lang="en-GB" sz="2000" b="0" dirty="0">
              <a:solidFill>
                <a:srgbClr val="9699CF"/>
              </a:solidFill>
              <a:latin typeface="+mn-lt"/>
            </a:endParaRPr>
          </a:p>
        </p:txBody>
      </p:sp>
      <p:sp>
        <p:nvSpPr>
          <p:cNvPr id="12" name="Title 20">
            <a:extLst>
              <a:ext uri="{FF2B5EF4-FFF2-40B4-BE49-F238E27FC236}">
                <a16:creationId xmlns="" xmlns:a16="http://schemas.microsoft.com/office/drawing/2014/main" id="{D497D18F-EA94-4A72-ACF8-B0073732D042}"/>
              </a:ext>
            </a:extLst>
          </p:cNvPr>
          <p:cNvSpPr txBox="1">
            <a:spLocks/>
          </p:cNvSpPr>
          <p:nvPr/>
        </p:nvSpPr>
        <p:spPr>
          <a:xfrm>
            <a:off x="6553199" y="1473201"/>
            <a:ext cx="1130301" cy="587905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3200" b="0" dirty="0">
                <a:solidFill>
                  <a:srgbClr val="12A79B"/>
                </a:solidFill>
                <a:latin typeface="+mn-lt"/>
              </a:rPr>
              <a:t>18</a:t>
            </a:r>
            <a:endParaRPr lang="en-GB" sz="2000" b="0" dirty="0">
              <a:solidFill>
                <a:srgbClr val="12A79B"/>
              </a:solidFill>
              <a:latin typeface="+mn-lt"/>
            </a:endParaRPr>
          </a:p>
        </p:txBody>
      </p:sp>
      <p:sp>
        <p:nvSpPr>
          <p:cNvPr id="13" name="Title 20">
            <a:extLst>
              <a:ext uri="{FF2B5EF4-FFF2-40B4-BE49-F238E27FC236}">
                <a16:creationId xmlns="" xmlns:a16="http://schemas.microsoft.com/office/drawing/2014/main" id="{F8554028-90E7-4E0F-861A-3463F35ADFA0}"/>
              </a:ext>
            </a:extLst>
          </p:cNvPr>
          <p:cNvSpPr txBox="1">
            <a:spLocks/>
          </p:cNvSpPr>
          <p:nvPr/>
        </p:nvSpPr>
        <p:spPr>
          <a:xfrm>
            <a:off x="6553199" y="2020420"/>
            <a:ext cx="1130301" cy="587905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3200" b="0" dirty="0">
                <a:solidFill>
                  <a:srgbClr val="FECC81"/>
                </a:solidFill>
                <a:latin typeface="+mn-lt"/>
              </a:rPr>
              <a:t>17</a:t>
            </a:r>
            <a:endParaRPr lang="en-GB" sz="2000" b="0" dirty="0">
              <a:solidFill>
                <a:srgbClr val="FECC81"/>
              </a:solidFill>
              <a:latin typeface="+mn-lt"/>
            </a:endParaRPr>
          </a:p>
        </p:txBody>
      </p:sp>
      <p:sp>
        <p:nvSpPr>
          <p:cNvPr id="14" name="Title 20">
            <a:extLst>
              <a:ext uri="{FF2B5EF4-FFF2-40B4-BE49-F238E27FC236}">
                <a16:creationId xmlns="" xmlns:a16="http://schemas.microsoft.com/office/drawing/2014/main" id="{B7AFFE74-C1D3-4994-96F9-36674C4569ED}"/>
              </a:ext>
            </a:extLst>
          </p:cNvPr>
          <p:cNvSpPr txBox="1">
            <a:spLocks/>
          </p:cNvSpPr>
          <p:nvPr/>
        </p:nvSpPr>
        <p:spPr>
          <a:xfrm>
            <a:off x="6553199" y="2570780"/>
            <a:ext cx="1130301" cy="587905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3200" b="0" dirty="0">
                <a:solidFill>
                  <a:srgbClr val="7CC3E1"/>
                </a:solidFill>
                <a:latin typeface="+mn-lt"/>
              </a:rPr>
              <a:t>16</a:t>
            </a:r>
            <a:endParaRPr lang="en-GB" sz="2000" b="0" dirty="0">
              <a:solidFill>
                <a:srgbClr val="7CC3E1"/>
              </a:solidFill>
              <a:latin typeface="+mn-lt"/>
            </a:endParaRPr>
          </a:p>
        </p:txBody>
      </p:sp>
      <p:sp>
        <p:nvSpPr>
          <p:cNvPr id="15" name="Title 20">
            <a:extLst>
              <a:ext uri="{FF2B5EF4-FFF2-40B4-BE49-F238E27FC236}">
                <a16:creationId xmlns="" xmlns:a16="http://schemas.microsoft.com/office/drawing/2014/main" id="{DE749FFF-0B40-4275-8DCB-FC7106B3B041}"/>
              </a:ext>
            </a:extLst>
          </p:cNvPr>
          <p:cNvSpPr txBox="1">
            <a:spLocks/>
          </p:cNvSpPr>
          <p:nvPr/>
        </p:nvSpPr>
        <p:spPr>
          <a:xfrm>
            <a:off x="6553198" y="3158685"/>
            <a:ext cx="1130301" cy="587905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3200" b="0" dirty="0">
                <a:solidFill>
                  <a:srgbClr val="AED479"/>
                </a:solidFill>
                <a:latin typeface="+mn-lt"/>
              </a:rPr>
              <a:t>15</a:t>
            </a:r>
            <a:endParaRPr lang="en-GB" sz="2000" b="0" dirty="0">
              <a:solidFill>
                <a:srgbClr val="AED479"/>
              </a:solidFill>
              <a:latin typeface="+mn-lt"/>
            </a:endParaRPr>
          </a:p>
        </p:txBody>
      </p:sp>
      <p:sp>
        <p:nvSpPr>
          <p:cNvPr id="16" name="Title 20">
            <a:extLst>
              <a:ext uri="{FF2B5EF4-FFF2-40B4-BE49-F238E27FC236}">
                <a16:creationId xmlns="" xmlns:a16="http://schemas.microsoft.com/office/drawing/2014/main" id="{09EB77AF-5970-49A6-ADB3-CD40F31E4BD2}"/>
              </a:ext>
            </a:extLst>
          </p:cNvPr>
          <p:cNvSpPr txBox="1">
            <a:spLocks/>
          </p:cNvSpPr>
          <p:nvPr/>
        </p:nvSpPr>
        <p:spPr>
          <a:xfrm>
            <a:off x="6553197" y="3700991"/>
            <a:ext cx="1130301" cy="587905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3200" b="0" dirty="0">
                <a:solidFill>
                  <a:srgbClr val="C5ACD3"/>
                </a:solidFill>
                <a:latin typeface="+mn-lt"/>
              </a:rPr>
              <a:t>14</a:t>
            </a:r>
            <a:endParaRPr lang="en-GB" sz="2000" b="0" dirty="0">
              <a:solidFill>
                <a:srgbClr val="C5ACD3"/>
              </a:solidFill>
              <a:latin typeface="+mn-lt"/>
            </a:endParaRPr>
          </a:p>
        </p:txBody>
      </p:sp>
      <p:sp>
        <p:nvSpPr>
          <p:cNvPr id="17" name="Title 20">
            <a:extLst>
              <a:ext uri="{FF2B5EF4-FFF2-40B4-BE49-F238E27FC236}">
                <a16:creationId xmlns="" xmlns:a16="http://schemas.microsoft.com/office/drawing/2014/main" id="{B6E0A385-DC46-45E3-A052-141A7F7A7EA2}"/>
              </a:ext>
            </a:extLst>
          </p:cNvPr>
          <p:cNvSpPr txBox="1">
            <a:spLocks/>
          </p:cNvSpPr>
          <p:nvPr/>
        </p:nvSpPr>
        <p:spPr>
          <a:xfrm>
            <a:off x="6553197" y="4247708"/>
            <a:ext cx="1130301" cy="587905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3200" b="0" dirty="0">
                <a:solidFill>
                  <a:srgbClr val="FFE76B"/>
                </a:solidFill>
                <a:latin typeface="+mn-lt"/>
              </a:rPr>
              <a:t>13</a:t>
            </a:r>
            <a:endParaRPr lang="en-GB" sz="2000" b="0" dirty="0">
              <a:solidFill>
                <a:srgbClr val="FFE76B"/>
              </a:solidFill>
              <a:latin typeface="+mn-lt"/>
            </a:endParaRPr>
          </a:p>
        </p:txBody>
      </p:sp>
      <p:sp>
        <p:nvSpPr>
          <p:cNvPr id="20" name="Title 20">
            <a:extLst>
              <a:ext uri="{FF2B5EF4-FFF2-40B4-BE49-F238E27FC236}">
                <a16:creationId xmlns="" xmlns:a16="http://schemas.microsoft.com/office/drawing/2014/main" id="{4740E1FC-BDD3-49A6-AA3B-C7A51A7203FE}"/>
              </a:ext>
            </a:extLst>
          </p:cNvPr>
          <p:cNvSpPr txBox="1">
            <a:spLocks/>
          </p:cNvSpPr>
          <p:nvPr/>
        </p:nvSpPr>
        <p:spPr>
          <a:xfrm>
            <a:off x="6553196" y="5417074"/>
            <a:ext cx="1130301" cy="587905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3200" b="0" dirty="0">
                <a:solidFill>
                  <a:srgbClr val="9DDCF9"/>
                </a:solidFill>
                <a:latin typeface="+mn-lt"/>
              </a:rPr>
              <a:t>11</a:t>
            </a:r>
            <a:endParaRPr lang="en-GB" sz="2000" b="0" dirty="0">
              <a:solidFill>
                <a:srgbClr val="9DDCF9"/>
              </a:solidFill>
              <a:latin typeface="+mn-lt"/>
            </a:endParaRPr>
          </a:p>
        </p:txBody>
      </p:sp>
      <p:sp>
        <p:nvSpPr>
          <p:cNvPr id="22" name="Title 20">
            <a:extLst>
              <a:ext uri="{FF2B5EF4-FFF2-40B4-BE49-F238E27FC236}">
                <a16:creationId xmlns="" xmlns:a16="http://schemas.microsoft.com/office/drawing/2014/main" id="{17D5269D-98B1-461E-AD91-EB51CFB97921}"/>
              </a:ext>
            </a:extLst>
          </p:cNvPr>
          <p:cNvSpPr txBox="1">
            <a:spLocks/>
          </p:cNvSpPr>
          <p:nvPr/>
        </p:nvSpPr>
        <p:spPr>
          <a:xfrm>
            <a:off x="6553195" y="5998535"/>
            <a:ext cx="1130301" cy="587905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3200" b="0" dirty="0">
                <a:solidFill>
                  <a:srgbClr val="EA5B6A"/>
                </a:solidFill>
                <a:latin typeface="+mn-lt"/>
              </a:rPr>
              <a:t>10</a:t>
            </a:r>
            <a:endParaRPr lang="en-GB" sz="2000" b="0" dirty="0">
              <a:solidFill>
                <a:srgbClr val="EA5B6A"/>
              </a:solidFill>
              <a:latin typeface="+mn-lt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="" xmlns:a16="http://schemas.microsoft.com/office/drawing/2014/main" id="{740EFBC3-DDDD-41A6-908B-BF32D4C8ED59}"/>
              </a:ext>
            </a:extLst>
          </p:cNvPr>
          <p:cNvGrpSpPr/>
          <p:nvPr/>
        </p:nvGrpSpPr>
        <p:grpSpPr>
          <a:xfrm>
            <a:off x="697830" y="4396355"/>
            <a:ext cx="1587500" cy="1843129"/>
            <a:chOff x="1254183" y="2055656"/>
            <a:chExt cx="1819277" cy="2090998"/>
          </a:xfrm>
        </p:grpSpPr>
        <p:pic>
          <p:nvPicPr>
            <p:cNvPr id="27" name="Picture 26">
              <a:extLst>
                <a:ext uri="{FF2B5EF4-FFF2-40B4-BE49-F238E27FC236}">
                  <a16:creationId xmlns="" xmlns:a16="http://schemas.microsoft.com/office/drawing/2014/main" id="{1B30F835-F95B-4EBD-B426-56735B994A6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866900" y="2055656"/>
              <a:ext cx="1206560" cy="2090998"/>
            </a:xfrm>
            <a:prstGeom prst="rect">
              <a:avLst/>
            </a:prstGeom>
          </p:spPr>
        </p:pic>
        <p:pic>
          <p:nvPicPr>
            <p:cNvPr id="28" name="Eyes One">
              <a:extLst>
                <a:ext uri="{FF2B5EF4-FFF2-40B4-BE49-F238E27FC236}">
                  <a16:creationId xmlns="" xmlns:a16="http://schemas.microsoft.com/office/drawing/2014/main" id="{C600814A-1A7F-473D-B388-1CA515ECAC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12" r="-2125"/>
            <a:stretch/>
          </p:blipFill>
          <p:spPr>
            <a:xfrm>
              <a:off x="1254183" y="2408801"/>
              <a:ext cx="507942" cy="1737853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="" xmlns:a16="http://schemas.microsoft.com/office/drawing/2014/main" id="{F8FBB65D-CAA4-4AE9-B14E-9A598FA729FB}"/>
              </a:ext>
            </a:extLst>
          </p:cNvPr>
          <p:cNvGrpSpPr/>
          <p:nvPr/>
        </p:nvGrpSpPr>
        <p:grpSpPr>
          <a:xfrm>
            <a:off x="1178825" y="5295941"/>
            <a:ext cx="483270" cy="561089"/>
            <a:chOff x="1254183" y="2055656"/>
            <a:chExt cx="1819277" cy="2090998"/>
          </a:xfrm>
        </p:grpSpPr>
        <p:pic>
          <p:nvPicPr>
            <p:cNvPr id="30" name="Picture 29">
              <a:extLst>
                <a:ext uri="{FF2B5EF4-FFF2-40B4-BE49-F238E27FC236}">
                  <a16:creationId xmlns="" xmlns:a16="http://schemas.microsoft.com/office/drawing/2014/main" id="{228FE545-EFEC-48F0-88B1-6F6E4CC74F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866900" y="2055656"/>
              <a:ext cx="1206560" cy="2090998"/>
            </a:xfrm>
            <a:prstGeom prst="rect">
              <a:avLst/>
            </a:prstGeom>
          </p:spPr>
        </p:pic>
        <p:pic>
          <p:nvPicPr>
            <p:cNvPr id="31" name="Eyes One">
              <a:extLst>
                <a:ext uri="{FF2B5EF4-FFF2-40B4-BE49-F238E27FC236}">
                  <a16:creationId xmlns="" xmlns:a16="http://schemas.microsoft.com/office/drawing/2014/main" id="{AF44BEDC-7F60-4B7B-8B97-280ACF3569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12" r="-2125"/>
            <a:stretch/>
          </p:blipFill>
          <p:spPr>
            <a:xfrm>
              <a:off x="1254183" y="2408801"/>
              <a:ext cx="507942" cy="1737853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B92B773B-F5FC-4271-8BF6-6D849CF612E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638" y="4809111"/>
            <a:ext cx="470209" cy="566267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="" xmlns:a16="http://schemas.microsoft.com/office/drawing/2014/main" id="{A276C3C1-AA68-497D-9559-8CF8C70600F8}"/>
              </a:ext>
            </a:extLst>
          </p:cNvPr>
          <p:cNvSpPr/>
          <p:nvPr/>
        </p:nvSpPr>
        <p:spPr>
          <a:xfrm>
            <a:off x="1990146" y="2207375"/>
            <a:ext cx="3151539" cy="199348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188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Which number comes before number 12? Which number comes after number 12? Can you spot any patterns when you look at the number track?</a:t>
            </a:r>
          </a:p>
        </p:txBody>
      </p:sp>
    </p:spTree>
    <p:extLst>
      <p:ext uri="{BB962C8B-B14F-4D97-AF65-F5344CB8AC3E}">
        <p14:creationId xmlns="" xmlns:p14="http://schemas.microsoft.com/office/powerpoint/2010/main" val="3634237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96296E-6 L 0.629 -0.0680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41" y="-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808075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Meet Number Two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6C33FF8-2450-4221-8C74-5C9DE63AEE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5295955" y="1458617"/>
            <a:ext cx="2524470" cy="4374969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="" xmlns:a16="http://schemas.microsoft.com/office/drawing/2014/main" id="{375EDBFD-401D-4540-AA2B-483799361AFD}"/>
              </a:ext>
            </a:extLst>
          </p:cNvPr>
          <p:cNvSpPr/>
          <p:nvPr/>
        </p:nvSpPr>
        <p:spPr>
          <a:xfrm>
            <a:off x="2779622" y="1656600"/>
            <a:ext cx="2379215" cy="1101550"/>
          </a:xfrm>
          <a:prstGeom prst="wedgeRoundRectCallout">
            <a:avLst>
              <a:gd name="adj1" fmla="val 51182"/>
              <a:gd name="adj2" fmla="val 60403"/>
              <a:gd name="adj3" fmla="val 16667"/>
            </a:avLst>
          </a:prstGeom>
          <a:solidFill>
            <a:schemeClr val="bg1"/>
          </a:solidFill>
          <a:ln w="28575">
            <a:solidFill>
              <a:srgbClr val="F188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Hello, I am Number Two. What do you notice about me?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="" xmlns:a16="http://schemas.microsoft.com/office/drawing/2014/main" id="{8F1D12DC-6B86-4F6C-B754-A48B9C969600}"/>
              </a:ext>
            </a:extLst>
          </p:cNvPr>
          <p:cNvSpPr/>
          <p:nvPr/>
        </p:nvSpPr>
        <p:spPr>
          <a:xfrm>
            <a:off x="2645923" y="1377582"/>
            <a:ext cx="2622256" cy="2051417"/>
          </a:xfrm>
          <a:prstGeom prst="wedgeRoundRectCallout">
            <a:avLst>
              <a:gd name="adj1" fmla="val 51182"/>
              <a:gd name="adj2" fmla="val 60403"/>
              <a:gd name="adj3" fmla="val 16667"/>
            </a:avLst>
          </a:prstGeom>
          <a:solidFill>
            <a:schemeClr val="bg1"/>
          </a:solidFill>
          <a:ln w="28575">
            <a:solidFill>
              <a:srgbClr val="F188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I’m off to the zoo today with my friend Number Ten and I need to take some bananas with me. How many bananas do I have?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276E4A46-10DD-449B-BCEE-02E4F14A38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2917370" y="4797001"/>
            <a:ext cx="930676" cy="80879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526AC607-7AFC-4464-AA83-9171C161DC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1910885" y="4275127"/>
            <a:ext cx="930676" cy="80879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62536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 b="0" dirty="0">
                <a:latin typeface="+mn-lt"/>
              </a:rPr>
              <a:t>Number Ten and Number Two arrived at the zoo at the same time. They were so excited to see each other, they both had a funny feeling. There were was a loud bang and…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6C33FF8-2450-4221-8C74-5C9DE63AEE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7679185" y="4490065"/>
            <a:ext cx="1206560" cy="209099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276E4A46-10DD-449B-BCEE-02E4F14A38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1981891" y="1599468"/>
            <a:ext cx="5899734" cy="346968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E496C16B-DA53-4BCC-BA99-CD12ECC8ADD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320399" y="4476550"/>
            <a:ext cx="1772049" cy="211802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00629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 b="0" dirty="0">
                <a:latin typeface="+mn-lt"/>
              </a:rPr>
              <a:t>…something magical happened!</a:t>
            </a:r>
          </a:p>
        </p:txBody>
      </p:sp>
      <p:sp>
        <p:nvSpPr>
          <p:cNvPr id="2" name="Explosion: 8 Points 1">
            <a:extLst>
              <a:ext uri="{FF2B5EF4-FFF2-40B4-BE49-F238E27FC236}">
                <a16:creationId xmlns="" xmlns:a16="http://schemas.microsoft.com/office/drawing/2014/main" id="{458C4189-2EDE-4020-AFE5-67A3B03FB7B2}"/>
              </a:ext>
            </a:extLst>
          </p:cNvPr>
          <p:cNvSpPr/>
          <p:nvPr/>
        </p:nvSpPr>
        <p:spPr>
          <a:xfrm>
            <a:off x="1305018" y="1367161"/>
            <a:ext cx="6711518" cy="4847208"/>
          </a:xfrm>
          <a:prstGeom prst="irregularSeal1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Ten">
            <a:extLst>
              <a:ext uri="{FF2B5EF4-FFF2-40B4-BE49-F238E27FC236}">
                <a16:creationId xmlns="" xmlns:a16="http://schemas.microsoft.com/office/drawing/2014/main" id="{E496C16B-DA53-4BCC-BA99-CD12ECC8AD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2804914" y="2768991"/>
            <a:ext cx="1386625" cy="1657354"/>
          </a:xfrm>
          <a:prstGeom prst="rect">
            <a:avLst/>
          </a:prstGeom>
        </p:spPr>
      </p:pic>
      <p:pic>
        <p:nvPicPr>
          <p:cNvPr id="4" name="Original 2">
            <a:extLst>
              <a:ext uri="{FF2B5EF4-FFF2-40B4-BE49-F238E27FC236}">
                <a16:creationId xmlns="" xmlns:a16="http://schemas.microsoft.com/office/drawing/2014/main" id="{66C33FF8-2450-4221-8C74-5C9DE63AEE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4952463" y="2810080"/>
            <a:ext cx="932627" cy="1616265"/>
          </a:xfrm>
          <a:prstGeom prst="rect">
            <a:avLst/>
          </a:prstGeom>
        </p:spPr>
      </p:pic>
      <p:pic>
        <p:nvPicPr>
          <p:cNvPr id="9" name="One">
            <a:extLst>
              <a:ext uri="{FF2B5EF4-FFF2-40B4-BE49-F238E27FC236}">
                <a16:creationId xmlns="" xmlns:a16="http://schemas.microsoft.com/office/drawing/2014/main" id="{2BB9B4FA-2C05-46D4-8127-53ED03E653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73198"/>
          <a:stretch/>
        </p:blipFill>
        <p:spPr>
          <a:xfrm>
            <a:off x="2804914" y="2768991"/>
            <a:ext cx="371645" cy="1657354"/>
          </a:xfrm>
          <a:prstGeom prst="rect">
            <a:avLst/>
          </a:prstGeom>
        </p:spPr>
      </p:pic>
      <p:pic>
        <p:nvPicPr>
          <p:cNvPr id="11" name="Eyes One">
            <a:extLst>
              <a:ext uri="{FF2B5EF4-FFF2-40B4-BE49-F238E27FC236}">
                <a16:creationId xmlns="" xmlns:a16="http://schemas.microsoft.com/office/drawing/2014/main" id="{443678FF-986B-4705-BFCF-37C5754B30F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2" r="-2125"/>
          <a:stretch/>
        </p:blipFill>
        <p:spPr>
          <a:xfrm>
            <a:off x="2800739" y="3140529"/>
            <a:ext cx="375820" cy="1285816"/>
          </a:xfrm>
          <a:prstGeom prst="rect">
            <a:avLst/>
          </a:prstGeom>
        </p:spPr>
      </p:pic>
      <p:pic>
        <p:nvPicPr>
          <p:cNvPr id="12" name="New 2">
            <a:extLst>
              <a:ext uri="{FF2B5EF4-FFF2-40B4-BE49-F238E27FC236}">
                <a16:creationId xmlns="" xmlns:a16="http://schemas.microsoft.com/office/drawing/2014/main" id="{BBAD1DD4-B68A-494A-90F1-85FDBA462C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3225799" y="2810080"/>
            <a:ext cx="932627" cy="1616265"/>
          </a:xfrm>
          <a:prstGeom prst="rect">
            <a:avLst/>
          </a:prstGeom>
        </p:spPr>
      </p:pic>
      <p:sp>
        <p:nvSpPr>
          <p:cNvPr id="13" name="Speech Bubble: Rectangle with Corners Rounded 12">
            <a:extLst>
              <a:ext uri="{FF2B5EF4-FFF2-40B4-BE49-F238E27FC236}">
                <a16:creationId xmlns="" xmlns:a16="http://schemas.microsoft.com/office/drawing/2014/main" id="{EE1C6CB2-9288-46A5-BDCC-7B2259A82A99}"/>
              </a:ext>
            </a:extLst>
          </p:cNvPr>
          <p:cNvSpPr/>
          <p:nvPr/>
        </p:nvSpPr>
        <p:spPr>
          <a:xfrm>
            <a:off x="5443520" y="3039103"/>
            <a:ext cx="2484523" cy="475225"/>
          </a:xfrm>
          <a:prstGeom prst="wedgeRoundRectCallout">
            <a:avLst>
              <a:gd name="adj1" fmla="val -45639"/>
              <a:gd name="adj2" fmla="val 87014"/>
              <a:gd name="adj3" fmla="val 16667"/>
            </a:avLst>
          </a:prstGeom>
          <a:solidFill>
            <a:schemeClr val="bg1"/>
          </a:solidFill>
          <a:ln w="28575">
            <a:solidFill>
              <a:srgbClr val="F188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I am Number Twelve.</a:t>
            </a:r>
          </a:p>
        </p:txBody>
      </p:sp>
    </p:spTree>
    <p:extLst>
      <p:ext uri="{BB962C8B-B14F-4D97-AF65-F5344CB8AC3E}">
        <p14:creationId xmlns="" xmlns:p14="http://schemas.microsoft.com/office/powerpoint/2010/main" val="2461124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50"/>
                            </p:stCondLst>
                            <p:childTnLst>
                              <p:par>
                                <p:cTn id="29" presetID="35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4.72222E-6 1.85185E-6 L -0.1901 3.7037E-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14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750"/>
                            </p:stCondLst>
                            <p:childTnLst>
                              <p:par>
                                <p:cTn id="44" presetID="63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4.16667E-6 3.7037E-6 L 0.12465 3.7037E-6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33" y="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3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3.88889E-6 -3.7037E-7 L 0.12795 -3.7037E-7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8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 noChangeArrowheads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mtClean="0"/>
              <a:t>Cube Towers</a:t>
            </a:r>
          </a:p>
        </p:txBody>
      </p:sp>
      <p:sp>
        <p:nvSpPr>
          <p:cNvPr id="14339" name="Rectangle 2"/>
          <p:cNvSpPr>
            <a:spLocks noChangeArrowheads="1"/>
          </p:cNvSpPr>
          <p:nvPr/>
        </p:nvSpPr>
        <p:spPr bwMode="auto">
          <a:xfrm>
            <a:off x="755650" y="1379538"/>
            <a:ext cx="76327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>
                <a:solidFill>
                  <a:srgbClr val="1C1C1C"/>
                </a:solidFill>
                <a:ea typeface="Sassoon Infant Rg" pitchFamily="2" charset="0"/>
                <a:cs typeface="Sassoon Infant Rg" pitchFamily="2" charset="0"/>
              </a:rPr>
              <a:t>This is the number 12 shown as towers of cubes</a:t>
            </a:r>
            <a:endParaRPr lang="en-US" altLang="en-US">
              <a:ea typeface="Sassoon Infant Rg" pitchFamily="2" charset="0"/>
              <a:cs typeface="Sassoon Infant Rg" pitchFamily="2" charset="0"/>
            </a:endParaRPr>
          </a:p>
        </p:txBody>
      </p:sp>
      <p:sp>
        <p:nvSpPr>
          <p:cNvPr id="14341" name="Rectangle 2"/>
          <p:cNvSpPr>
            <a:spLocks noChangeArrowheads="1"/>
          </p:cNvSpPr>
          <p:nvPr/>
        </p:nvSpPr>
        <p:spPr bwMode="auto">
          <a:xfrm>
            <a:off x="755650" y="5518150"/>
            <a:ext cx="76327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buFont typeface="Arial" charset="0"/>
              <a:buNone/>
            </a:pPr>
            <a:r>
              <a:rPr lang="en-US" altLang="en-US">
                <a:ea typeface="Sassoon Infant Rg" pitchFamily="2" charset="0"/>
                <a:cs typeface="Sassoon Infant Rg" pitchFamily="2" charset="0"/>
              </a:rPr>
              <a:t>Can you check that there are 12? </a:t>
            </a:r>
            <a:br>
              <a:rPr lang="en-US" altLang="en-US">
                <a:ea typeface="Sassoon Infant Rg" pitchFamily="2" charset="0"/>
                <a:cs typeface="Sassoon Infant Rg" pitchFamily="2" charset="0"/>
              </a:rPr>
            </a:br>
            <a:r>
              <a:rPr lang="en-US" altLang="en-US">
                <a:ea typeface="Sassoon Infant Rg" pitchFamily="2" charset="0"/>
                <a:cs typeface="Sassoon Infant Rg" pitchFamily="2" charset="0"/>
              </a:rPr>
              <a:t>How can you be sure? 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064000" y="1830388"/>
            <a:ext cx="1082675" cy="3568700"/>
            <a:chOff x="4064348" y="1830368"/>
            <a:chExt cx="1082092" cy="3568184"/>
          </a:xfrm>
        </p:grpSpPr>
        <p:pic>
          <p:nvPicPr>
            <p:cNvPr id="14343" name="Picture 1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683359" y="4522296"/>
              <a:ext cx="463081" cy="876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4" name="Picture 2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64348" y="1830368"/>
              <a:ext cx="467317" cy="3568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333376" y="478895"/>
            <a:ext cx="8477248" cy="994306"/>
          </a:xfrm>
        </p:spPr>
        <p:txBody>
          <a:bodyPr/>
          <a:lstStyle/>
          <a:p>
            <a:r>
              <a:rPr lang="en-GB" sz="2000" b="0" dirty="0">
                <a:latin typeface="+mn-lt"/>
              </a:rPr>
              <a:t>Number Twelve looked at the sign. He had to pay 12p to enter the zoo.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276E4A46-10DD-449B-BCEE-02E4F14A38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3603958" y="1473201"/>
            <a:ext cx="4919350" cy="2893109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9B0D11DA-46A3-4CF5-A41E-FF35DF056802}"/>
              </a:ext>
            </a:extLst>
          </p:cNvPr>
          <p:cNvGrpSpPr/>
          <p:nvPr/>
        </p:nvGrpSpPr>
        <p:grpSpPr>
          <a:xfrm>
            <a:off x="1537187" y="2275312"/>
            <a:ext cx="1819277" cy="2090998"/>
            <a:chOff x="1254183" y="2055656"/>
            <a:chExt cx="1819277" cy="2090998"/>
          </a:xfrm>
        </p:grpSpPr>
        <p:pic>
          <p:nvPicPr>
            <p:cNvPr id="4" name="Picture 3">
              <a:extLst>
                <a:ext uri="{FF2B5EF4-FFF2-40B4-BE49-F238E27FC236}">
                  <a16:creationId xmlns="" xmlns:a16="http://schemas.microsoft.com/office/drawing/2014/main" id="{66C33FF8-2450-4221-8C74-5C9DE63AEE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866900" y="2055656"/>
              <a:ext cx="1206560" cy="2090998"/>
            </a:xfrm>
            <a:prstGeom prst="rect">
              <a:avLst/>
            </a:prstGeom>
          </p:spPr>
        </p:pic>
        <p:pic>
          <p:nvPicPr>
            <p:cNvPr id="7" name="Eyes One">
              <a:extLst>
                <a:ext uri="{FF2B5EF4-FFF2-40B4-BE49-F238E27FC236}">
                  <a16:creationId xmlns="" xmlns:a16="http://schemas.microsoft.com/office/drawing/2014/main" id="{FE39939C-2392-43A5-A0EF-34B9859C90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12" r="-2125"/>
            <a:stretch/>
          </p:blipFill>
          <p:spPr>
            <a:xfrm>
              <a:off x="1254183" y="2408801"/>
              <a:ext cx="507942" cy="1737853"/>
            </a:xfrm>
            <a:prstGeom prst="rect">
              <a:avLst/>
            </a:prstGeom>
          </p:spPr>
        </p:pic>
      </p:grp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3BB88E9D-66D9-439E-9D80-D570CD021714}"/>
              </a:ext>
            </a:extLst>
          </p:cNvPr>
          <p:cNvSpPr/>
          <p:nvPr/>
        </p:nvSpPr>
        <p:spPr>
          <a:xfrm>
            <a:off x="5420695" y="2391356"/>
            <a:ext cx="1285875" cy="6381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Entry 12p</a:t>
            </a: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="" xmlns:a16="http://schemas.microsoft.com/office/drawing/2014/main" id="{48087AD3-7B82-4121-A419-91F08D9CF551}"/>
              </a:ext>
            </a:extLst>
          </p:cNvPr>
          <p:cNvSpPr/>
          <p:nvPr/>
        </p:nvSpPr>
        <p:spPr>
          <a:xfrm>
            <a:off x="612528" y="1308992"/>
            <a:ext cx="2037235" cy="966320"/>
          </a:xfrm>
          <a:prstGeom prst="wedgeRoundRectCallout">
            <a:avLst>
              <a:gd name="adj1" fmla="val 25042"/>
              <a:gd name="adj2" fmla="val 79190"/>
              <a:gd name="adj3" fmla="val 16667"/>
            </a:avLst>
          </a:prstGeom>
          <a:solidFill>
            <a:schemeClr val="bg1"/>
          </a:solidFill>
          <a:ln w="28575">
            <a:solidFill>
              <a:srgbClr val="F188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Can you help me work out which purse I need?</a:t>
            </a:r>
          </a:p>
        </p:txBody>
      </p:sp>
      <p:grpSp>
        <p:nvGrpSpPr>
          <p:cNvPr id="9" name="13 pennies">
            <a:extLst>
              <a:ext uri="{FF2B5EF4-FFF2-40B4-BE49-F238E27FC236}">
                <a16:creationId xmlns="" xmlns:a16="http://schemas.microsoft.com/office/drawing/2014/main" id="{C7947864-4031-4E1D-9489-828585BD0B2C}"/>
              </a:ext>
            </a:extLst>
          </p:cNvPr>
          <p:cNvGrpSpPr/>
          <p:nvPr/>
        </p:nvGrpSpPr>
        <p:grpSpPr>
          <a:xfrm>
            <a:off x="1301808" y="4575661"/>
            <a:ext cx="2240758" cy="2031962"/>
            <a:chOff x="1301808" y="4575661"/>
            <a:chExt cx="2240758" cy="2031962"/>
          </a:xfrm>
        </p:grpSpPr>
        <p:pic>
          <p:nvPicPr>
            <p:cNvPr id="11" name="Picture 10">
              <a:extLst>
                <a:ext uri="{FF2B5EF4-FFF2-40B4-BE49-F238E27FC236}">
                  <a16:creationId xmlns="" xmlns:a16="http://schemas.microsoft.com/office/drawing/2014/main" id="{83294861-3D96-4BEB-99CB-8583389367F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301808" y="4622712"/>
              <a:ext cx="2037235" cy="1661834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="" xmlns:a16="http://schemas.microsoft.com/office/drawing/2014/main" id="{D502031F-A449-48CC-91F4-84D1CFA501A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05331" y="4575661"/>
              <a:ext cx="2037235" cy="144056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="" xmlns:a16="http://schemas.microsoft.com/office/drawing/2014/main" id="{A535C30E-776B-433A-A1AA-36D37AF4D14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05331" y="5167063"/>
              <a:ext cx="2037235" cy="1440560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="" xmlns:a16="http://schemas.microsoft.com/office/drawing/2014/main" id="{61AC81D1-B931-40E9-989A-ECB2522F61E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631146" y="5131684"/>
              <a:ext cx="215871" cy="215592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="" xmlns:a16="http://schemas.microsoft.com/office/drawing/2014/main" id="{6CFB575E-EA77-4702-BB7B-C5EAB2E958E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928130" y="5134861"/>
              <a:ext cx="215871" cy="215592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="" xmlns:a16="http://schemas.microsoft.com/office/drawing/2014/main" id="{F63EF572-C477-47AB-AE16-5E87F871B39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231915" y="5131684"/>
              <a:ext cx="215871" cy="215592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="" xmlns:a16="http://schemas.microsoft.com/office/drawing/2014/main" id="{F4165504-972A-40BC-A8C8-D26A8CB2B9A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533841" y="5131684"/>
              <a:ext cx="215871" cy="215592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="" xmlns:a16="http://schemas.microsoft.com/office/drawing/2014/main" id="{BF6AC03D-1159-45F1-A8EC-825D64AA146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828506" y="5131684"/>
              <a:ext cx="215871" cy="215592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="" xmlns:a16="http://schemas.microsoft.com/office/drawing/2014/main" id="{6C2C53F5-3CD5-4257-BDBE-FDB3092AD8A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631146" y="5371852"/>
              <a:ext cx="215871" cy="215592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="" xmlns:a16="http://schemas.microsoft.com/office/drawing/2014/main" id="{63FD4EF7-DD74-49B6-88AB-A8D6E7AB42E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928129" y="5371852"/>
              <a:ext cx="215871" cy="215592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="" xmlns:a16="http://schemas.microsoft.com/office/drawing/2014/main" id="{CABF1931-1610-4D06-9162-AD86800A012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230955" y="5371852"/>
              <a:ext cx="215871" cy="215592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="" xmlns:a16="http://schemas.microsoft.com/office/drawing/2014/main" id="{2C2E5E6F-51F0-4523-8D6A-7DCF7CB7498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533841" y="5371148"/>
              <a:ext cx="215871" cy="215592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="" xmlns:a16="http://schemas.microsoft.com/office/drawing/2014/main" id="{094BCA5B-249C-4BB0-8657-F3DDBF90347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828506" y="5371148"/>
              <a:ext cx="215871" cy="215592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="" xmlns:a16="http://schemas.microsoft.com/office/drawing/2014/main" id="{E02219DF-8EAD-4FC4-B8FF-93D1B6747A8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633034" y="5725550"/>
              <a:ext cx="215871" cy="215592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="" xmlns:a16="http://schemas.microsoft.com/office/drawing/2014/main" id="{F6D8CBA4-5EC2-4B49-8BBD-5BD03F15F4D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930017" y="5725550"/>
              <a:ext cx="215871" cy="215592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="" xmlns:a16="http://schemas.microsoft.com/office/drawing/2014/main" id="{6A13FCE7-D53C-4100-B71C-EEC5F734959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232843" y="5725550"/>
              <a:ext cx="215871" cy="215592"/>
            </a:xfrm>
            <a:prstGeom prst="rect">
              <a:avLst/>
            </a:prstGeom>
          </p:spPr>
        </p:pic>
      </p:grpSp>
      <p:grpSp>
        <p:nvGrpSpPr>
          <p:cNvPr id="10" name="12 pennies">
            <a:extLst>
              <a:ext uri="{FF2B5EF4-FFF2-40B4-BE49-F238E27FC236}">
                <a16:creationId xmlns="" xmlns:a16="http://schemas.microsoft.com/office/drawing/2014/main" id="{E66EC2EC-C99E-45A1-9C32-55BA4EE47AED}"/>
              </a:ext>
            </a:extLst>
          </p:cNvPr>
          <p:cNvGrpSpPr/>
          <p:nvPr/>
        </p:nvGrpSpPr>
        <p:grpSpPr>
          <a:xfrm>
            <a:off x="3509228" y="4575661"/>
            <a:ext cx="2241872" cy="2031962"/>
            <a:chOff x="3509228" y="4575661"/>
            <a:chExt cx="2241872" cy="2031962"/>
          </a:xfrm>
        </p:grpSpPr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374513F6-9463-4962-8021-2378522C95A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509228" y="4622712"/>
              <a:ext cx="2037235" cy="1661834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="" xmlns:a16="http://schemas.microsoft.com/office/drawing/2014/main" id="{6C0E1AF1-3DCA-4C06-8176-0B0056B1E3A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713865" y="4575661"/>
              <a:ext cx="2037235" cy="144056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="" xmlns:a16="http://schemas.microsoft.com/office/drawing/2014/main" id="{9B8FE072-ECF2-457D-8522-9829296E73A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713865" y="5167063"/>
              <a:ext cx="2037235" cy="1440560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="" xmlns:a16="http://schemas.microsoft.com/office/drawing/2014/main" id="{1D3D356C-39A7-4C44-B548-FDD642E2A38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38199" y="5131684"/>
              <a:ext cx="215871" cy="215592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="" xmlns:a16="http://schemas.microsoft.com/office/drawing/2014/main" id="{19C3F5D9-21AB-4D7D-BEFA-ADAA89E9FF2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35183" y="5134861"/>
              <a:ext cx="215871" cy="215592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="" xmlns:a16="http://schemas.microsoft.com/office/drawing/2014/main" id="{78B7FF17-405B-44C0-8A97-52300A92920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38968" y="5131684"/>
              <a:ext cx="215871" cy="215592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="" xmlns:a16="http://schemas.microsoft.com/office/drawing/2014/main" id="{77970362-48D7-4C47-839E-871E197523A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740894" y="5131684"/>
              <a:ext cx="215871" cy="215592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="" xmlns:a16="http://schemas.microsoft.com/office/drawing/2014/main" id="{CAB0A13E-AC6E-4BE2-A9B5-33AE38C4D6A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035559" y="5131684"/>
              <a:ext cx="215871" cy="215592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="" xmlns:a16="http://schemas.microsoft.com/office/drawing/2014/main" id="{1EDCBEF9-1884-4AAE-A289-F78A3110B0F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38199" y="5371852"/>
              <a:ext cx="215871" cy="215592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="" xmlns:a16="http://schemas.microsoft.com/office/drawing/2014/main" id="{B3E755E6-92D2-400B-A087-97BB6DD823E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35182" y="5371852"/>
              <a:ext cx="215871" cy="215592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="" xmlns:a16="http://schemas.microsoft.com/office/drawing/2014/main" id="{865287FB-8DDF-4886-9EB7-DF3B408EC21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38008" y="5371852"/>
              <a:ext cx="215871" cy="215592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="" xmlns:a16="http://schemas.microsoft.com/office/drawing/2014/main" id="{21BBC916-F098-4C88-A6C1-855897594CE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740894" y="5371148"/>
              <a:ext cx="215871" cy="215592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="" xmlns:a16="http://schemas.microsoft.com/office/drawing/2014/main" id="{5FB50EF9-5701-4D47-8839-0D952F245CC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035559" y="5371148"/>
              <a:ext cx="215871" cy="215592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="" xmlns:a16="http://schemas.microsoft.com/office/drawing/2014/main" id="{0C195C36-B602-4C68-96B4-36F827AFE30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40087" y="5725550"/>
              <a:ext cx="215871" cy="215592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="" xmlns:a16="http://schemas.microsoft.com/office/drawing/2014/main" id="{50FB6386-F744-4FC6-8CEC-988ABBBA226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37070" y="5725550"/>
              <a:ext cx="215871" cy="215592"/>
            </a:xfrm>
            <a:prstGeom prst="rect">
              <a:avLst/>
            </a:prstGeom>
          </p:spPr>
        </p:pic>
      </p:grpSp>
      <p:grpSp>
        <p:nvGrpSpPr>
          <p:cNvPr id="59" name="11 pennies">
            <a:extLst>
              <a:ext uri="{FF2B5EF4-FFF2-40B4-BE49-F238E27FC236}">
                <a16:creationId xmlns="" xmlns:a16="http://schemas.microsoft.com/office/drawing/2014/main" id="{F363FF1C-5C05-42C7-9E1E-99E9CABAC6A1}"/>
              </a:ext>
            </a:extLst>
          </p:cNvPr>
          <p:cNvGrpSpPr/>
          <p:nvPr/>
        </p:nvGrpSpPr>
        <p:grpSpPr>
          <a:xfrm>
            <a:off x="5716647" y="4575661"/>
            <a:ext cx="2245519" cy="2031962"/>
            <a:chOff x="5716647" y="4575661"/>
            <a:chExt cx="2245519" cy="2031962"/>
          </a:xfrm>
        </p:grpSpPr>
        <p:pic>
          <p:nvPicPr>
            <p:cNvPr id="13" name="Picture 12">
              <a:extLst>
                <a:ext uri="{FF2B5EF4-FFF2-40B4-BE49-F238E27FC236}">
                  <a16:creationId xmlns="" xmlns:a16="http://schemas.microsoft.com/office/drawing/2014/main" id="{492F4375-A6F1-4E92-B0D9-6578429BAB4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716647" y="4622712"/>
              <a:ext cx="2037235" cy="1661834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="" xmlns:a16="http://schemas.microsoft.com/office/drawing/2014/main" id="{6AF1B500-8435-4A77-905B-C320E3C93B3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924931" y="4575661"/>
              <a:ext cx="2037235" cy="144056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="" xmlns:a16="http://schemas.microsoft.com/office/drawing/2014/main" id="{FB8F9659-A29A-454E-8838-255D7E6C2DE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924931" y="5167063"/>
              <a:ext cx="2037235" cy="1440560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="" xmlns:a16="http://schemas.microsoft.com/office/drawing/2014/main" id="{1C8E0081-04C2-4E76-B2BD-615435C451E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048148" y="5131684"/>
              <a:ext cx="215871" cy="215592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="" xmlns:a16="http://schemas.microsoft.com/office/drawing/2014/main" id="{90081D68-F3A5-4053-A981-A16302F001E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345132" y="5134861"/>
              <a:ext cx="215871" cy="215592"/>
            </a:xfrm>
            <a:prstGeom prst="rect">
              <a:avLst/>
            </a:prstGeom>
          </p:spPr>
        </p:pic>
        <p:pic>
          <p:nvPicPr>
            <p:cNvPr id="49" name="Picture 48">
              <a:extLst>
                <a:ext uri="{FF2B5EF4-FFF2-40B4-BE49-F238E27FC236}">
                  <a16:creationId xmlns="" xmlns:a16="http://schemas.microsoft.com/office/drawing/2014/main" id="{84D4F115-DAEB-4ED0-90BE-777DD858140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648917" y="5131684"/>
              <a:ext cx="215871" cy="215592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="" xmlns:a16="http://schemas.microsoft.com/office/drawing/2014/main" id="{FAB65483-D553-4AF4-95FA-07D7063E95C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950843" y="5131684"/>
              <a:ext cx="215871" cy="215592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="" xmlns:a16="http://schemas.microsoft.com/office/drawing/2014/main" id="{2E031986-2875-4CB4-BA61-3EF201F922D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45508" y="5131684"/>
              <a:ext cx="215871" cy="215592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="" xmlns:a16="http://schemas.microsoft.com/office/drawing/2014/main" id="{4183E05C-CB2F-4ECE-9E47-22E98D0D43B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048148" y="5371852"/>
              <a:ext cx="215871" cy="215592"/>
            </a:xfrm>
            <a:prstGeom prst="rect">
              <a:avLst/>
            </a:prstGeom>
          </p:spPr>
        </p:pic>
        <p:pic>
          <p:nvPicPr>
            <p:cNvPr id="53" name="Picture 52">
              <a:extLst>
                <a:ext uri="{FF2B5EF4-FFF2-40B4-BE49-F238E27FC236}">
                  <a16:creationId xmlns="" xmlns:a16="http://schemas.microsoft.com/office/drawing/2014/main" id="{8914030A-C495-4F08-8977-A425BD70446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345131" y="5371852"/>
              <a:ext cx="215871" cy="215592"/>
            </a:xfrm>
            <a:prstGeom prst="rect">
              <a:avLst/>
            </a:prstGeom>
          </p:spPr>
        </p:pic>
        <p:pic>
          <p:nvPicPr>
            <p:cNvPr id="54" name="Picture 53">
              <a:extLst>
                <a:ext uri="{FF2B5EF4-FFF2-40B4-BE49-F238E27FC236}">
                  <a16:creationId xmlns="" xmlns:a16="http://schemas.microsoft.com/office/drawing/2014/main" id="{AE2A673F-E165-4833-9919-5125819B659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647957" y="5371852"/>
              <a:ext cx="215871" cy="215592"/>
            </a:xfrm>
            <a:prstGeom prst="rect">
              <a:avLst/>
            </a:prstGeom>
          </p:spPr>
        </p:pic>
        <p:pic>
          <p:nvPicPr>
            <p:cNvPr id="55" name="Picture 54">
              <a:extLst>
                <a:ext uri="{FF2B5EF4-FFF2-40B4-BE49-F238E27FC236}">
                  <a16:creationId xmlns="" xmlns:a16="http://schemas.microsoft.com/office/drawing/2014/main" id="{EDFAA113-B110-4A91-8C2E-3084A3FB48F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950843" y="5371148"/>
              <a:ext cx="215871" cy="215592"/>
            </a:xfrm>
            <a:prstGeom prst="rect">
              <a:avLst/>
            </a:prstGeom>
          </p:spPr>
        </p:pic>
        <p:pic>
          <p:nvPicPr>
            <p:cNvPr id="56" name="Picture 55">
              <a:extLst>
                <a:ext uri="{FF2B5EF4-FFF2-40B4-BE49-F238E27FC236}">
                  <a16:creationId xmlns="" xmlns:a16="http://schemas.microsoft.com/office/drawing/2014/main" id="{760A36F0-22E5-46C2-8C56-B53F299E19D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45508" y="5371148"/>
              <a:ext cx="215871" cy="215592"/>
            </a:xfrm>
            <a:prstGeom prst="rect">
              <a:avLst/>
            </a:prstGeom>
          </p:spPr>
        </p:pic>
        <p:pic>
          <p:nvPicPr>
            <p:cNvPr id="57" name="Picture 56">
              <a:extLst>
                <a:ext uri="{FF2B5EF4-FFF2-40B4-BE49-F238E27FC236}">
                  <a16:creationId xmlns="" xmlns:a16="http://schemas.microsoft.com/office/drawing/2014/main" id="{35C565CA-6205-417D-B3D3-7B15CCC0C9D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050036" y="5725550"/>
              <a:ext cx="215871" cy="215592"/>
            </a:xfrm>
            <a:prstGeom prst="rect">
              <a:avLst/>
            </a:prstGeom>
          </p:spPr>
        </p:pic>
      </p:grpSp>
      <p:sp>
        <p:nvSpPr>
          <p:cNvPr id="60" name="Speech Bubble: Rectangle with Corners Rounded 59">
            <a:extLst>
              <a:ext uri="{FF2B5EF4-FFF2-40B4-BE49-F238E27FC236}">
                <a16:creationId xmlns="" xmlns:a16="http://schemas.microsoft.com/office/drawing/2014/main" id="{2C9F7A0C-30CD-4291-9225-10E5CC718ABF}"/>
              </a:ext>
            </a:extLst>
          </p:cNvPr>
          <p:cNvSpPr/>
          <p:nvPr/>
        </p:nvSpPr>
        <p:spPr>
          <a:xfrm>
            <a:off x="826842" y="1319692"/>
            <a:ext cx="1768913" cy="875158"/>
          </a:xfrm>
          <a:prstGeom prst="wedgeRoundRectCallout">
            <a:avLst>
              <a:gd name="adj1" fmla="val 25042"/>
              <a:gd name="adj2" fmla="val 79190"/>
              <a:gd name="adj3" fmla="val 16667"/>
            </a:avLst>
          </a:prstGeom>
          <a:solidFill>
            <a:schemeClr val="bg1"/>
          </a:solidFill>
          <a:ln w="28575">
            <a:solidFill>
              <a:srgbClr val="F188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Let’s have fun at the zoo!</a:t>
            </a:r>
          </a:p>
        </p:txBody>
      </p:sp>
      <p:sp>
        <p:nvSpPr>
          <p:cNvPr id="61" name="Speech Bubble: Rectangle with Corners Rounded 60">
            <a:extLst>
              <a:ext uri="{FF2B5EF4-FFF2-40B4-BE49-F238E27FC236}">
                <a16:creationId xmlns="" xmlns:a16="http://schemas.microsoft.com/office/drawing/2014/main" id="{3FA7D68E-0DC8-4748-A28A-B2244F669619}"/>
              </a:ext>
            </a:extLst>
          </p:cNvPr>
          <p:cNvSpPr/>
          <p:nvPr/>
        </p:nvSpPr>
        <p:spPr>
          <a:xfrm>
            <a:off x="1144742" y="1876138"/>
            <a:ext cx="1339415" cy="480143"/>
          </a:xfrm>
          <a:prstGeom prst="wedgeRoundRectCallout">
            <a:avLst>
              <a:gd name="adj1" fmla="val 25042"/>
              <a:gd name="adj2" fmla="val 79190"/>
              <a:gd name="adj3" fmla="val 16667"/>
            </a:avLst>
          </a:prstGeom>
          <a:solidFill>
            <a:schemeClr val="bg1"/>
          </a:solidFill>
          <a:ln w="28575">
            <a:solidFill>
              <a:srgbClr val="F188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Try again.</a:t>
            </a:r>
          </a:p>
        </p:txBody>
      </p:sp>
      <p:sp>
        <p:nvSpPr>
          <p:cNvPr id="8" name="Arrow: Right 7">
            <a:hlinkClick r:id="rId8" action="ppaction://hlinksldjump"/>
            <a:extLst>
              <a:ext uri="{FF2B5EF4-FFF2-40B4-BE49-F238E27FC236}">
                <a16:creationId xmlns="" xmlns:a16="http://schemas.microsoft.com/office/drawing/2014/main" id="{CE2603FA-D758-48DD-837C-1864F49C7909}"/>
              </a:ext>
            </a:extLst>
          </p:cNvPr>
          <p:cNvSpPr/>
          <p:nvPr/>
        </p:nvSpPr>
        <p:spPr>
          <a:xfrm>
            <a:off x="8064230" y="6118698"/>
            <a:ext cx="746394" cy="408562"/>
          </a:xfrm>
          <a:prstGeom prst="rightArrow">
            <a:avLst/>
          </a:prstGeom>
          <a:solidFill>
            <a:srgbClr val="F188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Next</a:t>
            </a:r>
          </a:p>
        </p:txBody>
      </p:sp>
    </p:spTree>
    <p:extLst>
      <p:ext uri="{BB962C8B-B14F-4D97-AF65-F5344CB8AC3E}">
        <p14:creationId xmlns="" xmlns:p14="http://schemas.microsoft.com/office/powerpoint/2010/main" val="4275989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0" presetClass="exit" presetSubtype="0" fill="hold" grpId="4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0" presetClass="exit" presetSubtype="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5" grpId="3" animBg="1"/>
      <p:bldP spid="5" grpId="4" animBg="1"/>
      <p:bldP spid="60" grpId="0" animBg="1"/>
      <p:bldP spid="61" grpId="0" animBg="1"/>
      <p:bldP spid="61" grpId="1" animBg="1"/>
      <p:bldP spid="61" grpId="2" animBg="1"/>
      <p:bldP spid="61" grpId="3" animBg="1"/>
      <p:bldP spid="61" grpId="4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9B0D11DA-46A3-4CF5-A41E-FF35DF056802}"/>
              </a:ext>
            </a:extLst>
          </p:cNvPr>
          <p:cNvGrpSpPr/>
          <p:nvPr/>
        </p:nvGrpSpPr>
        <p:grpSpPr>
          <a:xfrm>
            <a:off x="6723081" y="711772"/>
            <a:ext cx="1819277" cy="2090998"/>
            <a:chOff x="1254183" y="2055656"/>
            <a:chExt cx="1819277" cy="2090998"/>
          </a:xfrm>
        </p:grpSpPr>
        <p:pic>
          <p:nvPicPr>
            <p:cNvPr id="4" name="Picture 3">
              <a:extLst>
                <a:ext uri="{FF2B5EF4-FFF2-40B4-BE49-F238E27FC236}">
                  <a16:creationId xmlns="" xmlns:a16="http://schemas.microsoft.com/office/drawing/2014/main" id="{66C33FF8-2450-4221-8C74-5C9DE63AEED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866900" y="2055656"/>
              <a:ext cx="1206560" cy="2090998"/>
            </a:xfrm>
            <a:prstGeom prst="rect">
              <a:avLst/>
            </a:prstGeom>
          </p:spPr>
        </p:pic>
        <p:pic>
          <p:nvPicPr>
            <p:cNvPr id="7" name="Eyes One">
              <a:extLst>
                <a:ext uri="{FF2B5EF4-FFF2-40B4-BE49-F238E27FC236}">
                  <a16:creationId xmlns="" xmlns:a16="http://schemas.microsoft.com/office/drawing/2014/main" id="{FE39939C-2392-43A5-A0EF-34B9859C90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12" r="-2125"/>
            <a:stretch/>
          </p:blipFill>
          <p:spPr>
            <a:xfrm>
              <a:off x="1254183" y="2408801"/>
              <a:ext cx="507942" cy="1737853"/>
            </a:xfrm>
            <a:prstGeom prst="rect">
              <a:avLst/>
            </a:prstGeom>
          </p:spPr>
        </p:pic>
      </p:grpSp>
      <p:sp>
        <p:nvSpPr>
          <p:cNvPr id="5" name="Speech Bubble: Rectangle with Corners Rounded 4">
            <a:extLst>
              <a:ext uri="{FF2B5EF4-FFF2-40B4-BE49-F238E27FC236}">
                <a16:creationId xmlns="" xmlns:a16="http://schemas.microsoft.com/office/drawing/2014/main" id="{48087AD3-7B82-4121-A419-91F08D9CF551}"/>
              </a:ext>
            </a:extLst>
          </p:cNvPr>
          <p:cNvSpPr/>
          <p:nvPr/>
        </p:nvSpPr>
        <p:spPr>
          <a:xfrm>
            <a:off x="3292713" y="573454"/>
            <a:ext cx="3112232" cy="1914374"/>
          </a:xfrm>
          <a:prstGeom prst="wedgeRoundRectCallout">
            <a:avLst>
              <a:gd name="adj1" fmla="val 56172"/>
              <a:gd name="adj2" fmla="val 46778"/>
              <a:gd name="adj3" fmla="val 16667"/>
            </a:avLst>
          </a:prstGeom>
          <a:solidFill>
            <a:schemeClr val="bg1"/>
          </a:solidFill>
          <a:ln w="28575">
            <a:solidFill>
              <a:srgbClr val="F188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lvl="0">
              <a:lnSpc>
                <a:spcPct val="90000"/>
              </a:lnSpc>
              <a:spcBef>
                <a:spcPts val="1000"/>
              </a:spcBef>
              <a:buSzPts val="1800"/>
            </a:pPr>
            <a:r>
              <a:rPr lang="en-GB" dirty="0">
                <a:solidFill>
                  <a:srgbClr val="434343"/>
                </a:solidFill>
                <a:ea typeface="Roboto"/>
                <a:cs typeface="Roboto"/>
                <a:sym typeface="Roboto"/>
              </a:rPr>
              <a:t>That’s right! There are 12 pennies in this purse.</a:t>
            </a:r>
            <a:endParaRPr lang="en-GB" dirty="0">
              <a:solidFill>
                <a:srgbClr val="434343"/>
              </a:solidFill>
            </a:endParaRPr>
          </a:p>
          <a:p>
            <a:pPr marL="114300" lvl="0">
              <a:lnSpc>
                <a:spcPct val="90000"/>
              </a:lnSpc>
              <a:spcBef>
                <a:spcPts val="1000"/>
              </a:spcBef>
              <a:buSzPts val="1800"/>
            </a:pPr>
            <a:r>
              <a:rPr lang="en-GB" dirty="0">
                <a:solidFill>
                  <a:srgbClr val="434343"/>
                </a:solidFill>
                <a:ea typeface="Roboto"/>
                <a:cs typeface="Roboto"/>
                <a:sym typeface="Roboto"/>
              </a:rPr>
              <a:t>We can make 12p another way - click me to take a look. Talk about what you can see this time.</a:t>
            </a:r>
            <a:endParaRPr lang="en-GB" dirty="0">
              <a:solidFill>
                <a:srgbClr val="434343"/>
              </a:solidFill>
            </a:endParaRPr>
          </a:p>
        </p:txBody>
      </p:sp>
      <p:grpSp>
        <p:nvGrpSpPr>
          <p:cNvPr id="10" name="12 pennies">
            <a:extLst>
              <a:ext uri="{FF2B5EF4-FFF2-40B4-BE49-F238E27FC236}">
                <a16:creationId xmlns="" xmlns:a16="http://schemas.microsoft.com/office/drawing/2014/main" id="{E66EC2EC-C99E-45A1-9C32-55BA4EE47AED}"/>
              </a:ext>
            </a:extLst>
          </p:cNvPr>
          <p:cNvGrpSpPr/>
          <p:nvPr/>
        </p:nvGrpSpPr>
        <p:grpSpPr>
          <a:xfrm>
            <a:off x="640745" y="2829922"/>
            <a:ext cx="4274322" cy="3874112"/>
            <a:chOff x="3509229" y="4575661"/>
            <a:chExt cx="2241871" cy="2031962"/>
          </a:xfrm>
        </p:grpSpPr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374513F6-9463-4962-8021-2378522C95A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509229" y="4622712"/>
              <a:ext cx="2037234" cy="1661834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="" xmlns:a16="http://schemas.microsoft.com/office/drawing/2014/main" id="{6C0E1AF1-3DCA-4C06-8176-0B0056B1E3A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713865" y="4575661"/>
              <a:ext cx="2037235" cy="144056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="" xmlns:a16="http://schemas.microsoft.com/office/drawing/2014/main" id="{9B8FE072-ECF2-457D-8522-9829296E73A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713865" y="5167063"/>
              <a:ext cx="2037235" cy="1440560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="" xmlns:a16="http://schemas.microsoft.com/office/drawing/2014/main" id="{1D3D356C-39A7-4C44-B548-FDD642E2A38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38199" y="5131684"/>
              <a:ext cx="215871" cy="215592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="" xmlns:a16="http://schemas.microsoft.com/office/drawing/2014/main" id="{19C3F5D9-21AB-4D7D-BEFA-ADAA89E9FF2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35183" y="5134861"/>
              <a:ext cx="215871" cy="215592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="" xmlns:a16="http://schemas.microsoft.com/office/drawing/2014/main" id="{78B7FF17-405B-44C0-8A97-52300A92920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38968" y="5131684"/>
              <a:ext cx="215871" cy="215592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="" xmlns:a16="http://schemas.microsoft.com/office/drawing/2014/main" id="{77970362-48D7-4C47-839E-871E197523A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740894" y="5131684"/>
              <a:ext cx="215871" cy="215592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="" xmlns:a16="http://schemas.microsoft.com/office/drawing/2014/main" id="{CAB0A13E-AC6E-4BE2-A9B5-33AE38C4D6A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035559" y="5131684"/>
              <a:ext cx="215871" cy="215592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="" xmlns:a16="http://schemas.microsoft.com/office/drawing/2014/main" id="{1EDCBEF9-1884-4AAE-A289-F78A3110B0F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38199" y="5371852"/>
              <a:ext cx="215871" cy="215592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="" xmlns:a16="http://schemas.microsoft.com/office/drawing/2014/main" id="{B3E755E6-92D2-400B-A087-97BB6DD823E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35182" y="5371852"/>
              <a:ext cx="215871" cy="215592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="" xmlns:a16="http://schemas.microsoft.com/office/drawing/2014/main" id="{865287FB-8DDF-4886-9EB7-DF3B408EC21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38008" y="5371852"/>
              <a:ext cx="215871" cy="215592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="" xmlns:a16="http://schemas.microsoft.com/office/drawing/2014/main" id="{21BBC916-F098-4C88-A6C1-855897594CE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740894" y="5371148"/>
              <a:ext cx="215871" cy="215592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="" xmlns:a16="http://schemas.microsoft.com/office/drawing/2014/main" id="{5FB50EF9-5701-4D47-8839-0D952F245CC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035559" y="5371148"/>
              <a:ext cx="215871" cy="215592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="" xmlns:a16="http://schemas.microsoft.com/office/drawing/2014/main" id="{0C195C36-B602-4C68-96B4-36F827AFE30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40087" y="5725550"/>
              <a:ext cx="215871" cy="215592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="" xmlns:a16="http://schemas.microsoft.com/office/drawing/2014/main" id="{50FB6386-F744-4FC6-8CEC-988ABBBA226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37070" y="5725550"/>
              <a:ext cx="215871" cy="215592"/>
            </a:xfrm>
            <a:prstGeom prst="rect">
              <a:avLst/>
            </a:prstGeom>
          </p:spPr>
        </p:pic>
      </p:grpSp>
      <p:pic>
        <p:nvPicPr>
          <p:cNvPr id="63" name="Picture 62">
            <a:extLst>
              <a:ext uri="{FF2B5EF4-FFF2-40B4-BE49-F238E27FC236}">
                <a16:creationId xmlns="" xmlns:a16="http://schemas.microsoft.com/office/drawing/2014/main" id="{F144B889-2AE7-4538-9220-716F775526E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4659962" y="2990226"/>
            <a:ext cx="3884164" cy="3168431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="" xmlns:a16="http://schemas.microsoft.com/office/drawing/2014/main" id="{231C0A6B-6818-4C4E-84DD-9E5EFA07DED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5050119" y="2900519"/>
            <a:ext cx="3884166" cy="2746553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="" xmlns:a16="http://schemas.microsoft.com/office/drawing/2014/main" id="{D3AE2276-EE74-4636-BEAF-CC6B363CC63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5050119" y="4028078"/>
            <a:ext cx="3884166" cy="2746553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="" xmlns:a16="http://schemas.microsoft.com/office/drawing/2014/main" id="{E91F7B3B-5AF2-43F4-BA23-FF30DE6EEC8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5287173" y="3960625"/>
            <a:ext cx="411577" cy="411044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="" xmlns:a16="http://schemas.microsoft.com/office/drawing/2014/main" id="{14EB4262-B414-43FC-A502-01F82B14ACD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5853399" y="3966682"/>
            <a:ext cx="411577" cy="411044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="" xmlns:a16="http://schemas.microsoft.com/office/drawing/2014/main" id="{7F14E3AF-D704-42AF-A4DD-69BC17BBB79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6432591" y="3960625"/>
            <a:ext cx="411577" cy="411044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="" xmlns:a16="http://schemas.microsoft.com/office/drawing/2014/main" id="{A52E4DF6-6AE0-4F00-8504-ABFE92E6B96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7008239" y="3960625"/>
            <a:ext cx="411577" cy="411044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="" xmlns:a16="http://schemas.microsoft.com/office/drawing/2014/main" id="{19E0AC38-567A-48A7-A2F1-E35D6EFCB92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7570044" y="3960625"/>
            <a:ext cx="411577" cy="411044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="" xmlns:a16="http://schemas.microsoft.com/office/drawing/2014/main" id="{68FEA186-D9B3-46A4-8CA7-8A64757DDCC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5287173" y="4418526"/>
            <a:ext cx="411577" cy="411044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="" xmlns:a16="http://schemas.microsoft.com/office/drawing/2014/main" id="{7554B832-7DAC-4AD3-B024-710DBE948EE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5853397" y="4418526"/>
            <a:ext cx="411577" cy="411044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="" xmlns:a16="http://schemas.microsoft.com/office/drawing/2014/main" id="{B692D497-5B5C-43C8-A2A1-B8BDB264C6A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6430761" y="4418526"/>
            <a:ext cx="411577" cy="411044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="" xmlns:a16="http://schemas.microsoft.com/office/drawing/2014/main" id="{675613E7-94FA-452C-BF61-461701A91BF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7008239" y="4417184"/>
            <a:ext cx="411577" cy="411044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="" xmlns:a16="http://schemas.microsoft.com/office/drawing/2014/main" id="{1B4C8B79-043C-4B2D-8C27-0CD5D1FE6AF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7570044" y="4417184"/>
            <a:ext cx="411577" cy="411044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="" xmlns:a16="http://schemas.microsoft.com/office/drawing/2014/main" id="{7D221689-217F-4EAC-B304-4F74E678E61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5290772" y="5092882"/>
            <a:ext cx="411577" cy="411044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="" xmlns:a16="http://schemas.microsoft.com/office/drawing/2014/main" id="{331A950C-2E7D-4EEA-B3DB-144BDCDD0C3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5856996" y="5092882"/>
            <a:ext cx="411577" cy="411045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="" xmlns:a16="http://schemas.microsoft.com/office/drawing/2014/main" id="{CD51954F-41E3-4A91-9048-C448C9E7DF6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5726302" y="5083897"/>
            <a:ext cx="843869" cy="842778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="" xmlns:a16="http://schemas.microsoft.com/office/drawing/2014/main" id="{A6B9C5AE-36D9-4D77-8A75-065F1284DFD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6656703" y="5083897"/>
            <a:ext cx="843869" cy="842778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="" xmlns:a16="http://schemas.microsoft.com/office/drawing/2014/main" id="{4E3F8042-F23C-4916-AF9F-C2BA89E9A51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6000955" y="3842291"/>
            <a:ext cx="1172518" cy="117043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74110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xit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750"/>
                            </p:stCondLst>
                            <p:childTnLst>
                              <p:par>
                                <p:cTn id="88" presetID="10" presetClass="exit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333376" y="291539"/>
            <a:ext cx="8477248" cy="994306"/>
          </a:xfrm>
        </p:spPr>
        <p:txBody>
          <a:bodyPr/>
          <a:lstStyle/>
          <a:p>
            <a:r>
              <a:rPr lang="en-GB" sz="2000" b="0" dirty="0">
                <a:latin typeface="+mn-lt"/>
              </a:rPr>
              <a:t>The first place Number Twelve visited was the monkey enclosure. He loved to take the monkeys some bananas as a treat.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276E4A46-10DD-449B-BCEE-02E4F14A38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6919629" y="1108859"/>
            <a:ext cx="1473039" cy="2090998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9B0D11DA-46A3-4CF5-A41E-FF35DF056802}"/>
              </a:ext>
            </a:extLst>
          </p:cNvPr>
          <p:cNvGrpSpPr/>
          <p:nvPr/>
        </p:nvGrpSpPr>
        <p:grpSpPr>
          <a:xfrm>
            <a:off x="4187792" y="1473201"/>
            <a:ext cx="1666732" cy="1881325"/>
            <a:chOff x="1254183" y="2055656"/>
            <a:chExt cx="1819277" cy="2090998"/>
          </a:xfrm>
        </p:grpSpPr>
        <p:pic>
          <p:nvPicPr>
            <p:cNvPr id="4" name="Picture 3">
              <a:extLst>
                <a:ext uri="{FF2B5EF4-FFF2-40B4-BE49-F238E27FC236}">
                  <a16:creationId xmlns="" xmlns:a16="http://schemas.microsoft.com/office/drawing/2014/main" id="{66C33FF8-2450-4221-8C74-5C9DE63AEE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866900" y="2055656"/>
              <a:ext cx="1206560" cy="2090998"/>
            </a:xfrm>
            <a:prstGeom prst="rect">
              <a:avLst/>
            </a:prstGeom>
          </p:spPr>
        </p:pic>
        <p:pic>
          <p:nvPicPr>
            <p:cNvPr id="7" name="Eyes One">
              <a:extLst>
                <a:ext uri="{FF2B5EF4-FFF2-40B4-BE49-F238E27FC236}">
                  <a16:creationId xmlns="" xmlns:a16="http://schemas.microsoft.com/office/drawing/2014/main" id="{FE39939C-2392-43A5-A0EF-34B9859C90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12" r="-2125"/>
            <a:stretch/>
          </p:blipFill>
          <p:spPr>
            <a:xfrm>
              <a:off x="1254183" y="2408801"/>
              <a:ext cx="507942" cy="1737853"/>
            </a:xfrm>
            <a:prstGeom prst="rect">
              <a:avLst/>
            </a:prstGeom>
          </p:spPr>
        </p:pic>
      </p:grpSp>
      <p:sp>
        <p:nvSpPr>
          <p:cNvPr id="5" name="Speech Bubble: Rectangle with Corners Rounded 4">
            <a:extLst>
              <a:ext uri="{FF2B5EF4-FFF2-40B4-BE49-F238E27FC236}">
                <a16:creationId xmlns="" xmlns:a16="http://schemas.microsoft.com/office/drawing/2014/main" id="{48087AD3-7B82-4121-A419-91F08D9CF551}"/>
              </a:ext>
            </a:extLst>
          </p:cNvPr>
          <p:cNvSpPr/>
          <p:nvPr/>
        </p:nvSpPr>
        <p:spPr>
          <a:xfrm>
            <a:off x="619030" y="1179846"/>
            <a:ext cx="3129259" cy="2249154"/>
          </a:xfrm>
          <a:prstGeom prst="wedgeRoundRectCallout">
            <a:avLst>
              <a:gd name="adj1" fmla="val 60955"/>
              <a:gd name="adj2" fmla="val -13082"/>
              <a:gd name="adj3" fmla="val 16667"/>
            </a:avLst>
          </a:prstGeom>
          <a:solidFill>
            <a:schemeClr val="bg1"/>
          </a:solidFill>
          <a:ln w="28575">
            <a:solidFill>
              <a:srgbClr val="F188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lvl="0">
              <a:lnSpc>
                <a:spcPct val="90000"/>
              </a:lnSpc>
              <a:spcBef>
                <a:spcPts val="1000"/>
              </a:spcBef>
              <a:buSzPts val="1800"/>
            </a:pPr>
            <a:r>
              <a:rPr lang="en-GB" sz="1600" dirty="0">
                <a:solidFill>
                  <a:schemeClr val="tx1"/>
                </a:solidFill>
                <a:ea typeface="Roboto"/>
                <a:cs typeface="Roboto"/>
                <a:sym typeface="Roboto"/>
              </a:rPr>
              <a:t>When we were getting ready for our trip to the zoo, we packed our bananas! Can you remember how many bananas Number Ten packed? </a:t>
            </a:r>
            <a:endParaRPr lang="en-GB" sz="1600" dirty="0">
              <a:solidFill>
                <a:schemeClr val="tx1"/>
              </a:solidFill>
            </a:endParaRPr>
          </a:p>
          <a:p>
            <a:pPr marL="114300" lvl="0">
              <a:lnSpc>
                <a:spcPct val="90000"/>
              </a:lnSpc>
              <a:spcBef>
                <a:spcPts val="1000"/>
              </a:spcBef>
              <a:buSzPts val="1800"/>
            </a:pPr>
            <a:r>
              <a:rPr lang="en-GB" sz="1600" dirty="0">
                <a:solidFill>
                  <a:schemeClr val="tx1"/>
                </a:solidFill>
                <a:ea typeface="Roboto"/>
                <a:cs typeface="Roboto"/>
                <a:sym typeface="Roboto"/>
              </a:rPr>
              <a:t>Choose the correct ten-frame that shows the number of bananas Number Ten had.</a:t>
            </a:r>
            <a:endParaRPr lang="en-GB" sz="1600" dirty="0">
              <a:solidFill>
                <a:schemeClr val="tx1"/>
              </a:solidFill>
            </a:endParaRPr>
          </a:p>
        </p:txBody>
      </p:sp>
      <p:grpSp>
        <p:nvGrpSpPr>
          <p:cNvPr id="104" name="9 bananas">
            <a:extLst>
              <a:ext uri="{FF2B5EF4-FFF2-40B4-BE49-F238E27FC236}">
                <a16:creationId xmlns="" xmlns:a16="http://schemas.microsoft.com/office/drawing/2014/main" id="{ACAF2CC1-37EB-4142-957D-2F31D3526790}"/>
              </a:ext>
            </a:extLst>
          </p:cNvPr>
          <p:cNvGrpSpPr/>
          <p:nvPr/>
        </p:nvGrpSpPr>
        <p:grpSpPr>
          <a:xfrm>
            <a:off x="1099443" y="3541884"/>
            <a:ext cx="2155386" cy="2985032"/>
            <a:chOff x="1585824" y="3541882"/>
            <a:chExt cx="2155386" cy="2985032"/>
          </a:xfrm>
        </p:grpSpPr>
        <p:pic>
          <p:nvPicPr>
            <p:cNvPr id="65" name="Picture 64">
              <a:extLst>
                <a:ext uri="{FF2B5EF4-FFF2-40B4-BE49-F238E27FC236}">
                  <a16:creationId xmlns="" xmlns:a16="http://schemas.microsoft.com/office/drawing/2014/main" id="{F7D452F5-B4BF-4211-8A5C-7D1AF1443C0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737406" y="3541882"/>
              <a:ext cx="1884610" cy="2782369"/>
            </a:xfrm>
            <a:prstGeom prst="rect">
              <a:avLst/>
            </a:prstGeom>
          </p:spPr>
        </p:pic>
        <p:pic>
          <p:nvPicPr>
            <p:cNvPr id="68" name="Picture 67">
              <a:extLst>
                <a:ext uri="{FF2B5EF4-FFF2-40B4-BE49-F238E27FC236}">
                  <a16:creationId xmlns="" xmlns:a16="http://schemas.microsoft.com/office/drawing/2014/main" id="{5AAEA15C-0F02-4043-A469-1F51ABE8B9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27023"/>
            <a:stretch/>
          </p:blipFill>
          <p:spPr>
            <a:xfrm rot="5400000">
              <a:off x="1304485" y="4090190"/>
              <a:ext cx="2718063" cy="2155386"/>
            </a:xfrm>
            <a:prstGeom prst="rect">
              <a:avLst/>
            </a:prstGeom>
          </p:spPr>
        </p:pic>
        <p:pic>
          <p:nvPicPr>
            <p:cNvPr id="72" name="Picture 71">
              <a:extLst>
                <a:ext uri="{FF2B5EF4-FFF2-40B4-BE49-F238E27FC236}">
                  <a16:creationId xmlns="" xmlns:a16="http://schemas.microsoft.com/office/drawing/2014/main" id="{CAA6336A-9659-44E7-876F-D274E390C3B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478237" y="3951514"/>
              <a:ext cx="414651" cy="360350"/>
            </a:xfrm>
            <a:prstGeom prst="rect">
              <a:avLst/>
            </a:prstGeom>
          </p:spPr>
        </p:pic>
        <p:pic>
          <p:nvPicPr>
            <p:cNvPr id="75" name="Picture 74">
              <a:extLst>
                <a:ext uri="{FF2B5EF4-FFF2-40B4-BE49-F238E27FC236}">
                  <a16:creationId xmlns="" xmlns:a16="http://schemas.microsoft.com/office/drawing/2014/main" id="{2511834D-7964-4840-B6EE-2301AEF6EBD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472386" y="4331364"/>
              <a:ext cx="414651" cy="360350"/>
            </a:xfrm>
            <a:prstGeom prst="rect">
              <a:avLst/>
            </a:prstGeom>
          </p:spPr>
        </p:pic>
        <p:pic>
          <p:nvPicPr>
            <p:cNvPr id="76" name="Picture 75">
              <a:extLst>
                <a:ext uri="{FF2B5EF4-FFF2-40B4-BE49-F238E27FC236}">
                  <a16:creationId xmlns="" xmlns:a16="http://schemas.microsoft.com/office/drawing/2014/main" id="{B87287F3-DEA2-4078-A522-80BF795DF09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472386" y="4747447"/>
              <a:ext cx="414651" cy="360350"/>
            </a:xfrm>
            <a:prstGeom prst="rect">
              <a:avLst/>
            </a:prstGeom>
          </p:spPr>
        </p:pic>
        <p:pic>
          <p:nvPicPr>
            <p:cNvPr id="77" name="Picture 76">
              <a:extLst>
                <a:ext uri="{FF2B5EF4-FFF2-40B4-BE49-F238E27FC236}">
                  <a16:creationId xmlns="" xmlns:a16="http://schemas.microsoft.com/office/drawing/2014/main" id="{D121E2AD-CDD7-4619-B605-796ED359223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466893" y="5137882"/>
              <a:ext cx="414651" cy="360350"/>
            </a:xfrm>
            <a:prstGeom prst="rect">
              <a:avLst/>
            </a:prstGeom>
          </p:spPr>
        </p:pic>
        <p:pic>
          <p:nvPicPr>
            <p:cNvPr id="78" name="Picture 77">
              <a:extLst>
                <a:ext uri="{FF2B5EF4-FFF2-40B4-BE49-F238E27FC236}">
                  <a16:creationId xmlns="" xmlns:a16="http://schemas.microsoft.com/office/drawing/2014/main" id="{982D0177-1427-424D-B5AD-6FBC305C314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466893" y="5535849"/>
              <a:ext cx="414651" cy="360350"/>
            </a:xfrm>
            <a:prstGeom prst="rect">
              <a:avLst/>
            </a:prstGeom>
          </p:spPr>
        </p:pic>
        <p:pic>
          <p:nvPicPr>
            <p:cNvPr id="79" name="Picture 78">
              <a:extLst>
                <a:ext uri="{FF2B5EF4-FFF2-40B4-BE49-F238E27FC236}">
                  <a16:creationId xmlns="" xmlns:a16="http://schemas.microsoft.com/office/drawing/2014/main" id="{0FAF18FF-83FC-46E3-9DDF-FBDEEE00976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968438" y="3946708"/>
              <a:ext cx="414651" cy="360350"/>
            </a:xfrm>
            <a:prstGeom prst="rect">
              <a:avLst/>
            </a:prstGeom>
          </p:spPr>
        </p:pic>
        <p:pic>
          <p:nvPicPr>
            <p:cNvPr id="80" name="Picture 79">
              <a:extLst>
                <a:ext uri="{FF2B5EF4-FFF2-40B4-BE49-F238E27FC236}">
                  <a16:creationId xmlns="" xmlns:a16="http://schemas.microsoft.com/office/drawing/2014/main" id="{EF010B66-B55B-407D-879B-1F3B555630B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968437" y="4331364"/>
              <a:ext cx="414651" cy="360350"/>
            </a:xfrm>
            <a:prstGeom prst="rect">
              <a:avLst/>
            </a:prstGeom>
          </p:spPr>
        </p:pic>
        <p:pic>
          <p:nvPicPr>
            <p:cNvPr id="81" name="Picture 80">
              <a:extLst>
                <a:ext uri="{FF2B5EF4-FFF2-40B4-BE49-F238E27FC236}">
                  <a16:creationId xmlns="" xmlns:a16="http://schemas.microsoft.com/office/drawing/2014/main" id="{801D9FBF-6009-4120-90E1-77E24E7AB3F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968436" y="4747447"/>
              <a:ext cx="414651" cy="360350"/>
            </a:xfrm>
            <a:prstGeom prst="rect">
              <a:avLst/>
            </a:prstGeom>
          </p:spPr>
        </p:pic>
        <p:pic>
          <p:nvPicPr>
            <p:cNvPr id="82" name="Picture 81">
              <a:extLst>
                <a:ext uri="{FF2B5EF4-FFF2-40B4-BE49-F238E27FC236}">
                  <a16:creationId xmlns="" xmlns:a16="http://schemas.microsoft.com/office/drawing/2014/main" id="{2196D359-37BD-4601-AE33-87BDF28FA0E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968435" y="5137882"/>
              <a:ext cx="414651" cy="360350"/>
            </a:xfrm>
            <a:prstGeom prst="rect">
              <a:avLst/>
            </a:prstGeom>
          </p:spPr>
        </p:pic>
      </p:grpSp>
      <p:grpSp>
        <p:nvGrpSpPr>
          <p:cNvPr id="103" name="7 bananas">
            <a:extLst>
              <a:ext uri="{FF2B5EF4-FFF2-40B4-BE49-F238E27FC236}">
                <a16:creationId xmlns="" xmlns:a16="http://schemas.microsoft.com/office/drawing/2014/main" id="{BA1A932C-D4FB-4046-9CD1-4D64ED5971A2}"/>
              </a:ext>
            </a:extLst>
          </p:cNvPr>
          <p:cNvGrpSpPr/>
          <p:nvPr/>
        </p:nvGrpSpPr>
        <p:grpSpPr>
          <a:xfrm>
            <a:off x="3591765" y="3541882"/>
            <a:ext cx="2155387" cy="2985033"/>
            <a:chOff x="3591765" y="3541882"/>
            <a:chExt cx="2155387" cy="2985033"/>
          </a:xfrm>
        </p:grpSpPr>
        <p:pic>
          <p:nvPicPr>
            <p:cNvPr id="66" name="Picture 65">
              <a:extLst>
                <a:ext uri="{FF2B5EF4-FFF2-40B4-BE49-F238E27FC236}">
                  <a16:creationId xmlns="" xmlns:a16="http://schemas.microsoft.com/office/drawing/2014/main" id="{D26BCD74-31A4-4F68-8E29-F0F23497B4D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754472" y="3541882"/>
              <a:ext cx="1884610" cy="2782369"/>
            </a:xfrm>
            <a:prstGeom prst="rect">
              <a:avLst/>
            </a:prstGeom>
          </p:spPr>
        </p:pic>
        <p:pic>
          <p:nvPicPr>
            <p:cNvPr id="74" name="Picture 73">
              <a:extLst>
                <a:ext uri="{FF2B5EF4-FFF2-40B4-BE49-F238E27FC236}">
                  <a16:creationId xmlns="" xmlns:a16="http://schemas.microsoft.com/office/drawing/2014/main" id="{06CF52C6-2BC2-4E73-9BC0-8309326A4C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27023"/>
            <a:stretch/>
          </p:blipFill>
          <p:spPr>
            <a:xfrm rot="5400000">
              <a:off x="3310427" y="4090190"/>
              <a:ext cx="2718063" cy="2155387"/>
            </a:xfrm>
            <a:prstGeom prst="rect">
              <a:avLst/>
            </a:prstGeom>
          </p:spPr>
        </p:pic>
        <p:pic>
          <p:nvPicPr>
            <p:cNvPr id="84" name="Picture 83">
              <a:extLst>
                <a:ext uri="{FF2B5EF4-FFF2-40B4-BE49-F238E27FC236}">
                  <a16:creationId xmlns="" xmlns:a16="http://schemas.microsoft.com/office/drawing/2014/main" id="{C7DFE642-2BF7-4486-9E9A-1BBBDDA5DD2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72825" y="3951514"/>
              <a:ext cx="414651" cy="360350"/>
            </a:xfrm>
            <a:prstGeom prst="rect">
              <a:avLst/>
            </a:prstGeom>
          </p:spPr>
        </p:pic>
        <p:pic>
          <p:nvPicPr>
            <p:cNvPr id="85" name="Picture 84">
              <a:extLst>
                <a:ext uri="{FF2B5EF4-FFF2-40B4-BE49-F238E27FC236}">
                  <a16:creationId xmlns="" xmlns:a16="http://schemas.microsoft.com/office/drawing/2014/main" id="{C3D45468-09A4-40FB-90F1-7E938F96045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66974" y="4331364"/>
              <a:ext cx="414651" cy="360350"/>
            </a:xfrm>
            <a:prstGeom prst="rect">
              <a:avLst/>
            </a:prstGeom>
          </p:spPr>
        </p:pic>
        <p:pic>
          <p:nvPicPr>
            <p:cNvPr id="86" name="Picture 85">
              <a:extLst>
                <a:ext uri="{FF2B5EF4-FFF2-40B4-BE49-F238E27FC236}">
                  <a16:creationId xmlns="" xmlns:a16="http://schemas.microsoft.com/office/drawing/2014/main" id="{34FC52C5-D6E2-4083-8275-58128FB5275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66974" y="4747447"/>
              <a:ext cx="414651" cy="360350"/>
            </a:xfrm>
            <a:prstGeom prst="rect">
              <a:avLst/>
            </a:prstGeom>
          </p:spPr>
        </p:pic>
        <p:pic>
          <p:nvPicPr>
            <p:cNvPr id="87" name="Picture 86">
              <a:extLst>
                <a:ext uri="{FF2B5EF4-FFF2-40B4-BE49-F238E27FC236}">
                  <a16:creationId xmlns="" xmlns:a16="http://schemas.microsoft.com/office/drawing/2014/main" id="{A93C3334-8040-44D4-9035-4B19C46AE24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61481" y="5137882"/>
              <a:ext cx="414651" cy="360350"/>
            </a:xfrm>
            <a:prstGeom prst="rect">
              <a:avLst/>
            </a:prstGeom>
          </p:spPr>
        </p:pic>
        <p:pic>
          <p:nvPicPr>
            <p:cNvPr id="89" name="Picture 88">
              <a:extLst>
                <a:ext uri="{FF2B5EF4-FFF2-40B4-BE49-F238E27FC236}">
                  <a16:creationId xmlns="" xmlns:a16="http://schemas.microsoft.com/office/drawing/2014/main" id="{84B38804-6DAB-4272-88F6-5EF64EE41D0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963026" y="3946708"/>
              <a:ext cx="414651" cy="360350"/>
            </a:xfrm>
            <a:prstGeom prst="rect">
              <a:avLst/>
            </a:prstGeom>
          </p:spPr>
        </p:pic>
        <p:pic>
          <p:nvPicPr>
            <p:cNvPr id="90" name="Picture 89">
              <a:extLst>
                <a:ext uri="{FF2B5EF4-FFF2-40B4-BE49-F238E27FC236}">
                  <a16:creationId xmlns="" xmlns:a16="http://schemas.microsoft.com/office/drawing/2014/main" id="{96187ECF-8B81-4806-9F10-60A72C3E1E8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963025" y="4331364"/>
              <a:ext cx="414651" cy="360350"/>
            </a:xfrm>
            <a:prstGeom prst="rect">
              <a:avLst/>
            </a:prstGeom>
          </p:spPr>
        </p:pic>
        <p:pic>
          <p:nvPicPr>
            <p:cNvPr id="91" name="Picture 90">
              <a:extLst>
                <a:ext uri="{FF2B5EF4-FFF2-40B4-BE49-F238E27FC236}">
                  <a16:creationId xmlns="" xmlns:a16="http://schemas.microsoft.com/office/drawing/2014/main" id="{EFA3AA8D-276F-489D-BE6D-6EB0A38A9C5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963024" y="4747447"/>
              <a:ext cx="414651" cy="360350"/>
            </a:xfrm>
            <a:prstGeom prst="rect">
              <a:avLst/>
            </a:prstGeom>
          </p:spPr>
        </p:pic>
      </p:grpSp>
      <p:grpSp>
        <p:nvGrpSpPr>
          <p:cNvPr id="58" name="10 bananas">
            <a:extLst>
              <a:ext uri="{FF2B5EF4-FFF2-40B4-BE49-F238E27FC236}">
                <a16:creationId xmlns="" xmlns:a16="http://schemas.microsoft.com/office/drawing/2014/main" id="{1C813BC6-F055-479A-9317-A44DA26C0144}"/>
              </a:ext>
            </a:extLst>
          </p:cNvPr>
          <p:cNvGrpSpPr/>
          <p:nvPr/>
        </p:nvGrpSpPr>
        <p:grpSpPr>
          <a:xfrm>
            <a:off x="6084087" y="3510019"/>
            <a:ext cx="2953518" cy="2985033"/>
            <a:chOff x="5595949" y="3541881"/>
            <a:chExt cx="2953518" cy="2985033"/>
          </a:xfrm>
        </p:grpSpPr>
        <p:pic>
          <p:nvPicPr>
            <p:cNvPr id="67" name="Picture 66">
              <a:extLst>
                <a:ext uri="{FF2B5EF4-FFF2-40B4-BE49-F238E27FC236}">
                  <a16:creationId xmlns="" xmlns:a16="http://schemas.microsoft.com/office/drawing/2014/main" id="{4174A3D0-19AC-46B2-854F-E56D0E41239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771538" y="3541881"/>
              <a:ext cx="1884610" cy="2782369"/>
            </a:xfrm>
            <a:prstGeom prst="rect">
              <a:avLst/>
            </a:prstGeom>
          </p:spPr>
        </p:pic>
        <p:pic>
          <p:nvPicPr>
            <p:cNvPr id="73" name="Picture 72">
              <a:extLst>
                <a:ext uri="{FF2B5EF4-FFF2-40B4-BE49-F238E27FC236}">
                  <a16:creationId xmlns="" xmlns:a16="http://schemas.microsoft.com/office/drawing/2014/main" id="{71CA8F25-89F7-4630-BCB2-0884AF7224E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 rot="5400000">
              <a:off x="5713676" y="3691124"/>
              <a:ext cx="2718063" cy="2953518"/>
            </a:xfrm>
            <a:prstGeom prst="rect">
              <a:avLst/>
            </a:prstGeom>
          </p:spPr>
        </p:pic>
        <p:pic>
          <p:nvPicPr>
            <p:cNvPr id="93" name="Picture 92">
              <a:extLst>
                <a:ext uri="{FF2B5EF4-FFF2-40B4-BE49-F238E27FC236}">
                  <a16:creationId xmlns="" xmlns:a16="http://schemas.microsoft.com/office/drawing/2014/main" id="{B29EEBBE-A127-4D43-A3D9-58EF9A723B7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487414" y="3956276"/>
              <a:ext cx="414651" cy="360350"/>
            </a:xfrm>
            <a:prstGeom prst="rect">
              <a:avLst/>
            </a:prstGeom>
          </p:spPr>
        </p:pic>
        <p:pic>
          <p:nvPicPr>
            <p:cNvPr id="94" name="Picture 93">
              <a:extLst>
                <a:ext uri="{FF2B5EF4-FFF2-40B4-BE49-F238E27FC236}">
                  <a16:creationId xmlns="" xmlns:a16="http://schemas.microsoft.com/office/drawing/2014/main" id="{95BB4EDE-7A43-4F4A-BCE2-07DC4C95C9B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481563" y="4336126"/>
              <a:ext cx="414651" cy="360350"/>
            </a:xfrm>
            <a:prstGeom prst="rect">
              <a:avLst/>
            </a:prstGeom>
          </p:spPr>
        </p:pic>
        <p:pic>
          <p:nvPicPr>
            <p:cNvPr id="95" name="Picture 94">
              <a:extLst>
                <a:ext uri="{FF2B5EF4-FFF2-40B4-BE49-F238E27FC236}">
                  <a16:creationId xmlns="" xmlns:a16="http://schemas.microsoft.com/office/drawing/2014/main" id="{D4744DF2-8C00-4835-93B8-D900B550E20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481563" y="4752209"/>
              <a:ext cx="414651" cy="360350"/>
            </a:xfrm>
            <a:prstGeom prst="rect">
              <a:avLst/>
            </a:prstGeom>
          </p:spPr>
        </p:pic>
        <p:pic>
          <p:nvPicPr>
            <p:cNvPr id="96" name="Picture 95">
              <a:extLst>
                <a:ext uri="{FF2B5EF4-FFF2-40B4-BE49-F238E27FC236}">
                  <a16:creationId xmlns="" xmlns:a16="http://schemas.microsoft.com/office/drawing/2014/main" id="{7EDE088E-3975-4E55-AC83-2661F358ED0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476070" y="5142644"/>
              <a:ext cx="414651" cy="360350"/>
            </a:xfrm>
            <a:prstGeom prst="rect">
              <a:avLst/>
            </a:prstGeom>
          </p:spPr>
        </p:pic>
        <p:pic>
          <p:nvPicPr>
            <p:cNvPr id="97" name="Picture 96">
              <a:extLst>
                <a:ext uri="{FF2B5EF4-FFF2-40B4-BE49-F238E27FC236}">
                  <a16:creationId xmlns="" xmlns:a16="http://schemas.microsoft.com/office/drawing/2014/main" id="{DC7F2B51-791C-4883-8608-194104D0A46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476070" y="5540611"/>
              <a:ext cx="414651" cy="360350"/>
            </a:xfrm>
            <a:prstGeom prst="rect">
              <a:avLst/>
            </a:prstGeom>
          </p:spPr>
        </p:pic>
        <p:pic>
          <p:nvPicPr>
            <p:cNvPr id="98" name="Picture 97">
              <a:extLst>
                <a:ext uri="{FF2B5EF4-FFF2-40B4-BE49-F238E27FC236}">
                  <a16:creationId xmlns="" xmlns:a16="http://schemas.microsoft.com/office/drawing/2014/main" id="{EB6F0E6D-F08E-4F5C-BC87-C2D464C48F9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977615" y="3951470"/>
              <a:ext cx="414651" cy="360350"/>
            </a:xfrm>
            <a:prstGeom prst="rect">
              <a:avLst/>
            </a:prstGeom>
          </p:spPr>
        </p:pic>
        <p:pic>
          <p:nvPicPr>
            <p:cNvPr id="99" name="Picture 98">
              <a:extLst>
                <a:ext uri="{FF2B5EF4-FFF2-40B4-BE49-F238E27FC236}">
                  <a16:creationId xmlns="" xmlns:a16="http://schemas.microsoft.com/office/drawing/2014/main" id="{76636E50-311A-432D-A409-798A6BE7BD7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977614" y="4336126"/>
              <a:ext cx="414651" cy="360350"/>
            </a:xfrm>
            <a:prstGeom prst="rect">
              <a:avLst/>
            </a:prstGeom>
          </p:spPr>
        </p:pic>
        <p:pic>
          <p:nvPicPr>
            <p:cNvPr id="100" name="Picture 99">
              <a:extLst>
                <a:ext uri="{FF2B5EF4-FFF2-40B4-BE49-F238E27FC236}">
                  <a16:creationId xmlns="" xmlns:a16="http://schemas.microsoft.com/office/drawing/2014/main" id="{EA626102-30F4-4F3A-B833-20039B5FB90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977613" y="4752209"/>
              <a:ext cx="414651" cy="360350"/>
            </a:xfrm>
            <a:prstGeom prst="rect">
              <a:avLst/>
            </a:prstGeom>
          </p:spPr>
        </p:pic>
        <p:pic>
          <p:nvPicPr>
            <p:cNvPr id="101" name="Picture 100">
              <a:extLst>
                <a:ext uri="{FF2B5EF4-FFF2-40B4-BE49-F238E27FC236}">
                  <a16:creationId xmlns="" xmlns:a16="http://schemas.microsoft.com/office/drawing/2014/main" id="{37392304-A10B-4369-B12C-4C6D83B7F0B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977612" y="5142644"/>
              <a:ext cx="414651" cy="360350"/>
            </a:xfrm>
            <a:prstGeom prst="rect">
              <a:avLst/>
            </a:prstGeom>
          </p:spPr>
        </p:pic>
        <p:pic>
          <p:nvPicPr>
            <p:cNvPr id="102" name="Picture 101">
              <a:extLst>
                <a:ext uri="{FF2B5EF4-FFF2-40B4-BE49-F238E27FC236}">
                  <a16:creationId xmlns="" xmlns:a16="http://schemas.microsoft.com/office/drawing/2014/main" id="{64674A4F-5D92-4F40-94E8-632E02E3E75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972837" y="5535849"/>
              <a:ext cx="414651" cy="360350"/>
            </a:xfrm>
            <a:prstGeom prst="rect">
              <a:avLst/>
            </a:prstGeom>
          </p:spPr>
        </p:pic>
      </p:grpSp>
      <p:sp>
        <p:nvSpPr>
          <p:cNvPr id="105" name="Rectangle 104">
            <a:hlinkClick r:id="rId8" action="ppaction://hlinksldjump"/>
            <a:extLst>
              <a:ext uri="{FF2B5EF4-FFF2-40B4-BE49-F238E27FC236}">
                <a16:creationId xmlns="" xmlns:a16="http://schemas.microsoft.com/office/drawing/2014/main" id="{0B320BCB-8A57-4191-9406-9D2468553192}"/>
              </a:ext>
            </a:extLst>
          </p:cNvPr>
          <p:cNvSpPr/>
          <p:nvPr/>
        </p:nvSpPr>
        <p:spPr>
          <a:xfrm>
            <a:off x="6078585" y="3312235"/>
            <a:ext cx="2314083" cy="30885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902404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PowerPoint Template.potx" id="{8C058020-CE1A-4275-96FF-3E9B179AFEF1}" vid="{BE2BE99D-79A1-4F73-BB89-E052F53DA92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210</TotalTime>
  <Words>737</Words>
  <Application>Microsoft Office PowerPoint</Application>
  <PresentationFormat>On-screen Show (4:3)</PresentationFormat>
  <Paragraphs>133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Twinkl</vt:lpstr>
      <vt:lpstr>Sassoon Infant Rg</vt:lpstr>
      <vt:lpstr>Roboto</vt:lpstr>
      <vt:lpstr>Calibri</vt:lpstr>
      <vt:lpstr>Office Theme</vt:lpstr>
      <vt:lpstr>Slide 1</vt:lpstr>
      <vt:lpstr>Meet Number Ten</vt:lpstr>
      <vt:lpstr>Meet Number Two</vt:lpstr>
      <vt:lpstr>Number Ten and Number Two arrived at the zoo at the same time. They were so excited to see each other, they both had a funny feeling. There were was a loud bang and…</vt:lpstr>
      <vt:lpstr>…something magical happened!</vt:lpstr>
      <vt:lpstr>Cube Towers</vt:lpstr>
      <vt:lpstr>Number Twelve looked at the sign. He had to pay 12p to enter the zoo.</vt:lpstr>
      <vt:lpstr>Slide 8</vt:lpstr>
      <vt:lpstr>The first place Number Twelve visited was the monkey enclosure. He loved to take the monkeys some bananas as a treat.</vt:lpstr>
      <vt:lpstr>Slide 10</vt:lpstr>
      <vt:lpstr>Slide 11</vt:lpstr>
      <vt:lpstr>Slide 12</vt:lpstr>
      <vt:lpstr>Number Twelve wanted to go and watch the seals. He had to get a ticket. What number can you see on the ticket?</vt:lpstr>
      <vt:lpstr>Slide 14</vt:lpstr>
      <vt:lpstr>Number Twelve went to visit the butterfly house. Look at all the beautiful butterflies flying around!</vt:lpstr>
      <vt:lpstr>Slide 16</vt:lpstr>
      <vt:lpstr>Slide 17</vt:lpstr>
      <vt:lpstr>It was time for Number Twelve to go home. He started to have a funny feeling!</vt:lpstr>
      <vt:lpstr>Suddenly, there was another loud bang!</vt:lpstr>
      <vt:lpstr>Number Ten and Number Two said goodbye to each other and made their way home.</vt:lpstr>
      <vt:lpstr>Number Lines</vt:lpstr>
      <vt:lpstr>Number Lines</vt:lpstr>
      <vt:lpstr>Can you find 12 on the number track? Click on Number Twelve to move him onto the number track.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Faye Leather</dc:creator>
  <cp:lastModifiedBy>Professional</cp:lastModifiedBy>
  <cp:revision>31</cp:revision>
  <dcterms:created xsi:type="dcterms:W3CDTF">2021-04-19T14:28:07Z</dcterms:created>
  <dcterms:modified xsi:type="dcterms:W3CDTF">2023-12-27T12:32:01Z</dcterms:modified>
</cp:coreProperties>
</file>