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27" r:id="rId2"/>
    <p:sldId id="6828" r:id="rId3"/>
    <p:sldId id="6829" r:id="rId4"/>
    <p:sldId id="6830" r:id="rId5"/>
    <p:sldId id="6831" r:id="rId6"/>
    <p:sldId id="6832" r:id="rId7"/>
    <p:sldId id="6837" r:id="rId8"/>
    <p:sldId id="6839" r:id="rId9"/>
    <p:sldId id="6833" r:id="rId10"/>
    <p:sldId id="6834" r:id="rId11"/>
    <p:sldId id="6840" r:id="rId12"/>
    <p:sldId id="6841" r:id="rId13"/>
    <p:sldId id="68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BDFC-C712-062C-7246-CEAC85090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B32C1-22B3-D5CC-C3AF-F599C3F01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B1F65-EB2E-44A4-5A94-2BC6A9E8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124EF-B922-4822-3D36-62EB318B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93370-F32C-9DB8-CC28-D1D1F39F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24B2-A4BC-1EAB-F79E-1D49EF23B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F5330-F9BD-CABD-6D94-E44185B87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A5668-0AC4-46B3-01A4-5175C179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D5657-D854-E36D-F0BA-F20619D4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EE4CA-8534-F77C-01BF-B7F0B330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0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B4824-8F73-F8B4-DE59-029909796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3B7C8-760C-388E-E3BE-5C891CAC8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A7562-2C62-0D06-3B3B-CCEC3C706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EA479-B9DC-2FB8-F78A-ED736F93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303B-6FF1-652F-A61F-A51358A3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13113-6309-2866-0AC5-FFB1418D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8214B-2B36-8A11-8EF8-141FD7C04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1C3E7-D35B-A82F-7370-86A8112E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C7F83-6A1D-91BB-1BDA-EA53E088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0FCDE-08EE-0E26-6CC2-72107B24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10AF-3390-587C-AAD9-C2602CD0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6C1FD-3168-3CD2-D99F-53F581C33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189C8-04E0-21A2-D4C8-39EFDB26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E60FD-4544-9CC4-3535-C743B72E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8879D-A13B-D574-FEB2-DCE3926C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9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81A1-9251-06AC-02AB-FE075D06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498B-C0F0-0789-1C50-39137606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0789B-22DB-577B-2CFC-656194213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62D66-C245-DDBB-7719-5ECD4D61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8D7D0-2FF5-3088-A8C0-A70E4121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1C8C0-805A-BDBE-3FE1-5D2C6D5E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3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5025-1180-470B-2E27-9F2A1611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0513-B4BD-E393-5D9A-81AEFE3D8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1B964E-75AB-C037-A852-500293079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40816B-3668-64E1-FBC2-FE2CBD15B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04A4F-3191-53A6-DAE9-F6F8709FD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D8613-7885-59D2-7155-E1B2F7A19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BAD9F-20EF-954B-342E-898610B4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03797-5078-3AFF-A77F-BFA4FF76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8BEF-0925-9FF4-74FD-F86BD1C5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690A16-7A17-6874-422E-118FCBFA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DACDC-9F97-63C7-01DA-9B933F169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D304-346F-1FDE-0C2E-2FA89FE7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0C56ED-60CA-BF18-2CD3-F47D0FC8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4DF122-3F84-4335-AF13-56CC6ACB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718B3-DF2D-B7C3-D36A-8B6FCE87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D8A83-668C-E4E4-2618-FABA5DE6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99AAA-B7D4-747F-4710-216426166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A7EE-F1E7-3A34-D02A-29ABA33C6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F3172-2DBF-DA9A-B974-FC746568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DF890-F672-90CD-767A-C8C082EA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6170C-6F5F-4EB1-1D13-339B734B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2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7A24C-85DE-AB2F-A8A0-146E300AC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C99D3-00A8-CFC4-A4C5-F775FD1E5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4D9C-BFE7-C01B-D3FF-A31209E82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56304-763C-CBC4-3C14-90E04CF83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0A5AC-267B-EEC7-4B9A-CB7C11405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F72C2-C271-9A37-755A-49C9AFF6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8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34DAE-E10B-6EBD-8D39-FBA8FD29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48ABD-8F9A-A4B3-2708-0F5F24DAB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B4A79-4D1F-9265-9FCF-CAC1DD92E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4343-EACD-4E22-9CA8-74EFF09BBB5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381C7-A847-0395-4FCB-928DE9EDE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45DB0-C1B3-09E5-EAA3-621CE1341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49E21-95D2-4B51-85E5-B24AA3EC1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6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2603093" y="2495803"/>
            <a:ext cx="631923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ألف</a:t>
            </a:r>
            <a:r>
              <a:rPr kumimoji="0" lang="ar-EG" sz="54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 الوصل وهمزة القطع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lHor" panose="02060603050605020204" pitchFamily="18" charset="-78"/>
              <a:ea typeface="Times New Roman" panose="02020603050405020304" pitchFamily="18" charset="0"/>
              <a:cs typeface="AlHor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0961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14117-6C66-995E-6285-F0394B87B270}"/>
              </a:ext>
            </a:extLst>
          </p:cNvPr>
          <p:cNvSpPr/>
          <p:nvPr/>
        </p:nvSpPr>
        <p:spPr>
          <a:xfrm>
            <a:off x="3304116" y="118533"/>
            <a:ext cx="4770967" cy="517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تدريبات على همزة القطع وألف الوصل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0D28DA-5F58-C99D-B94A-B4A9E5C23BE3}"/>
              </a:ext>
            </a:extLst>
          </p:cNvPr>
          <p:cNvSpPr/>
          <p:nvPr/>
        </p:nvSpPr>
        <p:spPr>
          <a:xfrm>
            <a:off x="728133" y="118533"/>
            <a:ext cx="2421467" cy="51779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>
                <a:solidFill>
                  <a:srgbClr val="FFFF00"/>
                </a:solidFill>
              </a:rPr>
              <a:t>أجب بنفسك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C7BD322-0979-2066-028D-4CDB90B9E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2549"/>
            <a:ext cx="120142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4</a:t>
            </a:r>
            <a:r>
              <a:rPr lang="ar-SA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- أكمل الجمل الآتية :- </a:t>
            </a:r>
            <a:endParaRPr lang="en-US" altLang="ar-EG" sz="3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 أ) همزة ................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هى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التى</a:t>
            </a:r>
            <a:r>
              <a:rPr lang="ar-SA" altLang="ar-EG" sz="3200" b="1" dirty="0">
                <a:cs typeface="Times New Roman" panose="02020603050405020304" pitchFamily="18" charset="0"/>
              </a:rPr>
              <a:t> تكون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فى</a:t>
            </a:r>
            <a:r>
              <a:rPr lang="ar-SA" altLang="ar-EG" sz="3200" b="1" dirty="0">
                <a:cs typeface="Times New Roman" panose="02020603050405020304" pitchFamily="18" charset="0"/>
              </a:rPr>
              <a:t> كل الحروف ماعدا " ال" </a:t>
            </a:r>
            <a:endParaRPr lang="en-US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(ب) همزة ........</a:t>
            </a:r>
            <a:r>
              <a:rPr lang="ar-EG" altLang="ar-EG" sz="3200" b="1" dirty="0">
                <a:cs typeface="Times New Roman" panose="02020603050405020304" pitchFamily="18" charset="0"/>
              </a:rPr>
              <a:t>.......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هى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التى</a:t>
            </a:r>
            <a:r>
              <a:rPr lang="ar-SA" altLang="ar-EG" sz="3200" b="1" dirty="0">
                <a:cs typeface="Times New Roman" panose="02020603050405020304" pitchFamily="18" charset="0"/>
              </a:rPr>
              <a:t> تكون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فى</a:t>
            </a:r>
            <a:r>
              <a:rPr lang="ar-SA" altLang="ar-EG" sz="3200" b="1" dirty="0">
                <a:cs typeface="Times New Roman" panose="02020603050405020304" pitchFamily="18" charset="0"/>
              </a:rPr>
              <a:t> أول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الماضى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الرباعى</a:t>
            </a:r>
            <a:r>
              <a:rPr lang="ar-SA" altLang="ar-EG" sz="3200" b="1" dirty="0">
                <a:cs typeface="Times New Roman" panose="02020603050405020304" pitchFamily="18" charset="0"/>
              </a:rPr>
              <a:t> المبدوء بهمزة وأمره ومصدره. </a:t>
            </a:r>
            <a:endParaRPr lang="en-US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(ج) همزة ................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هى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التى</a:t>
            </a:r>
            <a:r>
              <a:rPr lang="ar-SA" altLang="ar-EG" sz="3200" b="1" dirty="0">
                <a:cs typeface="Times New Roman" panose="02020603050405020304" pitchFamily="18" charset="0"/>
              </a:rPr>
              <a:t> تكون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فى</a:t>
            </a:r>
            <a:r>
              <a:rPr lang="ar-SA" altLang="ar-EG" sz="3200" b="1" dirty="0">
                <a:cs typeface="Times New Roman" panose="02020603050405020304" pitchFamily="18" charset="0"/>
              </a:rPr>
              <a:t> أول الفعل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الماضى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الخماسى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والسداسى</a:t>
            </a:r>
            <a:r>
              <a:rPr lang="ar-SA" altLang="ar-EG" sz="3200" b="1" dirty="0">
                <a:cs typeface="Times New Roman" panose="02020603050405020304" pitchFamily="18" charset="0"/>
              </a:rPr>
              <a:t> وأمره ومصدره. </a:t>
            </a:r>
            <a:endParaRPr lang="en-US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 د) همزة ................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هى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التى</a:t>
            </a:r>
            <a:r>
              <a:rPr lang="ar-SA" altLang="ar-EG" sz="3200" b="1" dirty="0">
                <a:cs typeface="Times New Roman" panose="02020603050405020304" pitchFamily="18" charset="0"/>
              </a:rPr>
              <a:t> تكون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فى</a:t>
            </a:r>
            <a:r>
              <a:rPr lang="ar-SA" altLang="ar-EG" sz="3200" b="1" dirty="0">
                <a:cs typeface="Times New Roman" panose="02020603050405020304" pitchFamily="18" charset="0"/>
              </a:rPr>
              <a:t> أول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الماضى</a:t>
            </a:r>
            <a:r>
              <a:rPr lang="ar-SA" altLang="ar-EG" sz="3200" b="1" dirty="0">
                <a:cs typeface="Times New Roman" panose="02020603050405020304" pitchFamily="18" charset="0"/>
              </a:rPr>
              <a:t>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الثلاثى</a:t>
            </a:r>
            <a:r>
              <a:rPr lang="ar-SA" altLang="ar-EG" sz="3200" b="1" dirty="0">
                <a:cs typeface="Times New Roman" panose="02020603050405020304" pitchFamily="18" charset="0"/>
              </a:rPr>
              <a:t> . </a:t>
            </a:r>
            <a:endParaRPr lang="en-US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5- مثِّل لما يأتي في جمل من إنشائك :-</a:t>
            </a:r>
            <a:endParaRPr lang="en-US" altLang="ar-EG" sz="3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أ - اسم يبدأ بألف وصل .</a:t>
            </a:r>
            <a:r>
              <a:rPr lang="ar-EG" altLang="ar-EG" sz="3200" b="1" dirty="0">
                <a:cs typeface="Times New Roman" panose="02020603050405020304" pitchFamily="18" charset="0"/>
              </a:rPr>
              <a:t>                           </a:t>
            </a:r>
            <a:endParaRPr lang="en-US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3200" b="1" dirty="0">
                <a:cs typeface="Times New Roman" panose="02020603050405020304" pitchFamily="18" charset="0"/>
              </a:rPr>
              <a:t>ب – فعل ماضي رباعي .</a:t>
            </a:r>
            <a:endParaRPr lang="en-US" altLang="ar-EG" sz="3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45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14117-6C66-995E-6285-F0394B87B270}"/>
              </a:ext>
            </a:extLst>
          </p:cNvPr>
          <p:cNvSpPr/>
          <p:nvPr/>
        </p:nvSpPr>
        <p:spPr>
          <a:xfrm>
            <a:off x="3304116" y="118533"/>
            <a:ext cx="4770967" cy="517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تدريبات على همزة القطع وألف الوصل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C7BD322-0979-2066-028D-4CDB90B9E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51759"/>
            <a:ext cx="12014200" cy="443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س1: صوب الخطأ في كتابة الهمزة في الجمل الآتية 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(1) أذكر اسم الله في بدء كل امر. </a:t>
            </a:r>
          </a:p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ب)</a:t>
            </a:r>
            <a:r>
              <a:rPr lang="ar-EG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إنصرف</a:t>
            </a: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الغافل عن شكر الله. </a:t>
            </a:r>
          </a:p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ج)مد يد المساعدة الى اخيك. </a:t>
            </a:r>
          </a:p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(د )انتصار طالبة مجتهدة </a:t>
            </a:r>
          </a:p>
          <a:p>
            <a:pPr algn="r" rtl="1">
              <a:lnSpc>
                <a:spcPct val="150000"/>
              </a:lnSpc>
            </a:pP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هـ)حققنا </a:t>
            </a:r>
            <a:r>
              <a:rPr lang="ar-EG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إنتصارات</a:t>
            </a:r>
            <a:r>
              <a:rPr lang="ar-EG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رائعة في حرب اكتوبر.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146128-00CF-9826-3CFB-A3C0B619074F}"/>
              </a:ext>
            </a:extLst>
          </p:cNvPr>
          <p:cNvSpPr/>
          <p:nvPr/>
        </p:nvSpPr>
        <p:spPr>
          <a:xfrm>
            <a:off x="2644461" y="1727562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</a:t>
            </a: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ذكر اسم الله في بدء كل أمر.</a:t>
            </a:r>
            <a:endParaRPr lang="ar-EG" sz="28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DEAF67-56CE-A832-C97F-745C36D27248}"/>
              </a:ext>
            </a:extLst>
          </p:cNvPr>
          <p:cNvSpPr/>
          <p:nvPr/>
        </p:nvSpPr>
        <p:spPr>
          <a:xfrm>
            <a:off x="2644461" y="2460788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انصرف الغافل عن شكر الله.</a:t>
            </a:r>
            <a:endParaRPr lang="ar-EG" sz="28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B69F658-C168-9718-7D59-4630B69B2640}"/>
              </a:ext>
            </a:extLst>
          </p:cNvPr>
          <p:cNvSpPr/>
          <p:nvPr/>
        </p:nvSpPr>
        <p:spPr>
          <a:xfrm>
            <a:off x="2644461" y="3170105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مد يد المساعدة إلى أخيك</a:t>
            </a:r>
            <a:endParaRPr lang="ar-EG" sz="2800" b="1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FE02C2-EA03-A3AE-FCEF-F35D7FCEA773}"/>
              </a:ext>
            </a:extLst>
          </p:cNvPr>
          <p:cNvSpPr/>
          <p:nvPr/>
        </p:nvSpPr>
        <p:spPr>
          <a:xfrm>
            <a:off x="2644461" y="3879422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إنتصار</a:t>
            </a:r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طالبة مجتهدة</a:t>
            </a:r>
            <a:endParaRPr lang="ar-EG" sz="28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AAF98C2-66D3-D101-F1D9-3A3DD5EF36CD}"/>
              </a:ext>
            </a:extLst>
          </p:cNvPr>
          <p:cNvSpPr/>
          <p:nvPr/>
        </p:nvSpPr>
        <p:spPr>
          <a:xfrm>
            <a:off x="554636" y="4653183"/>
            <a:ext cx="5541364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حققنا انتصارات رائعة في حرب أكتوبر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2121268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8744AE0-12C5-D8B3-515B-C881583FF0B1}"/>
              </a:ext>
            </a:extLst>
          </p:cNvPr>
          <p:cNvSpPr txBox="1"/>
          <p:nvPr/>
        </p:nvSpPr>
        <p:spPr>
          <a:xfrm>
            <a:off x="0" y="1019666"/>
            <a:ext cx="12018363" cy="3892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س2: حول الفعل المضارع إلى ماض في الجمل الآتية، ثم بين نوع الهمزة في الفعل بعد التحويل: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أ)يحب الله المحسنين.	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ب)</a:t>
            </a:r>
            <a:r>
              <a:rPr lang="ar-EG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يستغفرالمؤمن</a:t>
            </a: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ربه . .............................................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 ج)يحرز اللاعب الهدف. .............................................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د)يهتم الطالب بدروسه . ...............................................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EG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 هـ)يأخذ الطالب الكتاب. ................................................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14117-6C66-995E-6285-F0394B87B270}"/>
              </a:ext>
            </a:extLst>
          </p:cNvPr>
          <p:cNvSpPr/>
          <p:nvPr/>
        </p:nvSpPr>
        <p:spPr>
          <a:xfrm>
            <a:off x="3304116" y="118533"/>
            <a:ext cx="4770967" cy="517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تدريبات على همزة القطع وألف الوصل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146128-00CF-9826-3CFB-A3C0B619074F}"/>
              </a:ext>
            </a:extLst>
          </p:cNvPr>
          <p:cNvSpPr/>
          <p:nvPr/>
        </p:nvSpPr>
        <p:spPr>
          <a:xfrm>
            <a:off x="4248409" y="1815013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أحب الله المحسنين. - قطع</a:t>
            </a:r>
            <a:endParaRPr lang="ar-EG" sz="28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03A633E-ADA7-65BE-E5FC-2D7BC0DD0849}"/>
              </a:ext>
            </a:extLst>
          </p:cNvPr>
          <p:cNvSpPr/>
          <p:nvPr/>
        </p:nvSpPr>
        <p:spPr>
          <a:xfrm>
            <a:off x="4248409" y="2433304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استغفرالمؤمن</a:t>
            </a:r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ربه. - وصل</a:t>
            </a:r>
            <a:endParaRPr lang="ar-EG" sz="2800" b="1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1BC77B2-A975-5B42-2D4F-08D5FA4574F8}"/>
              </a:ext>
            </a:extLst>
          </p:cNvPr>
          <p:cNvSpPr/>
          <p:nvPr/>
        </p:nvSpPr>
        <p:spPr>
          <a:xfrm>
            <a:off x="4248409" y="3051595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أحرز اللاعب الهدف. - قطع</a:t>
            </a:r>
            <a:endParaRPr lang="ar-EG" sz="2800" b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160708-BC5B-EB2F-55ED-F1E384A53270}"/>
              </a:ext>
            </a:extLst>
          </p:cNvPr>
          <p:cNvSpPr/>
          <p:nvPr/>
        </p:nvSpPr>
        <p:spPr>
          <a:xfrm>
            <a:off x="4248409" y="3669886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اهتم الطالب بدروسه. - وصل</a:t>
            </a:r>
            <a:endParaRPr lang="ar-EG" sz="2800" b="1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CA393EA-0102-81B1-A3DC-4A66B57B5E7B}"/>
              </a:ext>
            </a:extLst>
          </p:cNvPr>
          <p:cNvSpPr/>
          <p:nvPr/>
        </p:nvSpPr>
        <p:spPr>
          <a:xfrm>
            <a:off x="4248409" y="4288178"/>
            <a:ext cx="4465982" cy="5177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EG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أخذ الطالب الكتاب. - قطع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3546235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8744AE0-12C5-D8B3-515B-C881583FF0B1}"/>
              </a:ext>
            </a:extLst>
          </p:cNvPr>
          <p:cNvSpPr txBox="1"/>
          <p:nvPr/>
        </p:nvSpPr>
        <p:spPr>
          <a:xfrm>
            <a:off x="0" y="836671"/>
            <a:ext cx="1201836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 ما أروع </a:t>
            </a:r>
            <a:r>
              <a:rPr lang="ar-EG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اعتیاد</a:t>
            </a: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الإنسان على ممارسة </a:t>
            </a:r>
            <a:r>
              <a:rPr lang="ar-EG" sz="2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الرياضة</a:t>
            </a: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! و ما أكثر فوائدها ! من ذلك : أنها </a:t>
            </a:r>
            <a:r>
              <a:rPr lang="ar-EG" sz="2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تقوى</a:t>
            </a: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البدن ، وتنشط العقل، وتروح عن النفس، وتجدد </a:t>
            </a:r>
            <a:r>
              <a:rPr lang="ar-EG" sz="2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النشاط</a:t>
            </a: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فاحرص على ممارسة الرياضة، وضعها على قائمة أولوياتك </a:t>
            </a:r>
            <a:r>
              <a:rPr lang="ar-EG" sz="2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اليومية</a:t>
            </a:r>
            <a:r>
              <a:rPr lang="ar-EG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  <a:endParaRPr lang="en-U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14117-6C66-995E-6285-F0394B87B270}"/>
              </a:ext>
            </a:extLst>
          </p:cNvPr>
          <p:cNvSpPr/>
          <p:nvPr/>
        </p:nvSpPr>
        <p:spPr>
          <a:xfrm>
            <a:off x="3304116" y="118533"/>
            <a:ext cx="4770967" cy="517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تدريبات على همزة القطع وألف الوصل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0D28DA-5F58-C99D-B94A-B4A9E5C23BE3}"/>
              </a:ext>
            </a:extLst>
          </p:cNvPr>
          <p:cNvSpPr/>
          <p:nvPr/>
        </p:nvSpPr>
        <p:spPr>
          <a:xfrm>
            <a:off x="758114" y="118533"/>
            <a:ext cx="2421467" cy="51779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>
                <a:solidFill>
                  <a:srgbClr val="FFFF00"/>
                </a:solidFill>
              </a:rPr>
              <a:t>الواجب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927C04-5129-C088-2C70-107475B8277E}"/>
              </a:ext>
            </a:extLst>
          </p:cNvPr>
          <p:cNvSpPr txBox="1"/>
          <p:nvPr/>
        </p:nvSpPr>
        <p:spPr>
          <a:xfrm>
            <a:off x="-86819" y="2221666"/>
            <a:ext cx="1219199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000250" algn="l"/>
              </a:tabLst>
            </a:pPr>
            <a:r>
              <a:rPr lang="ar-EG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(1) أعرب ما تحته خط.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tabLst>
                <a:tab pos="2000250" algn="l"/>
              </a:tabLst>
            </a:pPr>
            <a:r>
              <a:rPr lang="ar-EG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(ب) استخرج من الفقرة 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كلمتين مبدوءتين بألف وصل لسببين مختلفين، ووضحهما .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.............................................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كلمتين مبدوءتين بهمزة قطع لسببين مختلفين، ووضحهما .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.............................................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 ج)اختر الإجابة الصحيحة مما بين القوسين لما يلي 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 «كرمت المدرسة .................. من الفائقات ».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(اثنان 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اثنتين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-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اثنتان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اثنين).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« ................... ممارسة الرياضة بصورة يومية».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 استطيع - استطع - أستطيع - أستطع)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 د)صوب الخطأ فيما يلى 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(1) </a:t>
            </a:r>
            <a:r>
              <a:rPr lang="ar-S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الإستشارة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مقدمة على </a:t>
            </a:r>
            <a:r>
              <a:rPr lang="ar-S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الإستخارة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.........................................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(۲) انك </a:t>
            </a:r>
            <a:r>
              <a:rPr lang="ar-S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إمرؤ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وف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ِ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</a:t>
            </a:r>
            <a:r>
              <a:rPr lang="ar-E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ّ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صدوق.</a:t>
            </a: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...................................................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0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9DC617D3-7464-6B33-BB28-FBD94FD0C0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22107"/>
            <a:ext cx="12191999" cy="6934200"/>
          </a:xfrm>
          <a:prstGeom prst="rect">
            <a:avLst/>
          </a:prstGeom>
        </p:spPr>
      </p:pic>
      <p:sp>
        <p:nvSpPr>
          <p:cNvPr id="22" name="Text Box 4">
            <a:extLst>
              <a:ext uri="{FF2B5EF4-FFF2-40B4-BE49-F238E27FC236}">
                <a16:creationId xmlns:a16="http://schemas.microsoft.com/office/drawing/2014/main" id="{C5CDF06D-39F9-9D1D-E1BB-BD489ABFE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183" y="944563"/>
            <a:ext cx="47185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ستجاب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بنه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مرأته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رتحل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ثنان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لوحدة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شتد ، </a:t>
            </a:r>
            <a:r>
              <a:rPr lang="ar-SA" altLang="ar-EG" sz="2800" b="1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2800" b="1" dirty="0">
                <a:solidFill>
                  <a:schemeClr val="bg1"/>
                </a:solidFill>
                <a:latin typeface="Arabic Typesetting" panose="03020402040406030203" pitchFamily="66" charset="-78"/>
                <a:cs typeface="+mn-cs"/>
              </a:rPr>
              <a:t>سمه</a:t>
            </a:r>
            <a:endParaRPr lang="en-US" altLang="ar-EG" sz="2800" b="1" dirty="0">
              <a:solidFill>
                <a:schemeClr val="bg1"/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0AF988DB-5E53-DABE-BDB4-A19BDDED2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621" y="323850"/>
            <a:ext cx="1302039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8800" dirty="0">
                <a:solidFill>
                  <a:srgbClr val="FF0000"/>
                </a:solidFill>
                <a:latin typeface="Arabic Typesetting" panose="03020402040406030203" pitchFamily="66" charset="-78"/>
                <a:cs typeface="+mn-cs"/>
              </a:rPr>
              <a:t> (اْ)</a:t>
            </a:r>
            <a:endParaRPr lang="en-US" altLang="ar-EG" sz="8800" dirty="0">
              <a:solidFill>
                <a:srgbClr val="FF0000"/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24" name="Line 6">
            <a:extLst>
              <a:ext uri="{FF2B5EF4-FFF2-40B4-BE49-F238E27FC236}">
                <a16:creationId xmlns:a16="http://schemas.microsoft.com/office/drawing/2014/main" id="{161C0CCE-8B64-9FB3-C7CE-0AA9EBCDB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97854" y="624384"/>
            <a:ext cx="0" cy="5976937"/>
          </a:xfrm>
          <a:prstGeom prst="line">
            <a:avLst/>
          </a:prstGeom>
          <a:noFill/>
          <a:ln w="127000" cap="rnd">
            <a:solidFill>
              <a:srgbClr val="99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ar-EG" sz="1400"/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CF08D8C5-F7EA-A45F-642B-76BAFACE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70" y="944563"/>
            <a:ext cx="52918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1400" dirty="0">
                <a:cs typeface="+mn-cs"/>
              </a:rPr>
              <a:t>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إ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براهيم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إ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لى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إ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سماعيل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أ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خذه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أ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سرعت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أ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مه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 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أ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ثناء </a:t>
            </a:r>
            <a:r>
              <a:rPr lang="ar-SA" altLang="ar-EG" sz="2800" b="1" dirty="0">
                <a:solidFill>
                  <a:srgbClr val="0000FF"/>
                </a:solidFill>
                <a:cs typeface="+mn-cs"/>
              </a:rPr>
              <a:t>، </a:t>
            </a:r>
            <a:r>
              <a:rPr lang="ar-SA" altLang="ar-EG" sz="2800" b="1" dirty="0">
                <a:solidFill>
                  <a:srgbClr val="FF0000"/>
                </a:solidFill>
                <a:cs typeface="+mn-cs"/>
              </a:rPr>
              <a:t>أ</a:t>
            </a:r>
            <a:r>
              <a:rPr lang="ar-SA" altLang="ar-EG" sz="2800" b="1" dirty="0">
                <a:solidFill>
                  <a:schemeClr val="bg1"/>
                </a:solidFill>
                <a:cs typeface="+mn-cs"/>
              </a:rPr>
              <a:t>صبح</a:t>
            </a:r>
            <a:r>
              <a:rPr lang="ar-SA" altLang="ar-EG" sz="2800" b="1" dirty="0">
                <a:cs typeface="+mn-cs"/>
              </a:rPr>
              <a:t> </a:t>
            </a:r>
            <a:endParaRPr lang="en-US" altLang="ar-EG" sz="2800" b="1" dirty="0">
              <a:cs typeface="+mn-cs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45AD9DA7-3DF9-84C6-CD37-D2812972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95" y="1928455"/>
            <a:ext cx="284619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EG" sz="6000" b="1" dirty="0">
                <a:solidFill>
                  <a:srgbClr val="00FFFF"/>
                </a:solidFill>
                <a:latin typeface="Arabic Typesetting" panose="03020402040406030203" pitchFamily="66" charset="-78"/>
                <a:cs typeface="+mn-cs"/>
              </a:rPr>
              <a:t>( أَ   إِ  أُ )</a:t>
            </a:r>
            <a:endParaRPr lang="en-US" altLang="ar-EG" sz="6000" b="1" dirty="0">
              <a:solidFill>
                <a:srgbClr val="00FFFF"/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B9616253-835E-B16E-B2BA-8FB15264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280" y="125255"/>
            <a:ext cx="75647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EG" sz="3200" b="1" dirty="0">
                <a:solidFill>
                  <a:srgbClr val="FFFF00"/>
                </a:solidFill>
                <a:cs typeface="+mn-cs"/>
              </a:rPr>
              <a:t>ما الفرق بين همزة الوصل وهمزة القطع ؟</a:t>
            </a:r>
            <a:endParaRPr lang="en-US" altLang="ar-EG" sz="3200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F5039454-7E1E-2FF6-CCD5-C8BBA3C51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9146" y="2855913"/>
            <a:ext cx="1302039" cy="503237"/>
          </a:xfrm>
          <a:prstGeom prst="line">
            <a:avLst/>
          </a:prstGeom>
          <a:noFill/>
          <a:ln w="76200">
            <a:solidFill>
              <a:srgbClr val="8F2F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ar-EG" sz="1400"/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6181B096-5C29-B443-D1BE-E4F5D504C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8646" y="3078163"/>
            <a:ext cx="22604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2800" b="1" dirty="0">
                <a:solidFill>
                  <a:srgbClr val="D4E721"/>
                </a:solidFill>
                <a:cs typeface="+mn-cs"/>
              </a:rPr>
              <a:t> (همزة وصل )</a:t>
            </a:r>
            <a:r>
              <a:rPr lang="ar-SA" altLang="ar-EG" sz="1400" b="1" dirty="0">
                <a:cs typeface="+mn-cs"/>
              </a:rPr>
              <a:t> </a:t>
            </a:r>
            <a:endParaRPr lang="en-US" altLang="ar-EG" sz="1400" b="1" dirty="0">
              <a:cs typeface="+mn-cs"/>
            </a:endParaRPr>
          </a:p>
        </p:txBody>
      </p:sp>
      <p:sp>
        <p:nvSpPr>
          <p:cNvPr id="30" name="Text Box 13">
            <a:extLst>
              <a:ext uri="{FF2B5EF4-FFF2-40B4-BE49-F238E27FC236}">
                <a16:creationId xmlns:a16="http://schemas.microsoft.com/office/drawing/2014/main" id="{6B4417EC-5600-DF40-3055-F4DD643D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2998788"/>
            <a:ext cx="20630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EG" sz="2800" dirty="0">
                <a:solidFill>
                  <a:srgbClr val="D4E721"/>
                </a:solidFill>
                <a:cs typeface="+mn-cs"/>
              </a:rPr>
              <a:t> </a:t>
            </a:r>
            <a:r>
              <a:rPr lang="ar-SA" altLang="ar-EG" sz="2800" b="1" dirty="0">
                <a:solidFill>
                  <a:srgbClr val="D4E721"/>
                </a:solidFill>
                <a:cs typeface="+mn-cs"/>
              </a:rPr>
              <a:t>(همزة قطع )</a:t>
            </a:r>
            <a:r>
              <a:rPr lang="ar-SA" altLang="ar-EG" sz="1400" b="1" dirty="0">
                <a:cs typeface="+mn-cs"/>
              </a:rPr>
              <a:t> </a:t>
            </a:r>
            <a:endParaRPr lang="en-US" altLang="ar-EG" sz="1400" b="1" dirty="0"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41B7B660-2D6A-5E52-9023-6CDE441FC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2113" y="2927349"/>
            <a:ext cx="1110072" cy="349647"/>
          </a:xfrm>
          <a:prstGeom prst="line">
            <a:avLst/>
          </a:prstGeom>
          <a:noFill/>
          <a:ln w="76200">
            <a:solidFill>
              <a:srgbClr val="8F2F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 sz="1400"/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C8BFDDC6-CFD4-B8C5-50BD-4DE619D6C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585" y="3917423"/>
            <a:ext cx="4933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3600" b="1" dirty="0">
                <a:solidFill>
                  <a:srgbClr val="66FF33"/>
                </a:solidFill>
                <a:cs typeface="+mn-cs"/>
              </a:rPr>
              <a:t>أولاً:</a:t>
            </a:r>
            <a:r>
              <a:rPr lang="ar-SA" altLang="ar-EG" sz="3600" b="1" dirty="0">
                <a:solidFill>
                  <a:schemeClr val="bg1"/>
                </a:solidFill>
                <a:cs typeface="+mn-cs"/>
              </a:rPr>
              <a:t> تكون في بداية الكلمة .</a:t>
            </a:r>
            <a:endParaRPr lang="en-US" altLang="ar-EG" sz="36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27F8A128-3A73-8DEF-62D3-EB9939B42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63" y="3828295"/>
            <a:ext cx="4933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3600" b="1" dirty="0">
                <a:solidFill>
                  <a:srgbClr val="66FF33"/>
                </a:solidFill>
                <a:cs typeface="+mn-cs"/>
              </a:rPr>
              <a:t>أولاً:</a:t>
            </a:r>
            <a:r>
              <a:rPr lang="ar-SA" altLang="ar-EG" sz="3600" b="1" dirty="0">
                <a:solidFill>
                  <a:schemeClr val="bg1"/>
                </a:solidFill>
                <a:cs typeface="+mn-cs"/>
              </a:rPr>
              <a:t> تكون في بداية الكلمة </a:t>
            </a:r>
            <a:r>
              <a:rPr lang="ar-SA" altLang="ar-EG" sz="3200" b="1" dirty="0">
                <a:solidFill>
                  <a:schemeClr val="bg1"/>
                </a:solidFill>
                <a:cs typeface="+mn-cs"/>
              </a:rPr>
              <a:t>.</a:t>
            </a:r>
            <a:endParaRPr lang="en-US" altLang="ar-EG" sz="32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3C31E790-5DA1-F495-5AC8-CB466BEF0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221" y="4860070"/>
            <a:ext cx="47418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3200" b="1" dirty="0">
                <a:solidFill>
                  <a:srgbClr val="66FF33"/>
                </a:solidFill>
                <a:cs typeface="+mn-cs"/>
              </a:rPr>
              <a:t>ثانياً :</a:t>
            </a:r>
            <a:r>
              <a:rPr lang="ar-SA" altLang="ar-EG" sz="3200" b="1" dirty="0">
                <a:solidFill>
                  <a:schemeClr val="bg1"/>
                </a:solidFill>
                <a:cs typeface="+mn-cs"/>
              </a:rPr>
              <a:t> تنطق في ابتداء الكلام ولا تنطق عند وصله بما قبله .</a:t>
            </a:r>
            <a:endParaRPr lang="en-US" altLang="ar-EG" sz="32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0CBD6FF8-E533-7D27-10D7-BA8100649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075" y="4733548"/>
            <a:ext cx="47418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3200" b="1" dirty="0">
                <a:solidFill>
                  <a:srgbClr val="66FF33"/>
                </a:solidFill>
                <a:cs typeface="+mn-cs"/>
              </a:rPr>
              <a:t>ثانياً :</a:t>
            </a:r>
            <a:r>
              <a:rPr lang="ar-SA" altLang="ar-EG" sz="3200" b="1" dirty="0">
                <a:solidFill>
                  <a:schemeClr val="bg1"/>
                </a:solidFill>
                <a:cs typeface="+mn-cs"/>
              </a:rPr>
              <a:t> تنطق في ابتداء الكلام و تنطق عند وصله بما قبله .</a:t>
            </a:r>
            <a:endParaRPr lang="en-US" altLang="ar-EG" sz="32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6" name="Text Box 22">
            <a:extLst>
              <a:ext uri="{FF2B5EF4-FFF2-40B4-BE49-F238E27FC236}">
                <a16:creationId xmlns:a16="http://schemas.microsoft.com/office/drawing/2014/main" id="{9ACCF90F-2AFF-0DC0-0484-65CEFBD11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7258" y="2155825"/>
            <a:ext cx="2647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1400">
                <a:cs typeface="+mn-cs"/>
              </a:rPr>
              <a:t>.</a:t>
            </a:r>
            <a:endParaRPr lang="en-US" altLang="ar-EG" sz="1400">
              <a:cs typeface="+mn-cs"/>
            </a:endParaRPr>
          </a:p>
        </p:txBody>
      </p:sp>
      <p:sp>
        <p:nvSpPr>
          <p:cNvPr id="37" name="Text Box 23">
            <a:extLst>
              <a:ext uri="{FF2B5EF4-FFF2-40B4-BE49-F238E27FC236}">
                <a16:creationId xmlns:a16="http://schemas.microsoft.com/office/drawing/2014/main" id="{680EB618-076D-8D43-ABAC-BFC2112A5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4" y="2416175"/>
            <a:ext cx="2647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EG" sz="1400">
                <a:cs typeface="+mn-cs"/>
              </a:rPr>
              <a:t>.</a:t>
            </a:r>
            <a:endParaRPr lang="en-US" altLang="ar-EG" sz="14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57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مطاط 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_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1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1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_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6" grpId="0"/>
      <p:bldP spid="27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9BA88-8617-1781-7603-A338F24969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22107"/>
            <a:ext cx="12191999" cy="6934200"/>
          </a:xfrm>
          <a:prstGeom prst="rect">
            <a:avLst/>
          </a:prstGeom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8DC11380-6274-BC66-C687-6CD20ECAE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733" y="269143"/>
            <a:ext cx="871378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EG" sz="3600" b="1">
                <a:solidFill>
                  <a:schemeClr val="bg1"/>
                </a:solidFill>
                <a:cs typeface="+mn-cs"/>
              </a:rPr>
              <a:t>للتمييز بين همزة الوصل وهمزة القطع تضع الكلمة بعد الواو أو الفاء ثم ينطق بها إذا نطقناها تكون قطع وإذا لم ننطقها تكون وصل .</a:t>
            </a:r>
            <a:endParaRPr lang="en-US" altLang="ar-EG" sz="3600" b="1">
              <a:solidFill>
                <a:schemeClr val="bg1"/>
              </a:solidFill>
              <a:cs typeface="+mn-cs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2B5C76F6-5897-67B5-DBD5-BB5411D67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2036" y="1861367"/>
            <a:ext cx="154462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4400" b="1" dirty="0">
                <a:solidFill>
                  <a:srgbClr val="FFFF00"/>
                </a:solidFill>
                <a:cs typeface="+mn-cs"/>
              </a:rPr>
              <a:t>اعتدل الماء انتصر استقبل اقرأ  ابن</a:t>
            </a:r>
            <a:r>
              <a:rPr lang="ar-SA" altLang="ar-EG" sz="4400" dirty="0">
                <a:cs typeface="+mn-cs"/>
              </a:rPr>
              <a:t> </a:t>
            </a:r>
            <a:endParaRPr lang="en-US" altLang="ar-EG" sz="4400" dirty="0">
              <a:cs typeface="+mn-cs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FC01F54-3C1E-E28A-36E7-7501E9F86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5011" y="1862658"/>
            <a:ext cx="68796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4400" dirty="0">
                <a:solidFill>
                  <a:srgbClr val="33CCFF"/>
                </a:solidFill>
                <a:latin typeface="Arabic Typesetting" panose="03020402040406030203" pitchFamily="66" charset="-78"/>
                <a:cs typeface="+mn-cs"/>
              </a:rPr>
              <a:t>و   فـ   و   فـ   و   ف</a:t>
            </a:r>
            <a:r>
              <a:rPr lang="ar-EG" altLang="ar-EG" sz="4400" dirty="0">
                <a:solidFill>
                  <a:srgbClr val="33CCFF"/>
                </a:solidFill>
                <a:latin typeface="Arabic Typesetting" panose="03020402040406030203" pitchFamily="66" charset="-78"/>
                <a:cs typeface="+mn-cs"/>
              </a:rPr>
              <a:t>ـ</a:t>
            </a:r>
            <a:endParaRPr lang="en-US" altLang="ar-EG" sz="4400" dirty="0">
              <a:cs typeface="+mn-cs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05BA3F51-8953-6444-CD32-BF48D0BF7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063" y="1770725"/>
            <a:ext cx="172878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4400" b="1" dirty="0">
                <a:solidFill>
                  <a:srgbClr val="FFFF00"/>
                </a:solidFill>
                <a:cs typeface="+mn-cs"/>
              </a:rPr>
              <a:t>أرسل     أخذ       أشار       إبراهيم     أسماء       إسماعيل</a:t>
            </a:r>
            <a:r>
              <a:rPr lang="ar-SA" altLang="ar-EG" sz="4400" dirty="0">
                <a:cs typeface="+mn-cs"/>
              </a:rPr>
              <a:t>               </a:t>
            </a:r>
            <a:endParaRPr lang="en-US" altLang="ar-EG" sz="4400" dirty="0">
              <a:cs typeface="+mn-cs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FA9A5369-B629-044F-CF26-28E78632E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016" y="1727341"/>
            <a:ext cx="84615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ar-SA" altLang="ar-EG" sz="4400">
                <a:solidFill>
                  <a:srgbClr val="33CCFF"/>
                </a:solidFill>
                <a:latin typeface="Arabic Typesetting" panose="03020402040406030203" pitchFamily="66" charset="-78"/>
                <a:cs typeface="+mn-cs"/>
              </a:rPr>
              <a:t>و   فـ   و   فـ   و   فـ</a:t>
            </a:r>
            <a:r>
              <a:rPr lang="ar-SA" altLang="ar-EG" sz="4400">
                <a:cs typeface="+mn-cs"/>
              </a:rPr>
              <a:t> </a:t>
            </a:r>
            <a:endParaRPr lang="en-US" altLang="ar-EG" sz="4400">
              <a:cs typeface="+mn-cs"/>
            </a:endParaRP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010BAB29-8F53-0F4B-B984-72879BD92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420" y="2137700"/>
            <a:ext cx="2374900" cy="9350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shade val="76078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sz="4400" b="1" dirty="0">
                <a:solidFill>
                  <a:srgbClr val="FF0000"/>
                </a:solidFill>
              </a:rPr>
              <a:t>همزة وصل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302DC65F-6971-5766-1718-EA78C1D19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2829" y="5133524"/>
            <a:ext cx="2374900" cy="9350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bg1">
                  <a:gamma/>
                  <a:shade val="76078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sz="4400" b="1" dirty="0">
                <a:solidFill>
                  <a:srgbClr val="0000FF"/>
                </a:solidFill>
              </a:rPr>
              <a:t>همزة قطع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F568E0DC-E03B-8D0A-021E-5900A5068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6897" y="3218134"/>
            <a:ext cx="1871662" cy="720725"/>
          </a:xfrm>
          <a:prstGeom prst="line">
            <a:avLst/>
          </a:prstGeom>
          <a:noFill/>
          <a:ln w="127000">
            <a:solidFill>
              <a:srgbClr val="CC99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A7181F63-2A66-39E8-4011-B9C54DD459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70675" y="4075896"/>
            <a:ext cx="1954195" cy="1290538"/>
          </a:xfrm>
          <a:prstGeom prst="line">
            <a:avLst/>
          </a:prstGeom>
          <a:noFill/>
          <a:ln w="127000">
            <a:solidFill>
              <a:srgbClr val="CC99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6285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مطاط 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مطاط 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14CF0233-7B0E-5CDA-5BD6-C59C331A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84" y="978389"/>
            <a:ext cx="11390571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endParaRPr lang="ar-SA" altLang="ar-EG" sz="4400" b="1" dirty="0">
              <a:solidFill>
                <a:srgbClr val="C00000"/>
              </a:solidFill>
              <a:latin typeface="Arabic Typesetting" panose="03020402040406030203" pitchFamily="66" charset="-78"/>
              <a:cs typeface="+mn-cs"/>
            </a:endParaRPr>
          </a:p>
          <a:p>
            <a:pPr marL="742950" indent="-742950" algn="r" rtl="1" eaLnBrk="1" hangingPunct="1">
              <a:buAutoNum type="arabicPeriod"/>
            </a:pP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همزة وصل ، وهي همزة تنطق في ابتداء الكلام ولا تنطق عند وصله بما قبلها ، وتكتب هكذا </a:t>
            </a:r>
            <a:endParaRPr lang="ar-EG" altLang="ar-EG" sz="4400" b="1" dirty="0">
              <a:solidFill>
                <a:srgbClr val="C00000"/>
              </a:solidFill>
              <a:latin typeface="Arabic Typesetting" panose="03020402040406030203" pitchFamily="66" charset="-78"/>
              <a:cs typeface="+mn-cs"/>
            </a:endParaRPr>
          </a:p>
          <a:p>
            <a:pPr marL="0" indent="0" algn="r" rtl="1" eaLnBrk="1" hangingPunct="1"/>
            <a:r>
              <a:rPr lang="ar-EG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                                   </a:t>
            </a: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( </a:t>
            </a:r>
            <a:r>
              <a:rPr lang="ar-SA" altLang="ar-EG" sz="4400" b="1" dirty="0">
                <a:solidFill>
                  <a:srgbClr val="002060"/>
                </a:solidFill>
                <a:latin typeface="Arabic Typesetting" panose="03020402040406030203" pitchFamily="66" charset="-78"/>
                <a:cs typeface="+mn-cs"/>
              </a:rPr>
              <a:t>ا</a:t>
            </a: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 )</a:t>
            </a:r>
            <a:endParaRPr lang="en-US" altLang="ar-EG" sz="4400" b="1" dirty="0">
              <a:solidFill>
                <a:srgbClr val="C00000"/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036FD07-38BE-58BA-E010-B75974A4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071" y="978389"/>
            <a:ext cx="706688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4400" b="1" dirty="0">
                <a:solidFill>
                  <a:srgbClr val="6F3D07"/>
                </a:solidFill>
                <a:latin typeface="Arabic Typesetting" panose="03020402040406030203" pitchFamily="66" charset="-78"/>
                <a:cs typeface="+mn-cs"/>
              </a:rPr>
              <a:t>الهمزة في أول الكلمة نوعان :</a:t>
            </a:r>
            <a:endParaRPr lang="en-US" altLang="ar-EG" sz="4400" b="1" dirty="0">
              <a:solidFill>
                <a:srgbClr val="6F3D07"/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DBD4C9F-305B-9C99-7F8D-1B9C99765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14" y="3963501"/>
            <a:ext cx="1139057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2. همزة قطع ، وهي همزة متحركة تقع في أول الكلمة ، وينطق بها في ابتداء الكلام وفي وسطه،</a:t>
            </a:r>
            <a:r>
              <a:rPr lang="ar-EG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 </a:t>
            </a:r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وتكتب هكذا :</a:t>
            </a:r>
            <a:endParaRPr lang="ar-EG" altLang="ar-EG" sz="4400" b="1" dirty="0">
              <a:solidFill>
                <a:schemeClr val="accent5">
                  <a:lumMod val="50000"/>
                </a:schemeClr>
              </a:solidFill>
              <a:latin typeface="Arabic Typesetting" panose="03020402040406030203" pitchFamily="66" charset="-78"/>
              <a:cs typeface="+mn-cs"/>
            </a:endParaRPr>
          </a:p>
          <a:p>
            <a:pPr algn="r" rtl="1" eaLnBrk="1" hangingPunct="1"/>
            <a:r>
              <a:rPr lang="ar-EG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                       </a:t>
            </a:r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(</a:t>
            </a: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 أَ </a:t>
            </a:r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) ( </a:t>
            </a: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إِ</a:t>
            </a:r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 ) ( </a:t>
            </a:r>
            <a:r>
              <a:rPr lang="ar-SA" altLang="ar-EG" sz="4400" b="1" dirty="0">
                <a:solidFill>
                  <a:srgbClr val="C00000"/>
                </a:solidFill>
                <a:latin typeface="Arabic Typesetting" panose="03020402040406030203" pitchFamily="66" charset="-78"/>
                <a:cs typeface="+mn-cs"/>
              </a:rPr>
              <a:t>أُ</a:t>
            </a:r>
            <a:r>
              <a:rPr lang="ar-SA" altLang="ar-EG" sz="4400" b="1" dirty="0">
                <a:solidFill>
                  <a:schemeClr val="accent5">
                    <a:lumMod val="50000"/>
                  </a:schemeClr>
                </a:solidFill>
                <a:latin typeface="Arabic Typesetting" panose="03020402040406030203" pitchFamily="66" charset="-78"/>
                <a:cs typeface="+mn-cs"/>
              </a:rPr>
              <a:t> ) .</a:t>
            </a:r>
            <a:endParaRPr lang="en-US" altLang="ar-EG" sz="4400" b="1" dirty="0">
              <a:solidFill>
                <a:schemeClr val="accent5">
                  <a:lumMod val="50000"/>
                </a:schemeClr>
              </a:solidFill>
              <a:latin typeface="Arabic Typesetting" panose="03020402040406030203" pitchFamily="66" charset="-78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9D63EE-7001-3FBB-F3B6-218460C9AC2E}"/>
              </a:ext>
            </a:extLst>
          </p:cNvPr>
          <p:cNvSpPr txBox="1"/>
          <p:nvPr/>
        </p:nvSpPr>
        <p:spPr>
          <a:xfrm>
            <a:off x="3130062" y="0"/>
            <a:ext cx="62601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ar-EG" sz="3200" b="1" dirty="0">
                <a:solidFill>
                  <a:srgbClr val="7030A0"/>
                </a:solidFill>
              </a:rPr>
              <a:t>ألف</a:t>
            </a:r>
            <a:r>
              <a:rPr lang="ar-SA" altLang="ar-EG" sz="3200" b="1" dirty="0">
                <a:solidFill>
                  <a:srgbClr val="7030A0"/>
                </a:solidFill>
              </a:rPr>
              <a:t> </a:t>
            </a:r>
            <a:r>
              <a:rPr lang="ar-EG" altLang="ar-EG" sz="3200" b="1" dirty="0">
                <a:solidFill>
                  <a:srgbClr val="7030A0"/>
                </a:solidFill>
              </a:rPr>
              <a:t>الوصل</a:t>
            </a:r>
            <a:r>
              <a:rPr lang="ar-SA" altLang="ar-EG" sz="3200" b="1" dirty="0">
                <a:solidFill>
                  <a:srgbClr val="7030A0"/>
                </a:solidFill>
              </a:rPr>
              <a:t> وهمزة القطع</a:t>
            </a:r>
            <a:endParaRPr lang="en-US" altLang="ar-EG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56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" decel="50000" autoRev="1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" decel="50000" autoRev="1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A20951CA-2E3A-1DD2-366B-0F9A7713C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5523" y="5405193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ar-EG"/>
              <a:t>.</a:t>
            </a:r>
            <a:endParaRPr lang="en-US" altLang="ar-E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2FCC04-75CE-9970-999E-C190F71BD3AB}"/>
              </a:ext>
            </a:extLst>
          </p:cNvPr>
          <p:cNvGraphicFramePr>
            <a:graphicFrameLocks noGrp="1"/>
          </p:cNvGraphicFramePr>
          <p:nvPr/>
        </p:nvGraphicFramePr>
        <p:xfrm>
          <a:off x="-8915" y="588796"/>
          <a:ext cx="12191999" cy="5767388"/>
        </p:xfrm>
        <a:graphic>
          <a:graphicData uri="http://schemas.openxmlformats.org/drawingml/2006/table">
            <a:tbl>
              <a:tblPr rtl="1"/>
              <a:tblGrid>
                <a:gridCol w="1979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8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4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مواضعها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همزة الوصل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همزة القطع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37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34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61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21">
            <a:extLst>
              <a:ext uri="{FF2B5EF4-FFF2-40B4-BE49-F238E27FC236}">
                <a16:creationId xmlns:a16="http://schemas.microsoft.com/office/drawing/2014/main" id="{F9A2FB77-FCF5-A33B-9A55-985FC55FC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7782" y="1570261"/>
            <a:ext cx="4997083" cy="182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هي همزة تنطق في ابتداء الكلام ولا تنطق عند وصله بما قبلها، ولا يرسم عليها أو تحتها همزة وتكتب هكذا (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لطفل ،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خرج ،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مرأة 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22">
            <a:extLst>
              <a:ext uri="{FF2B5EF4-FFF2-40B4-BE49-F238E27FC236}">
                <a16:creationId xmlns:a16="http://schemas.microsoft.com/office/drawing/2014/main" id="{3C74A9DD-9D64-87D2-634F-A46816FF2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" y="1320162"/>
            <a:ext cx="4997084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وهي همزة متحركة تقع في أول الكلمة، وينطق بها</a:t>
            </a:r>
            <a:r>
              <a:rPr lang="ar-EG" altLang="ar-E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في ابتداء الكلام وفي وسطه، وتكتب هكذا:</a:t>
            </a:r>
            <a:r>
              <a:rPr lang="ar-EG" altLang="ar-E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 rtl="1" eaLnBrk="1" hangingPunct="1"/>
            <a:r>
              <a:rPr lang="ar-EG" altLang="ar-E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َ) إذا جاءت مفتوحةً أو مضمومة ،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و  (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إِ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 إذا كانت مكسورة.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36">
            <a:extLst>
              <a:ext uri="{FF2B5EF4-FFF2-40B4-BE49-F238E27FC236}">
                <a16:creationId xmlns:a16="http://schemas.microsoft.com/office/drawing/2014/main" id="{C65CE636-4488-62FD-591D-BA2196FD280F}"/>
              </a:ext>
            </a:extLst>
          </p:cNvPr>
          <p:cNvSpPr txBox="1">
            <a:spLocks noChangeArrowheads="1"/>
          </p:cNvSpPr>
          <p:nvPr/>
        </p:nvSpPr>
        <p:spPr bwMode="auto">
          <a:xfrm rot="19125552">
            <a:off x="10431851" y="3961177"/>
            <a:ext cx="11557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4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الحروف</a:t>
            </a:r>
            <a:endParaRPr lang="en-US" altLang="ar-E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E58CA346-7657-884B-4A0A-C8C05E8A2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7782" y="3820546"/>
            <a:ext cx="4674196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 ال )  التعريف ، مثل :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قاضي  ،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مدرسة.</a:t>
            </a:r>
            <a:endParaRPr lang="en-US" altLang="ar-EG" sz="28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38">
            <a:extLst>
              <a:ext uri="{FF2B5EF4-FFF2-40B4-BE49-F238E27FC236}">
                <a16:creationId xmlns:a16="http://schemas.microsoft.com/office/drawing/2014/main" id="{B0881C7D-BC05-DE6F-B49C-C701B8661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55" y="3818486"/>
            <a:ext cx="4520245" cy="96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u="sng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جميع الحروف  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عدا [ال] التعريف: 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en-US" altLang="ar-EG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مثل :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إلى ـ أو ـ أم ـ إن ـ أن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33">
            <a:extLst>
              <a:ext uri="{FF2B5EF4-FFF2-40B4-BE49-F238E27FC236}">
                <a16:creationId xmlns:a16="http://schemas.microsoft.com/office/drawing/2014/main" id="{8D067CAD-BA02-590C-0D03-F59B8003A73F}"/>
              </a:ext>
            </a:extLst>
          </p:cNvPr>
          <p:cNvSpPr txBox="1">
            <a:spLocks noChangeArrowheads="1"/>
          </p:cNvSpPr>
          <p:nvPr/>
        </p:nvSpPr>
        <p:spPr bwMode="auto">
          <a:xfrm rot="19125552">
            <a:off x="10489810" y="5534528"/>
            <a:ext cx="9271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الاسم</a:t>
            </a:r>
            <a:endParaRPr lang="en-US" altLang="ar-E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34">
            <a:extLst>
              <a:ext uri="{FF2B5EF4-FFF2-40B4-BE49-F238E27FC236}">
                <a16:creationId xmlns:a16="http://schemas.microsoft.com/office/drawing/2014/main" id="{8E4361F5-9D6D-9703-5015-33FDC355C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83" y="5044024"/>
            <a:ext cx="4904282" cy="139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الاسماء التسعة :</a:t>
            </a:r>
          </a:p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اسم ، ابن، ابنة، اثنان، اثنتان، </a:t>
            </a:r>
            <a:r>
              <a:rPr lang="ar-EG" altLang="ar-E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امرؤ، امرأة ، ايم الله  ، ايمن الله   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35">
            <a:extLst>
              <a:ext uri="{FF2B5EF4-FFF2-40B4-BE49-F238E27FC236}">
                <a16:creationId xmlns:a16="http://schemas.microsoft.com/office/drawing/2014/main" id="{6D7C3FB9-593F-4944-2E63-4D77621FF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" y="5032259"/>
            <a:ext cx="4997085" cy="182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في جميع الأسماء عدا الأسماء  المذكورة في همزة الوصل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مثل : </a:t>
            </a:r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أحمد ، أسماء  ، اوروبا، إبريل 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7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C8C5F540-1C92-7B08-18EB-DF060E05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968" y="6111333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EG"/>
              <a:t>.</a:t>
            </a:r>
            <a:endParaRPr lang="en-US" altLang="ar-E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60F56E-D0E2-9C93-B6A7-8FAEA81E10AF}"/>
              </a:ext>
            </a:extLst>
          </p:cNvPr>
          <p:cNvGraphicFramePr>
            <a:graphicFrameLocks noGrp="1"/>
          </p:cNvGraphicFramePr>
          <p:nvPr/>
        </p:nvGraphicFramePr>
        <p:xfrm>
          <a:off x="416460" y="584200"/>
          <a:ext cx="11359165" cy="5689600"/>
        </p:xfrm>
        <a:graphic>
          <a:graphicData uri="http://schemas.openxmlformats.org/drawingml/2006/table">
            <a:tbl>
              <a:tblPr rtl="1"/>
              <a:tblGrid>
                <a:gridCol w="1568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2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7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50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مواضعها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ألف الوصل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همزة القطع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46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810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12">
            <a:extLst>
              <a:ext uri="{FF2B5EF4-FFF2-40B4-BE49-F238E27FC236}">
                <a16:creationId xmlns:a16="http://schemas.microsoft.com/office/drawing/2014/main" id="{43D995C7-7530-6AFB-F51E-BD8D4CE6D5D7}"/>
              </a:ext>
            </a:extLst>
          </p:cNvPr>
          <p:cNvSpPr txBox="1">
            <a:spLocks noChangeArrowheads="1"/>
          </p:cNvSpPr>
          <p:nvPr/>
        </p:nvSpPr>
        <p:spPr bwMode="auto">
          <a:xfrm rot="19593089">
            <a:off x="10238754" y="2668203"/>
            <a:ext cx="17605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32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الفعل ومصادره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99475A34-6BD1-3AE4-B3E5-854FDD26F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437" y="1557877"/>
            <a:ext cx="270986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الأمر الثلاثي</a:t>
            </a:r>
            <a:r>
              <a:rPr lang="ar-EG" altLang="ar-EG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المبدوء بهمزة </a:t>
            </a:r>
            <a:r>
              <a:rPr lang="ar-EG" altLang="ar-EG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 </a:t>
            </a:r>
            <a:endParaRPr lang="en-US" alt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03E259F9-CD82-81B4-FF01-921FC0913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019" y="1593523"/>
            <a:ext cx="10414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اشرب</a:t>
            </a:r>
            <a:endParaRPr lang="en-US" alt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6">
            <a:extLst>
              <a:ext uri="{FF2B5EF4-FFF2-40B4-BE49-F238E27FC236}">
                <a16:creationId xmlns:a16="http://schemas.microsoft.com/office/drawing/2014/main" id="{73DB3304-2737-7E17-2354-D69C27C30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8967" y="2519242"/>
            <a:ext cx="100171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الخماسي</a:t>
            </a:r>
            <a:endParaRPr lang="en-US" alt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67BB29-892A-0F30-1575-EAFDE9A68E44}"/>
              </a:ext>
            </a:extLst>
          </p:cNvPr>
          <p:cNvCxnSpPr/>
          <p:nvPr/>
        </p:nvCxnSpPr>
        <p:spPr>
          <a:xfrm flipH="1" flipV="1">
            <a:off x="7967124" y="2363788"/>
            <a:ext cx="622300" cy="3333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D8AFBB-7B73-2626-0255-7D9A18F91710}"/>
              </a:ext>
            </a:extLst>
          </p:cNvPr>
          <p:cNvCxnSpPr>
            <a:cxnSpLocks/>
          </p:cNvCxnSpPr>
          <p:nvPr/>
        </p:nvCxnSpPr>
        <p:spPr>
          <a:xfrm flipH="1" flipV="1">
            <a:off x="7776494" y="2724030"/>
            <a:ext cx="684111" cy="2715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4F516E-650A-8C9E-16B8-238459250061}"/>
              </a:ext>
            </a:extLst>
          </p:cNvPr>
          <p:cNvCxnSpPr/>
          <p:nvPr/>
        </p:nvCxnSpPr>
        <p:spPr>
          <a:xfrm flipH="1">
            <a:off x="7994112" y="2738438"/>
            <a:ext cx="595312" cy="45561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0B43345D-CE87-77CF-6913-C0ACA880E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3466" y="2056750"/>
            <a:ext cx="2044232" cy="121126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4F81BD"/>
            </a:solidFill>
            <a:miter lim="800000"/>
            <a:headEnd/>
            <a:tailEnd/>
          </a:ln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ماضيه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أمره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مصدره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7">
            <a:extLst>
              <a:ext uri="{FF2B5EF4-FFF2-40B4-BE49-F238E27FC236}">
                <a16:creationId xmlns:a16="http://schemas.microsoft.com/office/drawing/2014/main" id="{6B0B9D2F-5128-9DB7-8ACE-BF4E1091E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491" y="2053575"/>
            <a:ext cx="11303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انطلق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انطلِق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انطلاق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27">
            <a:extLst>
              <a:ext uri="{FF2B5EF4-FFF2-40B4-BE49-F238E27FC236}">
                <a16:creationId xmlns:a16="http://schemas.microsoft.com/office/drawing/2014/main" id="{8EEC4FD9-0BE5-9699-2642-F1FB70F1F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472" y="1694113"/>
            <a:ext cx="295275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المضارع</a:t>
            </a:r>
            <a:r>
              <a:rPr lang="ar-EG" altLang="ar-EG" sz="24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المبدوء بهمزة : </a:t>
            </a:r>
            <a:r>
              <a:rPr lang="ar-EG" altLang="ar-EG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7B0D0CC6-865B-2F36-F7CE-EEBD0D32F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71" y="1725070"/>
            <a:ext cx="175736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أشرب، أخرج</a:t>
            </a:r>
            <a:endParaRPr lang="en-US" alt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974E2E47-C824-B5AC-8507-3DA39267B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626" y="2597150"/>
            <a:ext cx="11557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الثلاثي</a:t>
            </a:r>
            <a:r>
              <a:rPr lang="ar-EG" altLang="ar-EG" sz="16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EG" altLang="ar-EG" sz="2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98D5F-AA0C-1A97-9009-A840F2FC4D97}"/>
              </a:ext>
            </a:extLst>
          </p:cNvPr>
          <p:cNvCxnSpPr/>
          <p:nvPr/>
        </p:nvCxnSpPr>
        <p:spPr>
          <a:xfrm flipH="1" flipV="1">
            <a:off x="3429682" y="2666253"/>
            <a:ext cx="771525" cy="169863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E601E52-E4D1-7B18-6819-B19DD3533BBA}"/>
              </a:ext>
            </a:extLst>
          </p:cNvPr>
          <p:cNvCxnSpPr/>
          <p:nvPr/>
        </p:nvCxnSpPr>
        <p:spPr>
          <a:xfrm flipH="1">
            <a:off x="3439858" y="2889295"/>
            <a:ext cx="777875" cy="219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xtBox 24">
            <a:extLst>
              <a:ext uri="{FF2B5EF4-FFF2-40B4-BE49-F238E27FC236}">
                <a16:creationId xmlns:a16="http://schemas.microsoft.com/office/drawing/2014/main" id="{A20E4CEE-BEB3-6811-76DC-F00E65A15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71" y="2363788"/>
            <a:ext cx="2089150" cy="96520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4F81BD"/>
            </a:solidFill>
            <a:miter lim="800000"/>
            <a:headEnd/>
            <a:tailEnd/>
          </a:ln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ماضيه</a:t>
            </a:r>
            <a:r>
              <a:rPr lang="ar-EG" altLang="ar-EG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altLang="ar-EG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مصدره</a:t>
            </a:r>
            <a:r>
              <a:rPr lang="ar-EG" altLang="ar-EG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altLang="ar-EG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32">
            <a:extLst>
              <a:ext uri="{FF2B5EF4-FFF2-40B4-BE49-F238E27FC236}">
                <a16:creationId xmlns:a16="http://schemas.microsoft.com/office/drawing/2014/main" id="{94053EED-7225-37FA-B22A-4032C125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56" y="2347551"/>
            <a:ext cx="715962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أخذ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أخذا</a:t>
            </a:r>
            <a:endParaRPr lang="en-US" alt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8">
            <a:extLst>
              <a:ext uri="{FF2B5EF4-FFF2-40B4-BE49-F238E27FC236}">
                <a16:creationId xmlns:a16="http://schemas.microsoft.com/office/drawing/2014/main" id="{5F53A01E-0AC4-DAA6-3191-2250FA7C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2125" y="4021848"/>
            <a:ext cx="1223963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السداسي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972672-6E9C-2DD4-0AEE-D6E3CF8E6C40}"/>
              </a:ext>
            </a:extLst>
          </p:cNvPr>
          <p:cNvCxnSpPr>
            <a:cxnSpLocks/>
          </p:cNvCxnSpPr>
          <p:nvPr/>
        </p:nvCxnSpPr>
        <p:spPr>
          <a:xfrm flipH="1" flipV="1">
            <a:off x="7897893" y="3960019"/>
            <a:ext cx="857476" cy="28918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880FF03-9533-F87D-CDA5-FC5C0BCB3AC1}"/>
              </a:ext>
            </a:extLst>
          </p:cNvPr>
          <p:cNvCxnSpPr/>
          <p:nvPr/>
        </p:nvCxnSpPr>
        <p:spPr>
          <a:xfrm flipH="1">
            <a:off x="8053694" y="4280610"/>
            <a:ext cx="701675" cy="45720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F2C0843-F267-00B7-A63C-3E64DFB567BD}"/>
              </a:ext>
            </a:extLst>
          </p:cNvPr>
          <p:cNvCxnSpPr>
            <a:cxnSpLocks/>
          </p:cNvCxnSpPr>
          <p:nvPr/>
        </p:nvCxnSpPr>
        <p:spPr>
          <a:xfrm flipH="1">
            <a:off x="7829969" y="4304760"/>
            <a:ext cx="758021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" name="TextBox 19">
            <a:extLst>
              <a:ext uri="{FF2B5EF4-FFF2-40B4-BE49-F238E27FC236}">
                <a16:creationId xmlns:a16="http://schemas.microsoft.com/office/drawing/2014/main" id="{D00EFC0A-4A72-D0E9-0F99-C1ADC9AB5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011" y="3718974"/>
            <a:ext cx="2068342" cy="117157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4F81BD"/>
            </a:solidFill>
            <a:miter lim="800000"/>
            <a:headEnd/>
            <a:tailEnd/>
          </a:ln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ماضيه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أمره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مصدره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id="{BFE13185-3068-7423-7BA0-8AE429E0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859" y="3699923"/>
            <a:ext cx="15367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استخرج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استخرِج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استخراج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776CE6-DF2E-3C73-2C89-2D077CEE9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090" y="4175919"/>
            <a:ext cx="973137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الرباعي</a:t>
            </a:r>
            <a:endParaRPr lang="en-US" alt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C245686-49C3-A6E0-FCC8-1AC0F216E5BA}"/>
              </a:ext>
            </a:extLst>
          </p:cNvPr>
          <p:cNvCxnSpPr>
            <a:cxnSpLocks/>
          </p:cNvCxnSpPr>
          <p:nvPr/>
        </p:nvCxnSpPr>
        <p:spPr>
          <a:xfrm flipH="1" flipV="1">
            <a:off x="2746767" y="4052358"/>
            <a:ext cx="992814" cy="205233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45B360-57B0-AE9D-3865-9DCD7C9AC5ED}"/>
              </a:ext>
            </a:extLst>
          </p:cNvPr>
          <p:cNvCxnSpPr>
            <a:cxnSpLocks/>
          </p:cNvCxnSpPr>
          <p:nvPr/>
        </p:nvCxnSpPr>
        <p:spPr>
          <a:xfrm flipH="1">
            <a:off x="2768264" y="4445000"/>
            <a:ext cx="964128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E5C907-2775-49FA-0C36-E79E5426C9CE}"/>
              </a:ext>
            </a:extLst>
          </p:cNvPr>
          <p:cNvCxnSpPr>
            <a:cxnSpLocks/>
          </p:cNvCxnSpPr>
          <p:nvPr/>
        </p:nvCxnSpPr>
        <p:spPr>
          <a:xfrm flipH="1">
            <a:off x="2768264" y="4631532"/>
            <a:ext cx="964128" cy="22225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0" name="TextBox 26">
            <a:extLst>
              <a:ext uri="{FF2B5EF4-FFF2-40B4-BE49-F238E27FC236}">
                <a16:creationId xmlns:a16="http://schemas.microsoft.com/office/drawing/2014/main" id="{225E73C9-E761-7BBF-C0A9-D80653A8C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71" y="3833019"/>
            <a:ext cx="2085975" cy="1223962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4F81BD"/>
            </a:solidFill>
            <a:miter lim="800000"/>
            <a:headEnd/>
            <a:tailEnd/>
          </a:ln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ماضيه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أمره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ar-EG" altLang="ar-EG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مصدره</a:t>
            </a:r>
            <a:r>
              <a:rPr lang="ar-EG" altLang="ar-EG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ar-EG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29">
            <a:extLst>
              <a:ext uri="{FF2B5EF4-FFF2-40B4-BE49-F238E27FC236}">
                <a16:creationId xmlns:a16="http://schemas.microsoft.com/office/drawing/2014/main" id="{8B0219F1-491B-6F58-3E5B-9325727C4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468" y="3838621"/>
            <a:ext cx="106838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205" tIns="50602" rIns="101205" bIns="50602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أعطى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أعط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إعطاء</a:t>
            </a:r>
            <a:endParaRPr lang="en-US" altLang="ar-E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45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1" grpId="0" animBg="1"/>
      <p:bldP spid="12" grpId="0"/>
      <p:bldP spid="13" grpId="0"/>
      <p:bldP spid="14" grpId="0"/>
      <p:bldP spid="15" grpId="0"/>
      <p:bldP spid="18" grpId="0" animBg="1"/>
      <p:bldP spid="19" grpId="0"/>
      <p:bldP spid="20" grpId="0"/>
      <p:bldP spid="24" grpId="0" animBg="1"/>
      <p:bldP spid="25" grpId="0"/>
      <p:bldP spid="26" grpId="0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19CDC1-72E5-DBB9-3CCE-FDDA9D70A651}"/>
              </a:ext>
            </a:extLst>
          </p:cNvPr>
          <p:cNvSpPr txBox="1"/>
          <p:nvPr/>
        </p:nvSpPr>
        <p:spPr>
          <a:xfrm>
            <a:off x="2234649" y="1546040"/>
            <a:ext cx="73864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سبحانك اللهم وبحمدك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أشهد ألا إله إلا أنت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أستغفرك وأتوب إليك</a:t>
            </a:r>
          </a:p>
        </p:txBody>
      </p:sp>
      <p:sp>
        <p:nvSpPr>
          <p:cNvPr id="4" name="Arrow: Pentagon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D1550BA-393D-8EDE-9FF2-6A1C35D555FA}"/>
              </a:ext>
            </a:extLst>
          </p:cNvPr>
          <p:cNvSpPr/>
          <p:nvPr/>
        </p:nvSpPr>
        <p:spPr>
          <a:xfrm>
            <a:off x="6096000" y="6460761"/>
            <a:ext cx="1024328" cy="372701"/>
          </a:xfrm>
          <a:prstGeom prst="homePlate">
            <a:avLst/>
          </a:prstGeom>
          <a:solidFill>
            <a:srgbClr val="CEE6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التدريبات</a:t>
            </a:r>
          </a:p>
        </p:txBody>
      </p:sp>
    </p:spTree>
    <p:extLst>
      <p:ext uri="{BB962C8B-B14F-4D97-AF65-F5344CB8AC3E}">
        <p14:creationId xmlns:p14="http://schemas.microsoft.com/office/powerpoint/2010/main" val="1289793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>
        <p15:prstTrans prst="origami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urtain, furniture, floor, red&#10;&#10;Description automatically generated">
            <a:extLst>
              <a:ext uri="{FF2B5EF4-FFF2-40B4-BE49-F238E27FC236}">
                <a16:creationId xmlns:a16="http://schemas.microsoft.com/office/drawing/2014/main" id="{91258D8C-99E3-A2FD-8AA8-FED5F45F8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38267"/>
          </a:xfrm>
          <a:prstGeom prst="rect">
            <a:avLst/>
          </a:prstGeom>
        </p:spPr>
      </p:pic>
      <p:sp>
        <p:nvSpPr>
          <p:cNvPr id="6" name="Rectangle: Rounded Corner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6DD98BA-DA6F-6D78-01D2-1FF0AE42750C}"/>
              </a:ext>
            </a:extLst>
          </p:cNvPr>
          <p:cNvSpPr/>
          <p:nvPr/>
        </p:nvSpPr>
        <p:spPr>
          <a:xfrm>
            <a:off x="4512040" y="4816627"/>
            <a:ext cx="2698229" cy="749508"/>
          </a:xfrm>
          <a:prstGeom prst="roundRect">
            <a:avLst/>
          </a:prstGeom>
          <a:solidFill>
            <a:srgbClr val="2355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ابدأ باسم الله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FA9218-65E7-D90F-6A9D-7B4A78B22C89}"/>
              </a:ext>
            </a:extLst>
          </p:cNvPr>
          <p:cNvSpPr txBox="1"/>
          <p:nvPr/>
        </p:nvSpPr>
        <p:spPr>
          <a:xfrm>
            <a:off x="2603093" y="2495803"/>
            <a:ext cx="6319234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ألف الوصل وهمزة القطع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5400" b="1" dirty="0">
                <a:solidFill>
                  <a:prstClr val="white"/>
                </a:solidFill>
                <a:latin typeface="AlHor" panose="02060603050605020204" pitchFamily="18" charset="-78"/>
                <a:ea typeface="Times New Roman" panose="02020603050405020304" pitchFamily="18" charset="0"/>
                <a:cs typeface="AlHor" panose="02060603050605020204" pitchFamily="18" charset="-78"/>
              </a:rPr>
              <a:t>تدريبات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lHor" panose="02060603050605020204" pitchFamily="18" charset="-78"/>
              <a:ea typeface="Times New Roman" panose="02020603050405020304" pitchFamily="18" charset="0"/>
              <a:cs typeface="AlHor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7725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 invX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48295-C0ED-32FF-573D-A9C2C4CFB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811546"/>
            <a:ext cx="113792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EG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2</a:t>
            </a:r>
            <a:r>
              <a:rPr lang="ar-SA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- اختر الإجابة الصحيحة :- </a:t>
            </a:r>
            <a:endParaRPr lang="en-US" altLang="ar-EG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 أ ) انطلق المت</a:t>
            </a:r>
            <a:r>
              <a:rPr lang="ar-EG" altLang="ar-EG" sz="3200" b="1" dirty="0">
                <a:cs typeface="Times New Roman" panose="02020603050405020304" pitchFamily="18" charset="0"/>
              </a:rPr>
              <a:t>سابقون</a:t>
            </a:r>
            <a:r>
              <a:rPr lang="ar-SA" altLang="ar-EG" sz="3200" b="1" dirty="0">
                <a:cs typeface="Times New Roman" panose="02020603050405020304" pitchFamily="18" charset="0"/>
              </a:rPr>
              <a:t>  ...........   ( انطلاقا –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إنطلاقا</a:t>
            </a:r>
            <a:r>
              <a:rPr lang="ar-SA" altLang="ar-EG" sz="3200" b="1" dirty="0">
                <a:cs typeface="Times New Roman" panose="02020603050405020304" pitchFamily="18" charset="0"/>
              </a:rPr>
              <a:t> –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أنطلاقا</a:t>
            </a:r>
            <a:r>
              <a:rPr lang="ar-SA" altLang="ar-EG" sz="3200" b="1" dirty="0">
                <a:cs typeface="Times New Roman" panose="02020603050405020304" pitchFamily="18" charset="0"/>
              </a:rPr>
              <a:t> )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(ب) ..</a:t>
            </a:r>
            <a:r>
              <a:rPr lang="ar-EG" altLang="ar-EG" sz="3200" b="1" dirty="0">
                <a:cs typeface="Times New Roman" panose="02020603050405020304" pitchFamily="18" charset="0"/>
              </a:rPr>
              <a:t>.....</a:t>
            </a:r>
            <a:r>
              <a:rPr lang="ar-SA" altLang="ar-EG" sz="3200" b="1" dirty="0">
                <a:cs typeface="Times New Roman" panose="02020603050405020304" pitchFamily="18" charset="0"/>
              </a:rPr>
              <a:t>.. حيث يجلس العلماء واستقى من علمهم </a:t>
            </a:r>
            <a:endParaRPr lang="ar-EG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3200" b="1" dirty="0">
                <a:cs typeface="Times New Roman" panose="02020603050405020304" pitchFamily="18" charset="0"/>
              </a:rPr>
              <a:t>                                              </a:t>
            </a:r>
            <a:r>
              <a:rPr lang="ar-SA" altLang="ar-EG" sz="3200" b="1" dirty="0">
                <a:cs typeface="Times New Roman" panose="02020603050405020304" pitchFamily="18" charset="0"/>
              </a:rPr>
              <a:t>(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إجلس</a:t>
            </a:r>
            <a:r>
              <a:rPr lang="ar-SA" altLang="ar-EG" sz="3200" b="1" dirty="0">
                <a:cs typeface="Times New Roman" panose="02020603050405020304" pitchFamily="18" charset="0"/>
              </a:rPr>
              <a:t> – اجلس –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إجلسي</a:t>
            </a:r>
            <a:r>
              <a:rPr lang="ar-SA" altLang="ar-EG" sz="3200" b="1" dirty="0">
                <a:cs typeface="Times New Roman" panose="02020603050405020304" pitchFamily="18" charset="0"/>
              </a:rPr>
              <a:t> ) 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(ج) .........الحق لأهله خير من التمادي في الباطل   </a:t>
            </a:r>
            <a:endParaRPr lang="ar-EG" altLang="ar-EG" sz="3200" b="1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EG" altLang="ar-EG" sz="3200" b="1" dirty="0">
                <a:cs typeface="Times New Roman" panose="02020603050405020304" pitchFamily="18" charset="0"/>
              </a:rPr>
              <a:t>                                              </a:t>
            </a:r>
            <a:r>
              <a:rPr lang="ar-SA" altLang="ar-EG" sz="3200" b="1" dirty="0">
                <a:cs typeface="Times New Roman" panose="02020603050405020304" pitchFamily="18" charset="0"/>
              </a:rPr>
              <a:t>( إعادة – أعادة – اعادة ) 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3- حدد فيما يلى همزة الوصل والقطع مع بيان السبب :- </a:t>
            </a:r>
            <a:endParaRPr lang="en-US" altLang="ar-EG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 أ) أشرقت الشمس وخرج الناس إلى العمل .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(ب) أكرموا عزيز قوم ذل. 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/>
            <a:r>
              <a:rPr lang="ar-SA" altLang="ar-EG" sz="3200" b="1" dirty="0">
                <a:cs typeface="Times New Roman" panose="02020603050405020304" pitchFamily="18" charset="0"/>
              </a:rPr>
              <a:t>(ج) انتصر المسلمون </a:t>
            </a:r>
            <a:r>
              <a:rPr lang="ar-SA" altLang="ar-EG" sz="3200" b="1" dirty="0" err="1">
                <a:cs typeface="Times New Roman" panose="02020603050405020304" pitchFamily="18" charset="0"/>
              </a:rPr>
              <a:t>فى</a:t>
            </a:r>
            <a:r>
              <a:rPr lang="ar-SA" altLang="ar-EG" sz="3200" b="1" dirty="0">
                <a:cs typeface="Times New Roman" panose="02020603050405020304" pitchFamily="18" charset="0"/>
              </a:rPr>
              <a:t> موقعة حطين على الصليبين . </a:t>
            </a:r>
            <a:endParaRPr lang="en-US" altLang="ar-EG" sz="3200" dirty="0">
              <a:cs typeface="Times New Roman" panose="02020603050405020304" pitchFamily="18" charset="0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ar-SA" altLang="ar-EG" sz="3200" b="1" dirty="0">
                <a:cs typeface="Times New Roman" panose="02020603050405020304" pitchFamily="18" charset="0"/>
              </a:rPr>
              <a:t>( د ) أكرم الناس المخلص .</a:t>
            </a:r>
            <a:endParaRPr lang="en-US" altLang="ar-EG" sz="3200" dirty="0"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14117-6C66-995E-6285-F0394B87B270}"/>
              </a:ext>
            </a:extLst>
          </p:cNvPr>
          <p:cNvSpPr/>
          <p:nvPr/>
        </p:nvSpPr>
        <p:spPr>
          <a:xfrm>
            <a:off x="3304116" y="118533"/>
            <a:ext cx="4770967" cy="517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/>
              <a:t>تدريبات على همزة القطع وألف الوصل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0D28DA-5F58-C99D-B94A-B4A9E5C23BE3}"/>
              </a:ext>
            </a:extLst>
          </p:cNvPr>
          <p:cNvSpPr/>
          <p:nvPr/>
        </p:nvSpPr>
        <p:spPr>
          <a:xfrm>
            <a:off x="728133" y="118533"/>
            <a:ext cx="2421467" cy="51779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>
                <a:solidFill>
                  <a:srgbClr val="FFFF00"/>
                </a:solidFill>
              </a:rPr>
              <a:t>أجب بنفسك</a:t>
            </a:r>
          </a:p>
        </p:txBody>
      </p:sp>
    </p:spTree>
    <p:extLst>
      <p:ext uri="{BB962C8B-B14F-4D97-AF65-F5344CB8AC3E}">
        <p14:creationId xmlns:p14="http://schemas.microsoft.com/office/powerpoint/2010/main" val="3130460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1024</Words>
  <Application>Microsoft Office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AlHor</vt:lpstr>
      <vt:lpstr>Arabic Typesetting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2</cp:revision>
  <dcterms:created xsi:type="dcterms:W3CDTF">2023-09-07T10:37:29Z</dcterms:created>
  <dcterms:modified xsi:type="dcterms:W3CDTF">2023-09-07T10:48:42Z</dcterms:modified>
</cp:coreProperties>
</file>