
<file path=[Content_Types].xml><?xml version="1.0" encoding="utf-8"?>
<Types xmlns="http://schemas.openxmlformats.org/package/2006/content-types">
  <Default Extension="254500+00_00" ContentType="image/gif"/>
  <Default Extension="emf" ContentType="image/x-emf"/>
  <Default Extension="gif" ContentType="image/gif"/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4" r:id="rId6"/>
    <p:sldId id="259" r:id="rId7"/>
    <p:sldId id="269" r:id="rId8"/>
    <p:sldId id="261" r:id="rId9"/>
    <p:sldId id="260" r:id="rId10"/>
    <p:sldId id="262" r:id="rId11"/>
    <p:sldId id="263" r:id="rId12"/>
    <p:sldId id="265" r:id="rId13"/>
    <p:sldId id="271" r:id="rId14"/>
    <p:sldId id="270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9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0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1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3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9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0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7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1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5446BE0-D7BA-4DFB-B9BC-465DD012696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E3C1D2F-6237-42FA-847C-269032792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s/circuit-construction-kit-a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phet.colorado.edu/en/simulations/circuit-construction-kit-a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254500+00_00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jf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Flow of electricity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Unit 9 year 7 book</a:t>
            </a:r>
          </a:p>
          <a:p>
            <a:r>
              <a:rPr lang="en-GB" dirty="0"/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282634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3683"/>
          </a:xfrm>
        </p:spPr>
        <p:txBody>
          <a:bodyPr/>
          <a:lstStyle/>
          <a:p>
            <a:r>
              <a:rPr lang="en-GB" dirty="0"/>
              <a:t>Electric current: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35369"/>
            <a:ext cx="10058400" cy="4536831"/>
          </a:xfrm>
        </p:spPr>
        <p:txBody>
          <a:bodyPr/>
          <a:lstStyle/>
          <a:p>
            <a:r>
              <a:rPr lang="en-GB" dirty="0"/>
              <a:t>1- what is the charge of electrons?</a:t>
            </a:r>
          </a:p>
          <a:p>
            <a:r>
              <a:rPr lang="en-GB" dirty="0">
                <a:solidFill>
                  <a:srgbClr val="FF0000"/>
                </a:solidFill>
              </a:rPr>
              <a:t>Negative.</a:t>
            </a:r>
          </a:p>
          <a:p>
            <a:r>
              <a:rPr lang="en-GB" dirty="0"/>
              <a:t>2-what is the type of energy that flows in the circuit?</a:t>
            </a:r>
          </a:p>
          <a:p>
            <a:r>
              <a:rPr lang="en-GB" dirty="0">
                <a:solidFill>
                  <a:srgbClr val="FF0000"/>
                </a:solidFill>
              </a:rPr>
              <a:t>Electric energy</a:t>
            </a:r>
          </a:p>
          <a:p>
            <a:r>
              <a:rPr lang="en-GB" dirty="0"/>
              <a:t>3-is the current flows from negative to positive or from positive to negative terminal?</a:t>
            </a:r>
          </a:p>
          <a:p>
            <a:r>
              <a:rPr lang="en-GB" dirty="0">
                <a:solidFill>
                  <a:srgbClr val="FF0000"/>
                </a:solidFill>
              </a:rPr>
              <a:t>From negative terminal to positive terminal</a:t>
            </a:r>
            <a:r>
              <a:rPr lang="en-GB" dirty="0"/>
              <a:t>.</a:t>
            </a:r>
          </a:p>
          <a:p>
            <a:r>
              <a:rPr lang="en-GB" dirty="0"/>
              <a:t>4-what will happen if we opened the switch?</a:t>
            </a:r>
          </a:p>
          <a:p>
            <a:r>
              <a:rPr lang="en-GB" dirty="0">
                <a:solidFill>
                  <a:srgbClr val="FF0000"/>
                </a:solidFill>
              </a:rPr>
              <a:t>No current will flow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6563"/>
            <a:ext cx="10058400" cy="1609344"/>
          </a:xfrm>
        </p:spPr>
        <p:txBody>
          <a:bodyPr/>
          <a:lstStyle/>
          <a:p>
            <a:r>
              <a:rPr lang="en-GB" dirty="0"/>
              <a:t>Electric current: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97977"/>
            <a:ext cx="10058400" cy="4774223"/>
          </a:xfrm>
        </p:spPr>
        <p:txBody>
          <a:bodyPr/>
          <a:lstStyle/>
          <a:p>
            <a:r>
              <a:rPr lang="en-GB" dirty="0"/>
              <a:t>Use the simulation to answer the following questions</a:t>
            </a:r>
          </a:p>
          <a:p>
            <a:r>
              <a:rPr lang="en-GB" dirty="0"/>
              <a:t>het.colorado.edu/sims/html/balloons-and-static-electricity/latest/balloons-and-static-electricity_en.html</a:t>
            </a:r>
          </a:p>
          <a:p>
            <a:r>
              <a:rPr lang="en-GB" dirty="0">
                <a:solidFill>
                  <a:srgbClr val="FF0000"/>
                </a:solidFill>
              </a:rPr>
              <a:t>If negative charge is brought near a negative charge what would happen</a:t>
            </a:r>
          </a:p>
          <a:p>
            <a:r>
              <a:rPr lang="en-GB" dirty="0"/>
              <a:t>Repulsion</a:t>
            </a:r>
          </a:p>
          <a:p>
            <a:r>
              <a:rPr lang="en-GB" dirty="0">
                <a:solidFill>
                  <a:srgbClr val="FF0000"/>
                </a:solidFill>
              </a:rPr>
              <a:t>If a negative charge is brought near a positive charge what would happen?</a:t>
            </a:r>
          </a:p>
          <a:p>
            <a:r>
              <a:rPr lang="en-GB" dirty="0"/>
              <a:t>Attraction</a:t>
            </a:r>
          </a:p>
          <a:p>
            <a:r>
              <a:rPr lang="en-GB" dirty="0">
                <a:solidFill>
                  <a:srgbClr val="FF0000"/>
                </a:solidFill>
              </a:rPr>
              <a:t>How can we use this to explain the movement of electrons in a circuit?</a:t>
            </a:r>
          </a:p>
          <a:p>
            <a:r>
              <a:rPr lang="en-GB" dirty="0"/>
              <a:t>Negative terminal of the battery repels the electrons while the positive terminal attracts them so that the electrons flow from negative terminal to the positive terminal.</a:t>
            </a:r>
          </a:p>
        </p:txBody>
      </p:sp>
    </p:spTree>
    <p:extLst>
      <p:ext uri="{BB962C8B-B14F-4D97-AF65-F5344CB8AC3E}">
        <p14:creationId xmlns:p14="http://schemas.microsoft.com/office/powerpoint/2010/main" val="292770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conductors: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32039"/>
            <a:ext cx="10058400" cy="424016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hlinkClick r:id="rId2"/>
              </a:rPr>
              <a:t>https://phet.colorado.edu/en/simulations/circuit-construction-kit-ac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What do you think the wires are made of?</a:t>
            </a:r>
          </a:p>
          <a:p>
            <a:r>
              <a:rPr lang="en-GB" dirty="0"/>
              <a:t>Copper as it allows the current to flow.</a:t>
            </a:r>
          </a:p>
          <a:p>
            <a:r>
              <a:rPr lang="en-GB" dirty="0">
                <a:solidFill>
                  <a:srgbClr val="FF0000"/>
                </a:solidFill>
              </a:rPr>
              <a:t>Leave a gap in the circuit will the lamp light up?</a:t>
            </a:r>
          </a:p>
          <a:p>
            <a:r>
              <a:rPr lang="en-GB" dirty="0"/>
              <a:t>No</a:t>
            </a:r>
          </a:p>
          <a:p>
            <a:r>
              <a:rPr lang="en-GB" dirty="0">
                <a:solidFill>
                  <a:srgbClr val="FF0000"/>
                </a:solidFill>
              </a:rPr>
              <a:t>Now put eraser in the circuit what do you observe ?why?</a:t>
            </a:r>
          </a:p>
          <a:p>
            <a:r>
              <a:rPr lang="en-GB" dirty="0"/>
              <a:t>The current will not flow as the eraser does not allow the current to flow.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conductors: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32039"/>
            <a:ext cx="10058400" cy="4240161"/>
          </a:xfrm>
        </p:spPr>
        <p:txBody>
          <a:bodyPr>
            <a:normAutofit/>
          </a:bodyPr>
          <a:lstStyle/>
          <a:p>
            <a:r>
              <a:rPr lang="en-GB" dirty="0"/>
              <a:t>Can you now compare between conductors and insulators?</a:t>
            </a:r>
          </a:p>
          <a:p>
            <a:r>
              <a:rPr lang="en-GB" dirty="0"/>
              <a:t>Conductors are the materials that allow the current to flow through them </a:t>
            </a:r>
            <a:r>
              <a:rPr lang="en-GB" dirty="0" err="1"/>
              <a:t>fastly</a:t>
            </a:r>
            <a:endParaRPr lang="en-GB" dirty="0"/>
          </a:p>
          <a:p>
            <a:r>
              <a:rPr lang="en-GB" dirty="0"/>
              <a:t>Such as all metals</a:t>
            </a:r>
          </a:p>
          <a:p>
            <a:r>
              <a:rPr lang="en-GB" dirty="0"/>
              <a:t>Insulators are the materials that do not allow the current to flow through them.</a:t>
            </a:r>
          </a:p>
          <a:p>
            <a:r>
              <a:rPr lang="en-GB" dirty="0"/>
              <a:t>Such as paper, rubber and plastic.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40A7B-F1CD-269C-1F20-ED72F6531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1" y="4280720"/>
            <a:ext cx="6135329" cy="20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conductors: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of the electrons in a metal are </a:t>
            </a:r>
            <a:r>
              <a:rPr lang="en-GB" b="1" dirty="0">
                <a:solidFill>
                  <a:srgbClr val="FF0000"/>
                </a:solidFill>
              </a:rPr>
              <a:t>free to move</a:t>
            </a:r>
            <a:r>
              <a:rPr lang="en-GB" dirty="0"/>
              <a:t>. That means they can</a:t>
            </a:r>
          </a:p>
          <a:p>
            <a:r>
              <a:rPr lang="en-GB" dirty="0"/>
              <a:t>move through the metal.</a:t>
            </a:r>
          </a:p>
          <a:p>
            <a:r>
              <a:rPr lang="en-GB" dirty="0"/>
              <a:t>In a metal, these electrons move randomly, as shown in the diagram.</a:t>
            </a:r>
          </a:p>
          <a:p>
            <a:r>
              <a:rPr lang="en-GB" dirty="0"/>
              <a:t>Electrons are very small and this diagram is not to scale.</a:t>
            </a:r>
          </a:p>
          <a:p>
            <a:r>
              <a:rPr lang="en-GB" dirty="0"/>
              <a:t>When the metal is placed into a circuit, all the electrons move in the</a:t>
            </a:r>
          </a:p>
          <a:p>
            <a:r>
              <a:rPr lang="en-GB" dirty="0"/>
              <a:t>same direction.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95" y="4698482"/>
            <a:ext cx="7863643" cy="17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Assessment(group work)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1670538"/>
            <a:ext cx="10058400" cy="450166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1-electrons</a:t>
            </a:r>
          </a:p>
          <a:p>
            <a:r>
              <a:rPr lang="en-GB" dirty="0"/>
              <a:t>2-electrons-negative-attracted-repelled.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70" y="2023501"/>
            <a:ext cx="8835245" cy="30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64" y="0"/>
            <a:ext cx="10058400" cy="861646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Language support: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6" y="861646"/>
            <a:ext cx="11852031" cy="599635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cell:</a:t>
            </a:r>
            <a:r>
              <a:rPr lang="en-GB" dirty="0"/>
              <a:t> the component drives the flow of current by changing chemical energy to electrical energy; most cells are 1.5 V</a:t>
            </a:r>
          </a:p>
          <a:p>
            <a:r>
              <a:rPr lang="en-GB" dirty="0">
                <a:solidFill>
                  <a:srgbClr val="FF0000"/>
                </a:solidFill>
              </a:rPr>
              <a:t>battery:</a:t>
            </a:r>
            <a:r>
              <a:rPr lang="en-GB" dirty="0"/>
              <a:t> two or more cells connected together in series</a:t>
            </a:r>
          </a:p>
          <a:p>
            <a:r>
              <a:rPr lang="en-GB" dirty="0">
                <a:solidFill>
                  <a:srgbClr val="FF0000"/>
                </a:solidFill>
              </a:rPr>
              <a:t>components</a:t>
            </a:r>
            <a:r>
              <a:rPr lang="en-GB" dirty="0"/>
              <a:t>: parts of a circuit such as cells, lamps, switches; wires are not considered to be components</a:t>
            </a:r>
          </a:p>
          <a:p>
            <a:r>
              <a:rPr lang="en-GB" dirty="0">
                <a:solidFill>
                  <a:srgbClr val="FF0000"/>
                </a:solidFill>
              </a:rPr>
              <a:t>terminals: </a:t>
            </a:r>
            <a:r>
              <a:rPr lang="en-GB" dirty="0"/>
              <a:t>the connectors on a component; some of these are labelled + and –, such as on a cell, a battery or an ammeter; others, such as on a switch or a lamp, are not labelled</a:t>
            </a:r>
          </a:p>
          <a:p>
            <a:r>
              <a:rPr lang="en-GB" dirty="0">
                <a:solidFill>
                  <a:srgbClr val="FF0000"/>
                </a:solidFill>
              </a:rPr>
              <a:t>electrons:</a:t>
            </a:r>
            <a:r>
              <a:rPr lang="en-GB" dirty="0"/>
              <a:t> negatively charged particles which flow in wires to create current</a:t>
            </a:r>
          </a:p>
          <a:p>
            <a:r>
              <a:rPr lang="en-GB" dirty="0">
                <a:solidFill>
                  <a:srgbClr val="FF0000"/>
                </a:solidFill>
              </a:rPr>
              <a:t>current</a:t>
            </a:r>
            <a:r>
              <a:rPr lang="en-GB" dirty="0"/>
              <a:t>: the flow of electrons in a circuit</a:t>
            </a:r>
          </a:p>
          <a:p>
            <a:r>
              <a:rPr lang="en-GB" dirty="0">
                <a:solidFill>
                  <a:srgbClr val="FF0000"/>
                </a:solidFill>
              </a:rPr>
              <a:t>negative charge</a:t>
            </a:r>
            <a:r>
              <a:rPr lang="en-GB" dirty="0"/>
              <a:t>: the property of electrons which makes them attracted to positive charges and repelled by other negative charges</a:t>
            </a:r>
          </a:p>
          <a:p>
            <a:r>
              <a:rPr lang="en-GB" dirty="0">
                <a:solidFill>
                  <a:srgbClr val="FF0000"/>
                </a:solidFill>
              </a:rPr>
              <a:t>free to move</a:t>
            </a:r>
            <a:r>
              <a:rPr lang="en-GB" dirty="0"/>
              <a:t>: electrons in conductors, such as wires, are not fixed or attached in one position, so can move when a cell is connected into a complete circuit</a:t>
            </a:r>
          </a:p>
          <a:p>
            <a:r>
              <a:rPr lang="en-GB" dirty="0">
                <a:solidFill>
                  <a:srgbClr val="FF0000"/>
                </a:solidFill>
              </a:rPr>
              <a:t>attract</a:t>
            </a:r>
            <a:r>
              <a:rPr lang="en-GB" dirty="0"/>
              <a:t>: cause things to move closer together by a force; opposite of repel</a:t>
            </a:r>
          </a:p>
          <a:p>
            <a:r>
              <a:rPr lang="en-GB" dirty="0">
                <a:solidFill>
                  <a:srgbClr val="FF0000"/>
                </a:solidFill>
              </a:rPr>
              <a:t>repel</a:t>
            </a:r>
            <a:r>
              <a:rPr lang="en-GB" dirty="0"/>
              <a:t>: cause things to move apart by a force ; opposite of attract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06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at the picture and try to tell what makes the lamp light up?</a:t>
            </a:r>
          </a:p>
          <a:p>
            <a:r>
              <a:rPr lang="en-GB" dirty="0">
                <a:solidFill>
                  <a:srgbClr val="FF0000"/>
                </a:solidFill>
              </a:rPr>
              <a:t>The electric energy</a:t>
            </a:r>
          </a:p>
          <a:p>
            <a:r>
              <a:rPr lang="en-GB" dirty="0"/>
              <a:t>Can you think about the source of this electric energy?</a:t>
            </a:r>
          </a:p>
          <a:p>
            <a:r>
              <a:rPr lang="en-GB" dirty="0">
                <a:solidFill>
                  <a:srgbClr val="FF0000"/>
                </a:solidFill>
              </a:rPr>
              <a:t>The cell</a:t>
            </a:r>
          </a:p>
          <a:p>
            <a:r>
              <a:rPr lang="en-GB" dirty="0"/>
              <a:t>What is the energy conversion that takes place in the cell?</a:t>
            </a:r>
          </a:p>
          <a:p>
            <a:r>
              <a:rPr lang="en-GB" dirty="0">
                <a:solidFill>
                  <a:srgbClr val="FF0000"/>
                </a:solidFill>
              </a:rPr>
              <a:t>From chemical energy to electrical energy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25" y="3074871"/>
            <a:ext cx="3554352" cy="2941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044" y="4714690"/>
            <a:ext cx="2666082" cy="19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Cell vs battery: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difference between the cell and the battery?</a:t>
            </a:r>
          </a:p>
          <a:p>
            <a:r>
              <a:rPr lang="en-GB" dirty="0"/>
              <a:t>The battery consists of many cells, the cell is only one.</a:t>
            </a:r>
          </a:p>
          <a:p>
            <a:r>
              <a:rPr lang="en-GB" dirty="0"/>
              <a:t>For example: the car battery consists of hundreds of cells connected together.</a:t>
            </a:r>
          </a:p>
          <a:p>
            <a:r>
              <a:rPr lang="en-GB" dirty="0">
                <a:solidFill>
                  <a:srgbClr val="FF0000"/>
                </a:solidFill>
              </a:rPr>
              <a:t>Use pictures to tell what does the cell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Consist of?</a:t>
            </a:r>
          </a:p>
          <a:p>
            <a:pPr marL="0" indent="0">
              <a:buNone/>
            </a:pPr>
            <a:r>
              <a:rPr lang="en-GB" dirty="0"/>
              <a:t>It consists of two terminals </a:t>
            </a:r>
          </a:p>
          <a:p>
            <a:pPr marL="0" indent="0">
              <a:buNone/>
            </a:pPr>
            <a:r>
              <a:rPr lang="en-GB" dirty="0"/>
              <a:t>the positive terminal and </a:t>
            </a:r>
          </a:p>
          <a:p>
            <a:pPr marL="0" indent="0">
              <a:buNone/>
            </a:pPr>
            <a:r>
              <a:rPr lang="en-GB" dirty="0"/>
              <a:t>the negative terminal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71" y="3517025"/>
            <a:ext cx="3216925" cy="2682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551" y="3627727"/>
            <a:ext cx="868357" cy="15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9F79-8454-CC36-405B-8E24D9D9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else do we need for the lamp to light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037F-57B6-B2ED-8478-EC63B97A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/>
          <a:lstStyle/>
          <a:p>
            <a:r>
              <a:rPr lang="en-US" dirty="0"/>
              <a:t>Use the following figure to find out what is needed for the lamp to light up</a:t>
            </a:r>
          </a:p>
          <a:p>
            <a:r>
              <a:rPr lang="en-US" dirty="0"/>
              <a:t>For the electric energy to flow it needs a path to flow this path is called </a:t>
            </a:r>
            <a:r>
              <a:rPr lang="en-US" dirty="0">
                <a:solidFill>
                  <a:srgbClr val="FF0000"/>
                </a:solidFill>
              </a:rPr>
              <a:t>electric circuit.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7" descr="circuits1">
            <a:extLst>
              <a:ext uri="{FF2B5EF4-FFF2-40B4-BE49-F238E27FC236}">
                <a16:creationId xmlns:a16="http://schemas.microsoft.com/office/drawing/2014/main" id="{2564D675-637F-BE73-284B-BD46C386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98" y="3300169"/>
            <a:ext cx="3097213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69538"/>
          </a:xfrm>
        </p:spPr>
        <p:txBody>
          <a:bodyPr>
            <a:normAutofit/>
          </a:bodyPr>
          <a:lstStyle/>
          <a:p>
            <a:r>
              <a:rPr lang="en-GB" dirty="0"/>
              <a:t>Label the following circuit components: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guess what material the wire is made of? why?</a:t>
            </a:r>
          </a:p>
          <a:p>
            <a:r>
              <a:rPr lang="en-GB" dirty="0"/>
              <a:t>Copper because it is a good conductor</a:t>
            </a:r>
          </a:p>
          <a:p>
            <a:endParaRPr lang="en-GB" dirty="0"/>
          </a:p>
        </p:txBody>
      </p:sp>
      <p:pic>
        <p:nvPicPr>
          <p:cNvPr id="4" name="Picture 7" descr="circui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98" y="3300169"/>
            <a:ext cx="3097213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 flipH="1" flipV="1">
            <a:off x="3367453" y="4018085"/>
            <a:ext cx="1740877" cy="879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730268" y="5096487"/>
            <a:ext cx="19446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325821" y="3434741"/>
            <a:ext cx="19446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2359268" y="5205638"/>
            <a:ext cx="1740877" cy="879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39471" y="385099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66FF33"/>
                </a:solidFill>
                <a:latin typeface="Comic Sans MS" panose="030F0702030302020204" pitchFamily="66" charset="0"/>
              </a:rPr>
              <a:t>cell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18905" y="5014375"/>
            <a:ext cx="1147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66FF33"/>
                </a:solidFill>
                <a:latin typeface="Comic Sans MS" panose="030F0702030302020204" pitchFamily="66" charset="0"/>
              </a:rPr>
              <a:t>switch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710004" y="4896432"/>
            <a:ext cx="8645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66FF33"/>
                </a:solidFill>
                <a:latin typeface="Comic Sans MS" panose="030F0702030302020204" pitchFamily="66" charset="0"/>
              </a:rPr>
              <a:t>lamp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559434" y="3212072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66FF33"/>
                </a:solidFill>
                <a:latin typeface="Comic Sans MS" panose="030F0702030302020204" pitchFamily="66" charset="0"/>
              </a:rPr>
              <a:t>wires</a:t>
            </a:r>
          </a:p>
        </p:txBody>
      </p:sp>
    </p:spTree>
    <p:extLst>
      <p:ext uri="{BB962C8B-B14F-4D97-AF65-F5344CB8AC3E}">
        <p14:creationId xmlns:p14="http://schemas.microsoft.com/office/powerpoint/2010/main" val="33364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45230"/>
          </a:xfrm>
        </p:spPr>
        <p:txBody>
          <a:bodyPr>
            <a:normAutofit fontScale="90000"/>
          </a:bodyPr>
          <a:lstStyle/>
          <a:p>
            <a:r>
              <a:rPr lang="en-GB" dirty="0"/>
              <a:t>Electric circuit:(work in pairs)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44162"/>
            <a:ext cx="10058400" cy="45280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 the following simulation to build up an electric circuit</a:t>
            </a:r>
          </a:p>
          <a:p>
            <a:r>
              <a:rPr lang="en-GB" dirty="0">
                <a:solidFill>
                  <a:srgbClr val="FF0000"/>
                </a:solidFill>
                <a:hlinkClick r:id="rId2"/>
              </a:rPr>
              <a:t>https://phet.colorado.edu/en/simulations/circuit-construction-kit-ac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Answer the following questions</a:t>
            </a:r>
          </a:p>
          <a:p>
            <a:r>
              <a:rPr lang="en-GB" dirty="0">
                <a:solidFill>
                  <a:srgbClr val="FF0000"/>
                </a:solidFill>
              </a:rPr>
              <a:t>What are the wires used for?</a:t>
            </a:r>
          </a:p>
          <a:p>
            <a:r>
              <a:rPr lang="en-GB" dirty="0"/>
              <a:t>To connect the components together.</a:t>
            </a:r>
          </a:p>
          <a:p>
            <a:r>
              <a:rPr lang="en-GB" dirty="0">
                <a:solidFill>
                  <a:srgbClr val="FF0000"/>
                </a:solidFill>
              </a:rPr>
              <a:t>Close the switch what do you observe?</a:t>
            </a:r>
          </a:p>
          <a:p>
            <a:r>
              <a:rPr lang="en-GB" dirty="0"/>
              <a:t>The electrons are flowing along the circuit. And the lamp lights up</a:t>
            </a:r>
          </a:p>
          <a:p>
            <a:r>
              <a:rPr lang="en-GB" dirty="0">
                <a:solidFill>
                  <a:srgbClr val="FF0000"/>
                </a:solidFill>
              </a:rPr>
              <a:t>What is the charge of the electrons flowing?</a:t>
            </a:r>
          </a:p>
          <a:p>
            <a:r>
              <a:rPr lang="en-GB" dirty="0"/>
              <a:t>Negative </a:t>
            </a:r>
          </a:p>
          <a:p>
            <a:r>
              <a:rPr lang="en-GB" dirty="0">
                <a:solidFill>
                  <a:srgbClr val="FF0000"/>
                </a:solidFill>
              </a:rPr>
              <a:t>Open the switch what do you observe?</a:t>
            </a:r>
          </a:p>
          <a:p>
            <a:r>
              <a:rPr lang="en-GB" dirty="0"/>
              <a:t>The lamp will not light 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8"/>
          <a:stretch/>
        </p:blipFill>
        <p:spPr>
          <a:xfrm>
            <a:off x="8804788" y="1007247"/>
            <a:ext cx="3495368" cy="42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45230"/>
          </a:xfrm>
        </p:spPr>
        <p:txBody>
          <a:bodyPr>
            <a:normAutofit fontScale="90000"/>
          </a:bodyPr>
          <a:lstStyle/>
          <a:p>
            <a:r>
              <a:rPr lang="en-GB" dirty="0"/>
              <a:t>Electric circuit:(work in pairs)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44162"/>
            <a:ext cx="10058400" cy="452803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Electric current </a:t>
            </a:r>
            <a:r>
              <a:rPr lang="en-GB" dirty="0"/>
              <a:t>is the flow of electrons in the circuit, this path has to be closed.</a:t>
            </a:r>
          </a:p>
          <a:p>
            <a:r>
              <a:rPr lang="en-GB" dirty="0">
                <a:solidFill>
                  <a:srgbClr val="FF0000"/>
                </a:solidFill>
              </a:rPr>
              <a:t>Electric circuit </a:t>
            </a:r>
            <a:r>
              <a:rPr lang="en-GB" dirty="0"/>
              <a:t>is the path in which electric current flows.</a:t>
            </a:r>
          </a:p>
          <a:p>
            <a:r>
              <a:rPr lang="en-GB" dirty="0">
                <a:solidFill>
                  <a:srgbClr val="FF0000"/>
                </a:solidFill>
              </a:rPr>
              <a:t>Electric wires </a:t>
            </a:r>
            <a:r>
              <a:rPr lang="en-GB" dirty="0"/>
              <a:t>are used to connect the circuit components.</a:t>
            </a:r>
          </a:p>
          <a:p>
            <a:r>
              <a:rPr lang="en-GB" dirty="0">
                <a:solidFill>
                  <a:srgbClr val="FF0000"/>
                </a:solidFill>
              </a:rPr>
              <a:t>The switch </a:t>
            </a:r>
            <a:r>
              <a:rPr lang="en-GB" dirty="0"/>
              <a:t>is used to open and close the circuit.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19" y="3429001"/>
            <a:ext cx="67400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assessment:(group work)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9509" y="2701700"/>
            <a:ext cx="10058400" cy="405079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1- cell</a:t>
            </a:r>
          </a:p>
          <a:p>
            <a:r>
              <a:rPr lang="en-GB" dirty="0"/>
              <a:t>2-current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61" y="2093976"/>
            <a:ext cx="9536324" cy="25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0591"/>
          </a:xfrm>
        </p:spPr>
        <p:txBody>
          <a:bodyPr>
            <a:normAutofit fontScale="90000"/>
          </a:bodyPr>
          <a:lstStyle/>
          <a:p>
            <a:r>
              <a:rPr lang="en-GB" dirty="0"/>
              <a:t>How current flows? watch the video and be prepared to answer questions</a:t>
            </a:r>
          </a:p>
        </p:txBody>
      </p:sp>
      <p:pic>
        <p:nvPicPr>
          <p:cNvPr id="4" name="Flow of Electricity through a Circuit _ Electricity and Circuits _ Don't Memorise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1651445"/>
            <a:ext cx="9821008" cy="45207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37" y="17841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218</TotalTime>
  <Words>946</Words>
  <Application>Microsoft Office PowerPoint</Application>
  <PresentationFormat>Widescreen</PresentationFormat>
  <Paragraphs>142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Comic Sans MS</vt:lpstr>
      <vt:lpstr>Rockwell</vt:lpstr>
      <vt:lpstr>Rockwell Condensed</vt:lpstr>
      <vt:lpstr>Wingdings</vt:lpstr>
      <vt:lpstr>Wood Type</vt:lpstr>
      <vt:lpstr>Flow of electricity</vt:lpstr>
      <vt:lpstr>Starter:</vt:lpstr>
      <vt:lpstr>Cell vs battery:</vt:lpstr>
      <vt:lpstr>What else do we need for the lamp to light up?</vt:lpstr>
      <vt:lpstr>Electric circuit</vt:lpstr>
      <vt:lpstr>Electric circuit:(work in pairs)</vt:lpstr>
      <vt:lpstr>Electric circuit:(work in pairs)</vt:lpstr>
      <vt:lpstr>Quick assessment:(group work)</vt:lpstr>
      <vt:lpstr>How current flows? watch the video and be prepared to answer questions</vt:lpstr>
      <vt:lpstr>Electric current:</vt:lpstr>
      <vt:lpstr>Electric current:</vt:lpstr>
      <vt:lpstr>Electric conductors:</vt:lpstr>
      <vt:lpstr>Electric conductors:</vt:lpstr>
      <vt:lpstr>Electric conductors:</vt:lpstr>
      <vt:lpstr>Assessment(group work)</vt:lpstr>
      <vt:lpstr>Language support: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of electricity</dc:title>
  <dc:creator>Nada</dc:creator>
  <cp:lastModifiedBy>Nada elsayed</cp:lastModifiedBy>
  <cp:revision>16</cp:revision>
  <dcterms:created xsi:type="dcterms:W3CDTF">2023-01-27T14:17:50Z</dcterms:created>
  <dcterms:modified xsi:type="dcterms:W3CDTF">2023-02-07T06:28:48Z</dcterms:modified>
</cp:coreProperties>
</file>