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2"/>
  </p:notesMasterIdLst>
  <p:sldIdLst>
    <p:sldId id="338" r:id="rId2"/>
    <p:sldId id="256" r:id="rId3"/>
    <p:sldId id="289" r:id="rId4"/>
    <p:sldId id="319" r:id="rId5"/>
    <p:sldId id="320" r:id="rId6"/>
    <p:sldId id="321" r:id="rId7"/>
    <p:sldId id="323" r:id="rId8"/>
    <p:sldId id="324" r:id="rId9"/>
    <p:sldId id="325" r:id="rId10"/>
    <p:sldId id="327" r:id="rId11"/>
    <p:sldId id="328" r:id="rId12"/>
    <p:sldId id="290" r:id="rId13"/>
    <p:sldId id="291" r:id="rId14"/>
    <p:sldId id="293" r:id="rId15"/>
    <p:sldId id="292" r:id="rId16"/>
    <p:sldId id="295" r:id="rId17"/>
    <p:sldId id="301" r:id="rId18"/>
    <p:sldId id="302" r:id="rId19"/>
    <p:sldId id="303" r:id="rId20"/>
    <p:sldId id="304" r:id="rId21"/>
    <p:sldId id="305" r:id="rId22"/>
    <p:sldId id="306" r:id="rId23"/>
    <p:sldId id="307" r:id="rId24"/>
    <p:sldId id="300" r:id="rId25"/>
    <p:sldId id="329" r:id="rId26"/>
    <p:sldId id="339" r:id="rId27"/>
    <p:sldId id="308" r:id="rId28"/>
    <p:sldId id="309" r:id="rId29"/>
    <p:sldId id="310" r:id="rId30"/>
    <p:sldId id="33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A1341-198C-461F-99CF-C68E80E3A608}" type="datetimeFigureOut">
              <a:rPr lang="en-US" smtClean="0"/>
              <a:pPr/>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6763C-DBBB-4EB8-8FE3-453DAD98FDB5}" type="slidenum">
              <a:rPr lang="en-US" smtClean="0"/>
              <a:pPr/>
              <a:t>‹#›</a:t>
            </a:fld>
            <a:endParaRPr lang="en-US"/>
          </a:p>
        </p:txBody>
      </p:sp>
    </p:spTree>
    <p:extLst>
      <p:ext uri="{BB962C8B-B14F-4D97-AF65-F5344CB8AC3E}">
        <p14:creationId xmlns:p14="http://schemas.microsoft.com/office/powerpoint/2010/main" val="360046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en-US"/>
              <a:t>Many students will have seen </a:t>
            </a:r>
            <a:r>
              <a:rPr lang="ja-JP" altLang="en-US"/>
              <a:t>“</a:t>
            </a:r>
            <a:r>
              <a:rPr lang="en-US" altLang="ja-JP"/>
              <a:t>Captain America</a:t>
            </a:r>
            <a:r>
              <a:rPr lang="ja-JP" altLang="en-US"/>
              <a:t>”</a:t>
            </a:r>
            <a:r>
              <a:rPr lang="en-US" altLang="ja-JP"/>
              <a:t> or </a:t>
            </a:r>
            <a:r>
              <a:rPr lang="ja-JP" altLang="en-US"/>
              <a:t>“</a:t>
            </a:r>
            <a:r>
              <a:rPr lang="en-US" altLang="ja-JP"/>
              <a:t>The Avengers.</a:t>
            </a:r>
            <a:r>
              <a:rPr lang="ja-JP" altLang="en-US"/>
              <a:t>”</a:t>
            </a:r>
            <a:r>
              <a:rPr lang="en-US" altLang="ja-JP"/>
              <a:t>  Talk about why this particular ad, which is featured in the film, would appeal to the Captain American character.</a:t>
            </a:r>
            <a:endParaRPr lang="en-US" altLang="en-US"/>
          </a:p>
        </p:txBody>
      </p:sp>
    </p:spTree>
    <p:extLst>
      <p:ext uri="{BB962C8B-B14F-4D97-AF65-F5344CB8AC3E}">
        <p14:creationId xmlns:p14="http://schemas.microsoft.com/office/powerpoint/2010/main" val="13074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en-US"/>
              <a:t>Discuss with students why sad images are often used in ads for companies that are soliciting donations.  Discuss the effects of music in these ads as well—an example would be Sarah MacLachlan</a:t>
            </a:r>
            <a:r>
              <a:rPr lang="ja-JP" altLang="en-US"/>
              <a:t>’</a:t>
            </a:r>
            <a:r>
              <a:rPr lang="en-US" altLang="ja-JP"/>
              <a:t>s song </a:t>
            </a:r>
            <a:r>
              <a:rPr lang="ja-JP" altLang="en-US"/>
              <a:t>“</a:t>
            </a:r>
            <a:r>
              <a:rPr lang="en-US" altLang="ja-JP"/>
              <a:t>In the Arms of an Angel</a:t>
            </a:r>
            <a:r>
              <a:rPr lang="ja-JP" altLang="en-US"/>
              <a:t>”</a:t>
            </a:r>
            <a:endParaRPr lang="en-US" altLang="en-US"/>
          </a:p>
        </p:txBody>
      </p:sp>
    </p:spTree>
    <p:extLst>
      <p:ext uri="{BB962C8B-B14F-4D97-AF65-F5344CB8AC3E}">
        <p14:creationId xmlns:p14="http://schemas.microsoft.com/office/powerpoint/2010/main" val="124294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32E4CE0-B7FF-4628-99D4-AF68FC5206C8}"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
        <p:nvSpPr>
          <p:cNvPr id="174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41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1502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5A10F8E-C8B9-4841-9B28-ABF94FBA9B23}"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
        <p:nvSpPr>
          <p:cNvPr id="194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8181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FB239C5-3E88-4F04-AAE3-10ECC30CAC5F}" type="slidenum">
              <a:rPr lang="en-US" altLang="en-US" sz="1200">
                <a:latin typeface="Calibri" panose="020F0502020204030204" pitchFamily="34" charset="0"/>
              </a:rPr>
              <a:pPr eaLnBrk="1" hangingPunct="1"/>
              <a:t>14</a:t>
            </a:fld>
            <a:endParaRPr lang="en-US" altLang="en-US" sz="1200">
              <a:latin typeface="Calibri" panose="020F0502020204030204" pitchFamily="34" charset="0"/>
            </a:endParaRPr>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194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eaLnBrk="1" hangingPunct="1">
              <a:defRPr/>
            </a:pPr>
            <a:r>
              <a:rPr lang="en-US">
                <a:latin typeface="Calibri" charset="0"/>
              </a:rPr>
              <a:t>Here are some possible leads for a persuasive paper about school dress codes.  Have students consider tone and audience.  Which would be most appropriate?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eaLnBrk="1" hangingPunct="1">
              <a:defRPr/>
            </a:pPr>
            <a:r>
              <a:rPr lang="en-US">
                <a:latin typeface="Calibri" charset="0"/>
              </a:rPr>
              <a:t>Here are some possible leads for a persuasive paper about school dress codes.  Have students consider tone and audience.  Which would be most appropriate?</a:t>
            </a:r>
          </a:p>
        </p:txBody>
      </p:sp>
    </p:spTree>
    <p:extLst>
      <p:ext uri="{BB962C8B-B14F-4D97-AF65-F5344CB8AC3E}">
        <p14:creationId xmlns:p14="http://schemas.microsoft.com/office/powerpoint/2010/main" val="1109465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713E442-C512-43C2-ADCE-551837708C27}" type="datetimeFigureOut">
              <a:rPr lang="en-US" smtClean="0"/>
              <a:pPr/>
              <a:t>3/1/2024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260305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13E442-C512-43C2-ADCE-551837708C27}"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2332600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713E442-C512-43C2-ADCE-551837708C2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78986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713E442-C512-43C2-ADCE-551837708C2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1374530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13E442-C512-43C2-ADCE-551837708C2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3995592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713E442-C512-43C2-ADCE-551837708C27}" type="datetimeFigureOut">
              <a:rPr lang="en-US" smtClean="0"/>
              <a:pPr/>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1524025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713E442-C512-43C2-ADCE-551837708C27}" type="datetimeFigureOut">
              <a:rPr lang="en-US" smtClean="0"/>
              <a:pPr/>
              <a:t>3/1/2024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1984440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713E442-C512-43C2-ADCE-551837708C2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1058364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713E442-C512-43C2-ADCE-551837708C2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2435497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201498-D2E2-4D46-9A00-8E36AD164F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3E442-C512-43C2-ADCE-551837708C2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364664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13E442-C512-43C2-ADCE-551837708C2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132878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13E442-C512-43C2-ADCE-551837708C27}"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97588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13E442-C512-43C2-ADCE-551837708C27}" type="datetimeFigureOut">
              <a:rPr lang="en-US" smtClean="0"/>
              <a:pPr/>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87140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13E442-C512-43C2-ADCE-551837708C27}" type="datetimeFigureOut">
              <a:rPr lang="en-US" smtClean="0"/>
              <a:pPr/>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80079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3E442-C512-43C2-ADCE-551837708C27}" type="datetimeFigureOut">
              <a:rPr lang="en-US" smtClean="0"/>
              <a:pPr/>
              <a:t>3/1/2024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271938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13E442-C512-43C2-ADCE-551837708C27}"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175393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13E442-C512-43C2-ADCE-551837708C27}"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B812D4-43BF-43DB-B2D3-0B448CC8617B}" type="slidenum">
              <a:rPr lang="en-US" smtClean="0"/>
              <a:pPr/>
              <a:t>‹#›</a:t>
            </a:fld>
            <a:endParaRPr lang="en-US"/>
          </a:p>
        </p:txBody>
      </p:sp>
    </p:spTree>
    <p:extLst>
      <p:ext uri="{BB962C8B-B14F-4D97-AF65-F5344CB8AC3E}">
        <p14:creationId xmlns:p14="http://schemas.microsoft.com/office/powerpoint/2010/main" val="410275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713E442-C512-43C2-ADCE-551837708C27}" type="datetimeFigureOut">
              <a:rPr lang="en-US" smtClean="0"/>
              <a:pPr/>
              <a:t>3/1/2024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5B812D4-43BF-43DB-B2D3-0B448CC8617B}" type="slidenum">
              <a:rPr lang="en-US" smtClean="0"/>
              <a:pPr/>
              <a:t>‹#›</a:t>
            </a:fld>
            <a:endParaRPr lang="en-US"/>
          </a:p>
        </p:txBody>
      </p:sp>
    </p:spTree>
    <p:extLst>
      <p:ext uri="{BB962C8B-B14F-4D97-AF65-F5344CB8AC3E}">
        <p14:creationId xmlns:p14="http://schemas.microsoft.com/office/powerpoint/2010/main" val="1669109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azttKmT0rVc"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58196" y="871268"/>
            <a:ext cx="7496355" cy="707886"/>
          </a:xfrm>
          <a:prstGeom prst="rect">
            <a:avLst/>
          </a:prstGeom>
          <a:noFill/>
        </p:spPr>
        <p:txBody>
          <a:bodyPr wrap="square" rtlCol="0">
            <a:spAutoFit/>
          </a:bodyPr>
          <a:lstStyle/>
          <a:p>
            <a:pPr algn="ctr">
              <a:spcBef>
                <a:spcPct val="0"/>
              </a:spcBef>
            </a:pPr>
            <a:r>
              <a:rPr lang="en-US" altLang="en-US" sz="4000" dirty="0">
                <a:solidFill>
                  <a:schemeClr val="bg1"/>
                </a:solidFill>
                <a:latin typeface="Showcard Gothic" panose="04020904020102020604" pitchFamily="82" charset="0"/>
              </a:rPr>
              <a:t>Persuasive Writing :1</a:t>
            </a:r>
            <a:endParaRPr lang="en-US" sz="4000" dirty="0">
              <a:solidFill>
                <a:schemeClr val="bg1"/>
              </a:solidFill>
              <a:latin typeface="+mj-lt"/>
              <a:ea typeface="+mj-ea"/>
              <a:cs typeface="+mj-cs"/>
            </a:endParaRPr>
          </a:p>
        </p:txBody>
      </p:sp>
      <p:pic>
        <p:nvPicPr>
          <p:cNvPr id="8" name="Picture 4" descr="http://images.google.com/url?source=imgres&amp;ct=img&amp;q=http://www.perthlaw.biz/Bird%2520Week%25202006/nike.jpg&amp;usg=AFQjCNFCAPVfzfDv3H7bLH-3xf3qN-R6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245" y="1928005"/>
            <a:ext cx="381000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14CC36-A550-4D20-926F-1A8EE7E3365B}"/>
              </a:ext>
            </a:extLst>
          </p:cNvPr>
          <p:cNvSpPr txBox="1"/>
          <p:nvPr/>
        </p:nvSpPr>
        <p:spPr>
          <a:xfrm>
            <a:off x="848139" y="2120949"/>
            <a:ext cx="5579165" cy="3200876"/>
          </a:xfrm>
          <a:prstGeom prst="rect">
            <a:avLst/>
          </a:prstGeom>
          <a:noFill/>
        </p:spPr>
        <p:txBody>
          <a:bodyPr wrap="square" rtlCol="0">
            <a:spAutoFit/>
          </a:bodyPr>
          <a:lstStyle/>
          <a:p>
            <a:r>
              <a:rPr lang="en-US" sz="2000" b="1" dirty="0">
                <a:solidFill>
                  <a:schemeClr val="bg1"/>
                </a:solidFill>
              </a:rPr>
              <a:t>Lesson Objectives:</a:t>
            </a:r>
          </a:p>
          <a:p>
            <a:endParaRPr lang="en-US" sz="2000" b="1" dirty="0">
              <a:solidFill>
                <a:schemeClr val="bg1"/>
              </a:solidFill>
            </a:endParaRPr>
          </a:p>
          <a:p>
            <a:r>
              <a:rPr lang="en-US" b="1" dirty="0">
                <a:solidFill>
                  <a:schemeClr val="bg1"/>
                </a:solidFill>
              </a:rPr>
              <a:t>By the end of the lesson, you should be able to:</a:t>
            </a:r>
          </a:p>
          <a:p>
            <a:endParaRPr lang="en-US" b="1" dirty="0">
              <a:solidFill>
                <a:schemeClr val="bg1"/>
              </a:solidFill>
            </a:endParaRPr>
          </a:p>
          <a:p>
            <a:pPr marL="285750" indent="-285750">
              <a:buFont typeface="Arial" panose="020B0604020202020204" pitchFamily="34" charset="0"/>
              <a:buChar char="•"/>
            </a:pPr>
            <a:r>
              <a:rPr lang="en-US" dirty="0">
                <a:solidFill>
                  <a:schemeClr val="bg1"/>
                </a:solidFill>
              </a:rPr>
              <a:t>Identify the elements of persuasive writing</a:t>
            </a:r>
          </a:p>
          <a:p>
            <a:pPr marL="285750" indent="-285750">
              <a:buFont typeface="Arial" panose="020B0604020202020204" pitchFamily="34" charset="0"/>
              <a:buChar char="•"/>
            </a:pPr>
            <a:r>
              <a:rPr lang="en-US" dirty="0">
                <a:solidFill>
                  <a:schemeClr val="bg1"/>
                </a:solidFill>
              </a:rPr>
              <a:t>Identify examples of persuasive texts</a:t>
            </a:r>
          </a:p>
          <a:p>
            <a:pPr marL="285750" indent="-285750">
              <a:buFont typeface="Arial" panose="020B0604020202020204" pitchFamily="34" charset="0"/>
              <a:buChar char="•"/>
            </a:pPr>
            <a:r>
              <a:rPr lang="en-US" dirty="0">
                <a:solidFill>
                  <a:schemeClr val="bg1"/>
                </a:solidFill>
              </a:rPr>
              <a:t>Get acquainted and apply hooks</a:t>
            </a:r>
          </a:p>
          <a:p>
            <a:pPr marL="285750" indent="-285750">
              <a:buFont typeface="Arial" panose="020B0604020202020204" pitchFamily="34" charset="0"/>
              <a:buChar char="•"/>
            </a:pPr>
            <a:r>
              <a:rPr lang="en-US" dirty="0">
                <a:solidFill>
                  <a:schemeClr val="bg1"/>
                </a:solidFill>
              </a:rPr>
              <a:t>Produce a solid thesis</a:t>
            </a:r>
          </a:p>
          <a:p>
            <a:endParaRPr lang="en-US" dirty="0"/>
          </a:p>
          <a:p>
            <a:r>
              <a:rPr lang="en-US" dirty="0"/>
              <a:t> </a:t>
            </a:r>
          </a:p>
          <a:p>
            <a:endParaRPr lang="en-US" dirty="0"/>
          </a:p>
        </p:txBody>
      </p:sp>
    </p:spTree>
    <p:extLst>
      <p:ext uri="{BB962C8B-B14F-4D97-AF65-F5344CB8AC3E}">
        <p14:creationId xmlns:p14="http://schemas.microsoft.com/office/powerpoint/2010/main" val="4075181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z="3200">
                <a:solidFill>
                  <a:srgbClr val="FF9900"/>
                </a:solidFill>
                <a:ea typeface="ＭＳ Ｐゴシック" pitchFamily="34" charset="-128"/>
              </a:rPr>
              <a:t>Forms of Persuasive Writing</a:t>
            </a:r>
          </a:p>
        </p:txBody>
      </p:sp>
      <p:sp>
        <p:nvSpPr>
          <p:cNvPr id="24578" name="Rectangle 3"/>
          <p:cNvSpPr>
            <a:spLocks noGrp="1" noChangeArrowheads="1"/>
          </p:cNvSpPr>
          <p:nvPr>
            <p:ph type="body" idx="1"/>
          </p:nvPr>
        </p:nvSpPr>
        <p:spPr>
          <a:xfrm>
            <a:off x="663389" y="2559423"/>
            <a:ext cx="10972800" cy="4525963"/>
          </a:xfrm>
        </p:spPr>
        <p:txBody>
          <a:bodyPr>
            <a:normAutofit/>
          </a:bodyPr>
          <a:lstStyle/>
          <a:p>
            <a:pPr algn="ctr">
              <a:buFontTx/>
              <a:buNone/>
            </a:pPr>
            <a:r>
              <a:rPr lang="en-US" sz="2000" dirty="0">
                <a:solidFill>
                  <a:srgbClr val="33CCCC"/>
                </a:solidFill>
                <a:ea typeface="ＭＳ Ｐゴシック" pitchFamily="34" charset="-128"/>
              </a:rPr>
              <a:t>Reviews</a:t>
            </a:r>
            <a:r>
              <a:rPr lang="en-US" sz="2000" dirty="0">
                <a:ea typeface="ＭＳ Ｐゴシック" pitchFamily="34" charset="-128"/>
              </a:rPr>
              <a:t> evaluate items like books or movies and state an opinion as to whether the product is worth the reader</a:t>
            </a:r>
            <a:r>
              <a:rPr lang="ja-JP" altLang="en-US" sz="2000">
                <a:ea typeface="ＭＳ Ｐゴシック" pitchFamily="34" charset="-128"/>
              </a:rPr>
              <a:t>’</a:t>
            </a:r>
            <a:r>
              <a:rPr lang="en-US" altLang="ja-JP" sz="2000" dirty="0">
                <a:ea typeface="ＭＳ Ｐゴシック" pitchFamily="34" charset="-128"/>
              </a:rPr>
              <a:t>s time and money.</a:t>
            </a:r>
            <a:endParaRPr lang="en-US" sz="2000" dirty="0">
              <a:ea typeface="ＭＳ Ｐゴシック" pitchFamily="34" charset="-128"/>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l="8125" t="17188" r="13750" b="14844"/>
          <a:stretch>
            <a:fillRect/>
          </a:stretch>
        </p:blipFill>
        <p:spPr bwMode="auto">
          <a:xfrm>
            <a:off x="3251200" y="3429001"/>
            <a:ext cx="58928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7" name="Text Box 5"/>
          <p:cNvSpPr txBox="1">
            <a:spLocks noChangeArrowheads="1"/>
          </p:cNvSpPr>
          <p:nvPr/>
        </p:nvSpPr>
        <p:spPr bwMode="auto">
          <a:xfrm>
            <a:off x="0" y="6629401"/>
            <a:ext cx="12192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800">
                <a:solidFill>
                  <a:schemeClr val="bg1"/>
                </a:solidFill>
              </a:rPr>
              <a:t>http://www.imdb.com/movies-in-theaters/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z="3200">
                <a:solidFill>
                  <a:srgbClr val="FF9900"/>
                </a:solidFill>
                <a:ea typeface="ＭＳ Ｐゴシック" pitchFamily="34" charset="-128"/>
              </a:rPr>
              <a:t>Forms of Persuasive Writing</a:t>
            </a:r>
          </a:p>
        </p:txBody>
      </p:sp>
      <p:sp>
        <p:nvSpPr>
          <p:cNvPr id="25602" name="Rectangle 3"/>
          <p:cNvSpPr>
            <a:spLocks noGrp="1" noChangeArrowheads="1"/>
          </p:cNvSpPr>
          <p:nvPr>
            <p:ph type="body" idx="1"/>
          </p:nvPr>
        </p:nvSpPr>
        <p:spPr>
          <a:xfrm>
            <a:off x="372035" y="2332037"/>
            <a:ext cx="4876800" cy="4525963"/>
          </a:xfrm>
        </p:spPr>
        <p:txBody>
          <a:bodyPr/>
          <a:lstStyle/>
          <a:p>
            <a:pPr algn="ctr">
              <a:lnSpc>
                <a:spcPct val="90000"/>
              </a:lnSpc>
              <a:buFontTx/>
              <a:buNone/>
            </a:pPr>
            <a:r>
              <a:rPr lang="en-US" sz="2800" dirty="0">
                <a:solidFill>
                  <a:srgbClr val="FFCC00"/>
                </a:solidFill>
                <a:ea typeface="ＭＳ Ｐゴシック" pitchFamily="34" charset="-128"/>
              </a:rPr>
              <a:t>Blogs</a:t>
            </a:r>
            <a:r>
              <a:rPr lang="en-US" sz="2800" dirty="0">
                <a:ea typeface="ＭＳ Ｐゴシック" pitchFamily="34" charset="-128"/>
              </a:rPr>
              <a:t> provide commentary on a particular topic, often combining text, images, and links to other blogs, web pages, and other media related to its topic. Blogs also allow readers to respond.</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l="12500" t="14844" r="17500" b="14844"/>
          <a:stretch>
            <a:fillRect/>
          </a:stretch>
        </p:blipFill>
        <p:spPr bwMode="auto">
          <a:xfrm>
            <a:off x="5662706" y="2734235"/>
            <a:ext cx="6197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21" name="Text Box 5"/>
          <p:cNvSpPr txBox="1">
            <a:spLocks noChangeArrowheads="1"/>
          </p:cNvSpPr>
          <p:nvPr/>
        </p:nvSpPr>
        <p:spPr bwMode="auto">
          <a:xfrm>
            <a:off x="5689600" y="6096001"/>
            <a:ext cx="6299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800">
                <a:solidFill>
                  <a:schemeClr val="bg1"/>
                </a:solidFill>
              </a:rPr>
              <a:t>http://www.ted.com/talks/marcel_dicke_why_not_eat_insects.html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algn="ctr" eaLnBrk="1" hangingPunct="1"/>
            <a:r>
              <a:rPr lang="en-US" altLang="en-US" i="1" dirty="0">
                <a:solidFill>
                  <a:schemeClr val="bg1"/>
                </a:solidFill>
              </a:rPr>
              <a:t>Persuasive Writing can be used to…</a:t>
            </a:r>
          </a:p>
        </p:txBody>
      </p:sp>
      <p:sp>
        <p:nvSpPr>
          <p:cNvPr id="16386" name="Rectangle 3"/>
          <p:cNvSpPr>
            <a:spLocks noGrp="1" noChangeArrowheads="1"/>
          </p:cNvSpPr>
          <p:nvPr>
            <p:ph type="body" sz="half" idx="1"/>
          </p:nvPr>
        </p:nvSpPr>
        <p:spPr>
          <a:xfrm>
            <a:off x="1697158" y="2687531"/>
            <a:ext cx="4267200" cy="4297362"/>
          </a:xfrm>
        </p:spPr>
        <p:txBody>
          <a:bodyPr/>
          <a:lstStyle/>
          <a:p>
            <a:pPr lvl="1" eaLnBrk="1" hangingPunct="1">
              <a:lnSpc>
                <a:spcPct val="90000"/>
              </a:lnSpc>
              <a:buClr>
                <a:schemeClr val="tx1"/>
              </a:buClr>
              <a:buFont typeface="Times" panose="02020603050405020304" pitchFamily="18" charset="0"/>
              <a:buChar char="•"/>
            </a:pPr>
            <a:r>
              <a:rPr lang="en-US" altLang="en-US" dirty="0"/>
              <a:t>Support a cause  </a:t>
            </a:r>
          </a:p>
          <a:p>
            <a:pPr lvl="1" eaLnBrk="1" hangingPunct="1">
              <a:lnSpc>
                <a:spcPct val="90000"/>
              </a:lnSpc>
              <a:buClr>
                <a:schemeClr val="tx1"/>
              </a:buClr>
              <a:buFont typeface="Times" panose="02020603050405020304" pitchFamily="18" charset="0"/>
              <a:buChar char="•"/>
            </a:pPr>
            <a:endParaRPr lang="en-US" altLang="en-US" dirty="0"/>
          </a:p>
          <a:p>
            <a:pPr lvl="1" eaLnBrk="1" hangingPunct="1">
              <a:lnSpc>
                <a:spcPct val="90000"/>
              </a:lnSpc>
              <a:buClr>
                <a:schemeClr val="tx1"/>
              </a:buClr>
              <a:buFont typeface="Times" panose="02020603050405020304" pitchFamily="18" charset="0"/>
              <a:buChar char="•"/>
            </a:pPr>
            <a:endParaRPr lang="en-US" altLang="en-US" dirty="0"/>
          </a:p>
          <a:p>
            <a:pPr lvl="1" eaLnBrk="1" hangingPunct="1">
              <a:lnSpc>
                <a:spcPct val="90000"/>
              </a:lnSpc>
              <a:buClr>
                <a:schemeClr val="tx1"/>
              </a:buClr>
              <a:buFont typeface="Times" panose="02020603050405020304" pitchFamily="18" charset="0"/>
              <a:buChar char="•"/>
            </a:pPr>
            <a:r>
              <a:rPr lang="en-US" altLang="en-US" dirty="0"/>
              <a:t>Urge people to action </a:t>
            </a:r>
          </a:p>
          <a:p>
            <a:pPr lvl="1" eaLnBrk="1" hangingPunct="1">
              <a:lnSpc>
                <a:spcPct val="90000"/>
              </a:lnSpc>
              <a:buClr>
                <a:schemeClr val="tx1"/>
              </a:buClr>
              <a:buFont typeface="Times" panose="02020603050405020304" pitchFamily="18" charset="0"/>
              <a:buChar char="•"/>
            </a:pPr>
            <a:endParaRPr lang="en-US" altLang="en-US" dirty="0"/>
          </a:p>
          <a:p>
            <a:pPr lvl="1" eaLnBrk="1" hangingPunct="1">
              <a:lnSpc>
                <a:spcPct val="90000"/>
              </a:lnSpc>
              <a:buClr>
                <a:schemeClr val="tx1"/>
              </a:buClr>
              <a:buFont typeface="Times" panose="02020603050405020304" pitchFamily="18" charset="0"/>
              <a:buChar char="•"/>
            </a:pPr>
            <a:r>
              <a:rPr lang="en-US" altLang="en-US" dirty="0"/>
              <a:t>Make a change </a:t>
            </a:r>
          </a:p>
          <a:p>
            <a:pPr lvl="1" eaLnBrk="1" hangingPunct="1">
              <a:lnSpc>
                <a:spcPct val="90000"/>
              </a:lnSpc>
              <a:buClr>
                <a:schemeClr val="tx1"/>
              </a:buClr>
              <a:buFont typeface="Times" panose="02020603050405020304" pitchFamily="18" charset="0"/>
              <a:buChar char="•"/>
            </a:pPr>
            <a:endParaRPr lang="en-US" altLang="en-US" sz="1800" dirty="0"/>
          </a:p>
          <a:p>
            <a:pPr lvl="1" eaLnBrk="1" hangingPunct="1">
              <a:lnSpc>
                <a:spcPct val="90000"/>
              </a:lnSpc>
              <a:buClr>
                <a:schemeClr val="tx1"/>
              </a:buClr>
              <a:buFont typeface="Times" panose="02020603050405020304" pitchFamily="18" charset="0"/>
              <a:buChar char="•"/>
            </a:pPr>
            <a:endParaRPr lang="en-US" altLang="en-US" sz="1800" dirty="0"/>
          </a:p>
          <a:p>
            <a:pPr lvl="1" eaLnBrk="1" hangingPunct="1">
              <a:lnSpc>
                <a:spcPct val="90000"/>
              </a:lnSpc>
              <a:buClr>
                <a:schemeClr val="tx1"/>
              </a:buClr>
              <a:buFont typeface="Times" panose="02020603050405020304" pitchFamily="18" charset="0"/>
              <a:buChar char="•"/>
            </a:pPr>
            <a:r>
              <a:rPr lang="en-US" altLang="en-US" dirty="0"/>
              <a:t>Prove something wrong</a:t>
            </a:r>
          </a:p>
          <a:p>
            <a:pPr eaLnBrk="1" hangingPunct="1">
              <a:lnSpc>
                <a:spcPct val="90000"/>
              </a:lnSpc>
              <a:buClr>
                <a:schemeClr val="tx1"/>
              </a:buClr>
              <a:buFont typeface="Arial" panose="020B0604020202020204" pitchFamily="34" charset="0"/>
              <a:buChar char="●"/>
            </a:pPr>
            <a:endParaRPr lang="en-US" altLang="en-US" dirty="0"/>
          </a:p>
        </p:txBody>
      </p:sp>
      <p:sp>
        <p:nvSpPr>
          <p:cNvPr id="16387" name="Rectangle 4"/>
          <p:cNvSpPr>
            <a:spLocks noGrp="1" noChangeArrowheads="1"/>
          </p:cNvSpPr>
          <p:nvPr>
            <p:ph type="body" sz="half" idx="2"/>
          </p:nvPr>
        </p:nvSpPr>
        <p:spPr>
          <a:xfrm>
            <a:off x="6033637" y="2252948"/>
            <a:ext cx="4697115" cy="4373562"/>
          </a:xfrm>
        </p:spPr>
        <p:txBody>
          <a:bodyPr>
            <a:normAutofit/>
          </a:bodyPr>
          <a:lstStyle/>
          <a:p>
            <a:pPr eaLnBrk="1" hangingPunct="1">
              <a:buFont typeface="Times" panose="02020603050405020304" pitchFamily="18" charset="0"/>
              <a:buNone/>
            </a:pPr>
            <a:r>
              <a:rPr lang="en-US" altLang="en-US" sz="2000" b="1" dirty="0"/>
              <a:t>Persuasive Statement</a:t>
            </a:r>
          </a:p>
          <a:p>
            <a:pPr eaLnBrk="1" hangingPunct="1">
              <a:buClr>
                <a:schemeClr val="tx1"/>
              </a:buClr>
            </a:pPr>
            <a:r>
              <a:rPr lang="ja-JP" altLang="en-US" sz="2000" dirty="0"/>
              <a:t>“</a:t>
            </a:r>
            <a:r>
              <a:rPr lang="en-US" altLang="ja-JP" sz="2000" dirty="0"/>
              <a:t>Please support my football team by buying discount coupons.</a:t>
            </a:r>
            <a:r>
              <a:rPr lang="ja-JP" altLang="en-US" sz="2000" dirty="0"/>
              <a:t>”</a:t>
            </a:r>
            <a:endParaRPr lang="en-US" altLang="ja-JP" sz="2000" dirty="0"/>
          </a:p>
          <a:p>
            <a:pPr eaLnBrk="1" hangingPunct="1">
              <a:buClr>
                <a:schemeClr val="tx1"/>
              </a:buClr>
            </a:pPr>
            <a:r>
              <a:rPr lang="ja-JP" altLang="en-US" sz="2000" dirty="0"/>
              <a:t>“</a:t>
            </a:r>
            <a:r>
              <a:rPr lang="en-US" altLang="ja-JP" sz="2000" dirty="0"/>
              <a:t>Vote for Sarah!</a:t>
            </a:r>
            <a:r>
              <a:rPr lang="ja-JP" altLang="en-US" sz="2000" dirty="0"/>
              <a:t>”</a:t>
            </a:r>
            <a:endParaRPr lang="en-US" altLang="ja-JP" sz="2000" dirty="0"/>
          </a:p>
          <a:p>
            <a:pPr eaLnBrk="1" hangingPunct="1">
              <a:buClr>
                <a:schemeClr val="tx1"/>
              </a:buClr>
            </a:pPr>
            <a:endParaRPr lang="en-US" altLang="en-US" sz="2000" dirty="0"/>
          </a:p>
          <a:p>
            <a:pPr eaLnBrk="1" hangingPunct="1">
              <a:buClr>
                <a:schemeClr val="tx1"/>
              </a:buClr>
            </a:pPr>
            <a:r>
              <a:rPr lang="ja-JP" altLang="en-US" sz="2000" dirty="0"/>
              <a:t>“</a:t>
            </a:r>
            <a:r>
              <a:rPr lang="en-US" altLang="ja-JP" sz="2000" dirty="0"/>
              <a:t>The principal should let us wear hats.</a:t>
            </a:r>
            <a:r>
              <a:rPr lang="ja-JP" altLang="en-US" sz="2000"/>
              <a:t>”</a:t>
            </a:r>
            <a:endParaRPr lang="en-US" altLang="ja-JP" sz="2000" dirty="0"/>
          </a:p>
          <a:p>
            <a:pPr eaLnBrk="1" hangingPunct="1">
              <a:buClr>
                <a:schemeClr val="tx1"/>
              </a:buClr>
            </a:pPr>
            <a:endParaRPr lang="en-US" altLang="ja-JP" sz="2000" dirty="0"/>
          </a:p>
          <a:p>
            <a:pPr eaLnBrk="1" hangingPunct="1">
              <a:buClr>
                <a:schemeClr val="tx1"/>
              </a:buClr>
            </a:pPr>
            <a:r>
              <a:rPr lang="ja-JP" altLang="en-US" sz="2000" dirty="0"/>
              <a:t>“</a:t>
            </a:r>
            <a:r>
              <a:rPr lang="en-US" altLang="ja-JP" sz="2000" dirty="0"/>
              <a:t>Cell phones don</a:t>
            </a:r>
            <a:r>
              <a:rPr lang="ja-JP" altLang="en-US" sz="2000" dirty="0"/>
              <a:t>’</a:t>
            </a:r>
            <a:r>
              <a:rPr lang="en-US" altLang="ja-JP" sz="2000" dirty="0"/>
              <a:t>t cause brain cancer.</a:t>
            </a:r>
            <a:r>
              <a:rPr lang="ja-JP" altLang="en-US" sz="2000" dirty="0"/>
              <a:t>”</a:t>
            </a:r>
            <a:endParaRPr lang="en-US" altLang="en-US" sz="2000" dirty="0"/>
          </a:p>
        </p:txBody>
      </p:sp>
      <p:sp>
        <p:nvSpPr>
          <p:cNvPr id="16388" name="Line 5"/>
          <p:cNvSpPr>
            <a:spLocks noChangeShapeType="1"/>
          </p:cNvSpPr>
          <p:nvPr/>
        </p:nvSpPr>
        <p:spPr bwMode="auto">
          <a:xfrm flipH="1">
            <a:off x="5877824" y="2294627"/>
            <a:ext cx="17253" cy="42902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Line 6"/>
          <p:cNvSpPr>
            <a:spLocks noChangeShapeType="1"/>
          </p:cNvSpPr>
          <p:nvPr/>
        </p:nvSpPr>
        <p:spPr bwMode="auto">
          <a:xfrm>
            <a:off x="2095500" y="3437626"/>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Line 7"/>
          <p:cNvSpPr>
            <a:spLocks noChangeShapeType="1"/>
          </p:cNvSpPr>
          <p:nvPr/>
        </p:nvSpPr>
        <p:spPr bwMode="auto">
          <a:xfrm>
            <a:off x="2209800" y="4267200"/>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 name="Line 8"/>
          <p:cNvSpPr>
            <a:spLocks noChangeShapeType="1"/>
          </p:cNvSpPr>
          <p:nvPr/>
        </p:nvSpPr>
        <p:spPr bwMode="auto">
          <a:xfrm>
            <a:off x="2247900" y="5243423"/>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 name="Line 9"/>
          <p:cNvSpPr>
            <a:spLocks noChangeShapeType="1"/>
          </p:cNvSpPr>
          <p:nvPr/>
        </p:nvSpPr>
        <p:spPr bwMode="auto">
          <a:xfrm>
            <a:off x="1995038" y="2670279"/>
            <a:ext cx="807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9"/>
          <p:cNvSpPr>
            <a:spLocks noChangeShapeType="1"/>
          </p:cNvSpPr>
          <p:nvPr/>
        </p:nvSpPr>
        <p:spPr bwMode="auto">
          <a:xfrm>
            <a:off x="2209800" y="6573330"/>
            <a:ext cx="807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2503006" y="2194452"/>
            <a:ext cx="1540806" cy="341632"/>
          </a:xfrm>
          <a:prstGeom prst="rect">
            <a:avLst/>
          </a:prstGeom>
        </p:spPr>
        <p:txBody>
          <a:bodyPr wrap="none">
            <a:spAutoFit/>
          </a:bodyPr>
          <a:lstStyle/>
          <a:p>
            <a:pPr lvl="1">
              <a:lnSpc>
                <a:spcPct val="90000"/>
              </a:lnSpc>
            </a:pPr>
            <a:r>
              <a:rPr lang="en-US" altLang="en-US" b="1" dirty="0"/>
              <a:t>Purpose</a:t>
            </a:r>
          </a:p>
        </p:txBody>
      </p:sp>
    </p:spTree>
    <p:extLst>
      <p:ext uri="{BB962C8B-B14F-4D97-AF65-F5344CB8AC3E}">
        <p14:creationId xmlns:p14="http://schemas.microsoft.com/office/powerpoint/2010/main" val="3947382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algn="ctr"/>
            <a:r>
              <a:rPr lang="en-US" altLang="en-US" sz="3200" dirty="0">
                <a:solidFill>
                  <a:schemeClr val="bg1"/>
                </a:solidFill>
              </a:rPr>
              <a:t>Persuasive Writing can be used to…</a:t>
            </a:r>
          </a:p>
        </p:txBody>
      </p:sp>
      <p:sp>
        <p:nvSpPr>
          <p:cNvPr id="18434" name="Rectangle 3"/>
          <p:cNvSpPr>
            <a:spLocks noGrp="1" noChangeArrowheads="1"/>
          </p:cNvSpPr>
          <p:nvPr>
            <p:ph type="body" sz="half" idx="1"/>
          </p:nvPr>
        </p:nvSpPr>
        <p:spPr>
          <a:xfrm>
            <a:off x="2029667" y="2301815"/>
            <a:ext cx="4038600" cy="4525963"/>
          </a:xfrm>
        </p:spPr>
        <p:txBody>
          <a:bodyPr/>
          <a:lstStyle/>
          <a:p>
            <a:pPr lvl="1" eaLnBrk="1" hangingPunct="1">
              <a:buFont typeface="Wingdings" panose="05000000000000000000" pitchFamily="2" charset="2"/>
              <a:buNone/>
            </a:pPr>
            <a:r>
              <a:rPr lang="en-US" altLang="en-US" b="1" dirty="0"/>
              <a:t>Purpose</a:t>
            </a:r>
          </a:p>
          <a:p>
            <a:pPr lvl="1" eaLnBrk="1" hangingPunct="1">
              <a:buFont typeface="Wingdings" panose="05000000000000000000" pitchFamily="2" charset="2"/>
              <a:buNone/>
            </a:pPr>
            <a:endParaRPr lang="en-US" altLang="en-US" dirty="0"/>
          </a:p>
          <a:p>
            <a:pPr lvl="1" eaLnBrk="1" hangingPunct="1">
              <a:buClr>
                <a:schemeClr val="tx1"/>
              </a:buClr>
              <a:buFont typeface="Times" panose="02020603050405020304" pitchFamily="18" charset="0"/>
              <a:buChar char="•"/>
            </a:pPr>
            <a:r>
              <a:rPr lang="en-US" altLang="en-US" dirty="0"/>
              <a:t>Stir up sympathy  </a:t>
            </a:r>
          </a:p>
          <a:p>
            <a:pPr lvl="1" eaLnBrk="1" hangingPunct="1">
              <a:buClr>
                <a:schemeClr val="tx1"/>
              </a:buClr>
              <a:buFont typeface="Times" panose="02020603050405020304" pitchFamily="18" charset="0"/>
              <a:buChar char="•"/>
            </a:pPr>
            <a:endParaRPr lang="en-US" altLang="en-US" dirty="0"/>
          </a:p>
          <a:p>
            <a:pPr lvl="1" eaLnBrk="1" hangingPunct="1">
              <a:buClr>
                <a:schemeClr val="tx1"/>
              </a:buClr>
              <a:buFont typeface="Times" panose="02020603050405020304" pitchFamily="18" charset="0"/>
              <a:buChar char="•"/>
            </a:pPr>
            <a:endParaRPr lang="en-US" altLang="en-US" dirty="0"/>
          </a:p>
          <a:p>
            <a:pPr lvl="1" eaLnBrk="1" hangingPunct="1">
              <a:buClr>
                <a:schemeClr val="tx1"/>
              </a:buClr>
              <a:buFont typeface="Times" panose="02020603050405020304" pitchFamily="18" charset="0"/>
              <a:buChar char="•"/>
            </a:pPr>
            <a:r>
              <a:rPr lang="en-US" altLang="en-US" dirty="0"/>
              <a:t>Create interest  </a:t>
            </a:r>
          </a:p>
          <a:p>
            <a:pPr lvl="1" eaLnBrk="1" hangingPunct="1">
              <a:buClr>
                <a:schemeClr val="tx1"/>
              </a:buClr>
              <a:buFont typeface="Times" panose="02020603050405020304" pitchFamily="18" charset="0"/>
              <a:buChar char="•"/>
            </a:pPr>
            <a:endParaRPr lang="en-US" altLang="en-US" sz="1400" dirty="0"/>
          </a:p>
          <a:p>
            <a:pPr marL="457200" lvl="1" indent="0" eaLnBrk="1" hangingPunct="1">
              <a:buClr>
                <a:schemeClr val="tx1"/>
              </a:buClr>
              <a:buNone/>
            </a:pPr>
            <a:endParaRPr lang="en-US" altLang="en-US" dirty="0"/>
          </a:p>
          <a:p>
            <a:pPr lvl="1" eaLnBrk="1" hangingPunct="1">
              <a:buClr>
                <a:schemeClr val="tx1"/>
              </a:buClr>
              <a:buFont typeface="Times" panose="02020603050405020304" pitchFamily="18" charset="0"/>
              <a:buChar char="•"/>
            </a:pPr>
            <a:endParaRPr lang="en-US" altLang="en-US" dirty="0"/>
          </a:p>
          <a:p>
            <a:pPr lvl="1" eaLnBrk="1" hangingPunct="1">
              <a:buClr>
                <a:schemeClr val="tx1"/>
              </a:buClr>
              <a:buFont typeface="Times" panose="02020603050405020304" pitchFamily="18" charset="0"/>
              <a:buChar char="•"/>
            </a:pPr>
            <a:r>
              <a:rPr lang="en-US" altLang="en-US" dirty="0"/>
              <a:t>Get people to agree with you  </a:t>
            </a:r>
          </a:p>
          <a:p>
            <a:pPr marL="0" indent="0" eaLnBrk="1" hangingPunct="1">
              <a:buNone/>
            </a:pPr>
            <a:endParaRPr lang="en-US" altLang="en-US" dirty="0"/>
          </a:p>
        </p:txBody>
      </p:sp>
      <p:sp>
        <p:nvSpPr>
          <p:cNvPr id="18435" name="Rectangle 4"/>
          <p:cNvSpPr>
            <a:spLocks noGrp="1" noChangeArrowheads="1"/>
          </p:cNvSpPr>
          <p:nvPr>
            <p:ph type="body" sz="half" idx="2"/>
          </p:nvPr>
        </p:nvSpPr>
        <p:spPr>
          <a:xfrm>
            <a:off x="6174357" y="2301815"/>
            <a:ext cx="4648200" cy="4525962"/>
          </a:xfrm>
        </p:spPr>
        <p:txBody>
          <a:bodyPr>
            <a:normAutofit lnSpcReduction="10000"/>
          </a:bodyPr>
          <a:lstStyle/>
          <a:p>
            <a:pPr eaLnBrk="1" hangingPunct="1">
              <a:buFont typeface="Times" panose="02020603050405020304" pitchFamily="18" charset="0"/>
              <a:buNone/>
            </a:pPr>
            <a:r>
              <a:rPr lang="en-US" altLang="en-US" sz="2400" b="1" dirty="0"/>
              <a:t>Persuasive Statement</a:t>
            </a:r>
          </a:p>
          <a:p>
            <a:pPr eaLnBrk="1" hangingPunct="1">
              <a:buFont typeface="Times" panose="02020603050405020304" pitchFamily="18" charset="0"/>
              <a:buNone/>
            </a:pPr>
            <a:endParaRPr lang="en-US" altLang="en-US" sz="2400" dirty="0"/>
          </a:p>
          <a:p>
            <a:pPr eaLnBrk="1" hangingPunct="1">
              <a:buClr>
                <a:schemeClr val="tx1"/>
              </a:buClr>
            </a:pPr>
            <a:r>
              <a:rPr lang="ja-JP" altLang="en-US" sz="2000" dirty="0"/>
              <a:t>“</a:t>
            </a:r>
            <a:r>
              <a:rPr lang="en-US" altLang="ja-JP" sz="2000" dirty="0"/>
              <a:t>If you don</a:t>
            </a:r>
            <a:r>
              <a:rPr lang="ja-JP" altLang="en-US" sz="2000" dirty="0"/>
              <a:t>’</a:t>
            </a:r>
            <a:r>
              <a:rPr lang="en-US" altLang="ja-JP" sz="2000" dirty="0"/>
              <a:t>t adopt this dog, it could have to live in a shelter.</a:t>
            </a:r>
            <a:r>
              <a:rPr lang="ja-JP" altLang="en-US" sz="2400" dirty="0"/>
              <a:t>”</a:t>
            </a:r>
            <a:endParaRPr lang="en-US" altLang="ja-JP" sz="2400" dirty="0"/>
          </a:p>
          <a:p>
            <a:pPr eaLnBrk="1" hangingPunct="1">
              <a:buClr>
                <a:schemeClr val="tx1"/>
              </a:buClr>
            </a:pPr>
            <a:r>
              <a:rPr lang="ja-JP" altLang="en-US" sz="2400" dirty="0"/>
              <a:t>“</a:t>
            </a:r>
            <a:r>
              <a:rPr lang="en-US" altLang="ja-JP" sz="2400" dirty="0"/>
              <a:t>Better grades get you a better job and more money.</a:t>
            </a:r>
            <a:r>
              <a:rPr lang="ja-JP" altLang="en-US" sz="2400" dirty="0"/>
              <a:t>”</a:t>
            </a:r>
            <a:endParaRPr lang="en-US" altLang="ja-JP" sz="2400" dirty="0"/>
          </a:p>
          <a:p>
            <a:pPr eaLnBrk="1" hangingPunct="1">
              <a:buClr>
                <a:schemeClr val="tx1"/>
              </a:buClr>
            </a:pPr>
            <a:endParaRPr lang="en-US" altLang="en-US" sz="2400" dirty="0"/>
          </a:p>
          <a:p>
            <a:pPr eaLnBrk="1" hangingPunct="1">
              <a:buClr>
                <a:schemeClr val="tx1"/>
              </a:buClr>
            </a:pPr>
            <a:r>
              <a:rPr lang="ja-JP" altLang="en-US" sz="2400" dirty="0"/>
              <a:t>“</a:t>
            </a:r>
            <a:r>
              <a:rPr lang="en-US" altLang="ja-JP" sz="2400" dirty="0"/>
              <a:t>I am sure you</a:t>
            </a:r>
            <a:r>
              <a:rPr lang="ja-JP" altLang="en-US" sz="2400" dirty="0"/>
              <a:t>’</a:t>
            </a:r>
            <a:r>
              <a:rPr lang="en-US" altLang="ja-JP" sz="2400" dirty="0" err="1"/>
              <a:t>ll</a:t>
            </a:r>
            <a:r>
              <a:rPr lang="en-US" altLang="ja-JP" sz="2400" dirty="0"/>
              <a:t> agree that Milky Way is the best candy bar.</a:t>
            </a:r>
            <a:r>
              <a:rPr lang="ja-JP" altLang="en-US" sz="2400" dirty="0"/>
              <a:t>”</a:t>
            </a:r>
            <a:endParaRPr lang="en-US" altLang="ja-JP" sz="2400" dirty="0"/>
          </a:p>
          <a:p>
            <a:pPr eaLnBrk="1" hangingPunct="1">
              <a:buClr>
                <a:schemeClr val="tx1"/>
              </a:buClr>
            </a:pPr>
            <a:endParaRPr lang="en-US" altLang="en-US" sz="2000" dirty="0"/>
          </a:p>
        </p:txBody>
      </p:sp>
      <p:sp>
        <p:nvSpPr>
          <p:cNvPr id="18436" name="Line 5"/>
          <p:cNvSpPr>
            <a:spLocks noChangeShapeType="1"/>
          </p:cNvSpPr>
          <p:nvPr/>
        </p:nvSpPr>
        <p:spPr bwMode="auto">
          <a:xfrm>
            <a:off x="2326257" y="2734574"/>
            <a:ext cx="769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Line 6"/>
          <p:cNvSpPr>
            <a:spLocks noChangeShapeType="1"/>
          </p:cNvSpPr>
          <p:nvPr/>
        </p:nvSpPr>
        <p:spPr bwMode="auto">
          <a:xfrm>
            <a:off x="2326257" y="3876135"/>
            <a:ext cx="769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Line 7"/>
          <p:cNvSpPr>
            <a:spLocks noChangeShapeType="1"/>
          </p:cNvSpPr>
          <p:nvPr/>
        </p:nvSpPr>
        <p:spPr bwMode="auto">
          <a:xfrm>
            <a:off x="2220167" y="5089585"/>
            <a:ext cx="769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8"/>
          <p:cNvSpPr>
            <a:spLocks noChangeShapeType="1"/>
          </p:cNvSpPr>
          <p:nvPr/>
        </p:nvSpPr>
        <p:spPr bwMode="auto">
          <a:xfrm>
            <a:off x="5943600" y="2301815"/>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440" name="Picture 12" descr="http://images.google.com/url?source=imgres&amp;ct=img&amp;q=http://images.askmen.com/toys/top_10_60/pictures_60/66b_top_ten_list.JPG&amp;usg=AFQjCNG-IZI-vbFXSoL-UBiEaPxJt1EW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7353" y="4821998"/>
            <a:ext cx="1682151" cy="61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94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93919" y="759125"/>
            <a:ext cx="8229600" cy="1143000"/>
          </a:xfrm>
        </p:spPr>
        <p:txBody>
          <a:bodyPr/>
          <a:lstStyle/>
          <a:p>
            <a:pPr eaLnBrk="1" hangingPunct="1"/>
            <a:r>
              <a:rPr lang="en-US" altLang="en-US" u="sng" dirty="0">
                <a:solidFill>
                  <a:srgbClr val="31859C"/>
                </a:solidFill>
              </a:rPr>
              <a:t>First…Know Your Audience…</a:t>
            </a:r>
          </a:p>
        </p:txBody>
      </p:sp>
      <p:sp>
        <p:nvSpPr>
          <p:cNvPr id="21506" name="Rectangle 3"/>
          <p:cNvSpPr>
            <a:spLocks noGrp="1" noChangeArrowheads="1"/>
          </p:cNvSpPr>
          <p:nvPr>
            <p:ph type="body" idx="1"/>
          </p:nvPr>
        </p:nvSpPr>
        <p:spPr>
          <a:xfrm>
            <a:off x="724619" y="2332037"/>
            <a:ext cx="8305800" cy="4525963"/>
          </a:xfrm>
        </p:spPr>
        <p:txBody>
          <a:bodyPr/>
          <a:lstStyle/>
          <a:p>
            <a:pPr eaLnBrk="1" hangingPunct="1"/>
            <a:r>
              <a:rPr lang="en-US" altLang="en-US" sz="2800" dirty="0"/>
              <a:t>Before you start writing, you should know your audience:</a:t>
            </a:r>
          </a:p>
          <a:p>
            <a:pPr lvl="1" eaLnBrk="1" hangingPunct="1"/>
            <a:r>
              <a:rPr lang="en-US" altLang="en-US" sz="2400" dirty="0"/>
              <a:t>Who will read your writing?  Who do you need to convince?</a:t>
            </a:r>
          </a:p>
          <a:p>
            <a:pPr lvl="1" eaLnBrk="1" hangingPunct="1"/>
            <a:r>
              <a:rPr lang="en-US" altLang="en-US" sz="2400" dirty="0"/>
              <a:t>The  audience may be your friends, your teacher, your parents, your principal, the readers of a newspaper or the President of the United States!</a:t>
            </a:r>
          </a:p>
          <a:p>
            <a:pPr lvl="1" eaLnBrk="1" hangingPunct="1"/>
            <a:r>
              <a:rPr lang="en-US" altLang="en-US" sz="2400" dirty="0"/>
              <a:t>Will you be graded?  On What?</a:t>
            </a:r>
          </a:p>
          <a:p>
            <a:pPr lvl="1" eaLnBrk="1" hangingPunct="1"/>
            <a:r>
              <a:rPr lang="en-US" altLang="en-US" sz="2400" dirty="0"/>
              <a:t>Should you be casual or professional?</a:t>
            </a:r>
          </a:p>
          <a:p>
            <a:pPr lvl="1" eaLnBrk="1" hangingPunct="1">
              <a:buFont typeface="Wingdings" panose="05000000000000000000" pitchFamily="2" charset="2"/>
              <a:buNone/>
            </a:pPr>
            <a:endParaRPr lang="en-US" altLang="en-US" dirty="0"/>
          </a:p>
        </p:txBody>
      </p:sp>
      <p:sp>
        <p:nvSpPr>
          <p:cNvPr id="21507" name="Rectangle 4"/>
          <p:cNvSpPr>
            <a:spLocks noChangeArrowheads="1"/>
          </p:cNvSpPr>
          <p:nvPr/>
        </p:nvSpPr>
        <p:spPr bwMode="auto">
          <a:xfrm>
            <a:off x="3870326" y="61642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pic>
        <p:nvPicPr>
          <p:cNvPr id="21508" name="Picture 6" descr="http://images.google.com/url?source=imgres&amp;ct=img&amp;q=http://www.funnydb.com/big_931224365279.jpg&amp;usg=AFQjCNHgDV2mWWQIWW8Ybax0y9mXR-ON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8938" y="3450154"/>
            <a:ext cx="2189162"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39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a:bodyPr>
          <a:lstStyle/>
          <a:p>
            <a:pPr algn="ctr">
              <a:defRPr/>
            </a:pPr>
            <a:r>
              <a:rPr lang="en-US" sz="4000" dirty="0">
                <a:solidFill>
                  <a:schemeClr val="bg1"/>
                </a:solidFill>
              </a:rPr>
              <a:t>Persuasive writing format:</a:t>
            </a:r>
          </a:p>
        </p:txBody>
      </p:sp>
      <p:sp>
        <p:nvSpPr>
          <p:cNvPr id="4099" name="Rectangle 3"/>
          <p:cNvSpPr>
            <a:spLocks noGrp="1" noChangeArrowheads="1"/>
          </p:cNvSpPr>
          <p:nvPr>
            <p:ph type="body" idx="1"/>
          </p:nvPr>
        </p:nvSpPr>
        <p:spPr/>
        <p:txBody>
          <a:bodyPr/>
          <a:lstStyle/>
          <a:p>
            <a:pPr eaLnBrk="1" hangingPunct="1"/>
            <a:r>
              <a:rPr lang="en-US" altLang="en-US" dirty="0"/>
              <a:t>INTRODUCTION with a </a:t>
            </a:r>
            <a:r>
              <a:rPr lang="ja-JP" altLang="en-US" dirty="0"/>
              <a:t>“</a:t>
            </a:r>
            <a:r>
              <a:rPr lang="en-US" altLang="ja-JP" dirty="0"/>
              <a:t>hook</a:t>
            </a:r>
            <a:r>
              <a:rPr lang="ja-JP" altLang="en-US" dirty="0"/>
              <a:t>”</a:t>
            </a:r>
            <a:r>
              <a:rPr lang="en-US" altLang="ja-JP" dirty="0"/>
              <a:t> and thesis statement</a:t>
            </a:r>
          </a:p>
          <a:p>
            <a:pPr eaLnBrk="1" hangingPunct="1"/>
            <a:endParaRPr lang="en-US" altLang="en-US" sz="800" dirty="0"/>
          </a:p>
          <a:p>
            <a:pPr eaLnBrk="1" hangingPunct="1"/>
            <a:r>
              <a:rPr lang="en-US" altLang="en-US" dirty="0"/>
              <a:t>BODY where the argument is explained</a:t>
            </a:r>
          </a:p>
          <a:p>
            <a:pPr eaLnBrk="1" hangingPunct="1"/>
            <a:endParaRPr lang="en-US" altLang="en-US" sz="800" dirty="0"/>
          </a:p>
          <a:p>
            <a:pPr eaLnBrk="1" hangingPunct="1"/>
            <a:r>
              <a:rPr lang="en-US" altLang="en-US" dirty="0"/>
              <a:t>CONCLUSION where main points are summarized and reviewed and the reader is left with something to think about. </a:t>
            </a:r>
          </a:p>
        </p:txBody>
      </p:sp>
      <p:pic>
        <p:nvPicPr>
          <p:cNvPr id="20483" name="Picture 7" descr="http://images.google.com/url?source=imgres&amp;ct=img&amp;q=http://www.great-lakes.org/graphics-2/Daiichi/D28Z-DaiichiTrailerHook.jpg&amp;usg=AFQjCNEro6eJXHP8pSdEZWggr5uXbg9V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073" y="2443800"/>
            <a:ext cx="12430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1" descr="http://images.google.com/url?source=imgres&amp;ct=img&amp;q=http://school.discoveryeducation.com/clipart/images/in-body.gif&amp;usg=AFQjCNEOwhvUsV_9JLZxx-2fuHM8YRxby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7206" y="2522062"/>
            <a:ext cx="1166813"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descr="http://images.google.com/url?source=imgres&amp;ct=img&amp;q=http://ihasahotdog.files.wordpress.com/2008/06/cute-puppy-pictures-hoverpups-cross-the-finish-line.jpg&amp;usg=AFQjCNFyRCCTwvKvGkk5QTUUTHPlF5gO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876800"/>
            <a:ext cx="2362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923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blinds(horizontal)">
                                      <p:cBhvr>
                                        <p:cTn id="11" dur="500"/>
                                        <p:tgtEl>
                                          <p:spTgt spid="204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099">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0484"/>
                                        </p:tgtEl>
                                        <p:attrNameLst>
                                          <p:attrName>style.visibility</p:attrName>
                                        </p:attrNameLst>
                                      </p:cBhvr>
                                      <p:to>
                                        <p:strVal val="visible"/>
                                      </p:to>
                                    </p:set>
                                    <p:animEffect transition="in" filter="blinds(horizontal)">
                                      <p:cBhvr>
                                        <p:cTn id="20" dur="500"/>
                                        <p:tgtEl>
                                          <p:spTgt spid="2048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09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blinds(horizontal)">
                                      <p:cBhvr>
                                        <p:cTn id="29"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790755" y="2897038"/>
            <a:ext cx="4876800" cy="3657600"/>
          </a:xfrm>
        </p:spPr>
        <p:txBody>
          <a:bodyPr/>
          <a:lstStyle/>
          <a:p>
            <a:pPr algn="l" eaLnBrk="1" hangingPunct="1"/>
            <a:r>
              <a:rPr lang="en-US" altLang="en-US" dirty="0">
                <a:solidFill>
                  <a:schemeClr val="tx1"/>
                </a:solidFill>
              </a:rPr>
              <a:t>In order to convince the reader you need more than just an opinion; you need facts or examples to back your opinion. So, be sure to do the research!</a:t>
            </a:r>
            <a:br>
              <a:rPr lang="en-US" altLang="en-US" sz="4900" dirty="0">
                <a:solidFill>
                  <a:schemeClr val="tx1"/>
                </a:solidFill>
              </a:rPr>
            </a:br>
            <a:endParaRPr lang="en-US" altLang="en-US" sz="4900" dirty="0">
              <a:solidFill>
                <a:schemeClr val="tx1"/>
              </a:solidFill>
            </a:endParaRPr>
          </a:p>
        </p:txBody>
      </p:sp>
      <p:sp>
        <p:nvSpPr>
          <p:cNvPr id="25602" name="TextBox 5"/>
          <p:cNvSpPr txBox="1">
            <a:spLocks noChangeArrowheads="1"/>
          </p:cNvSpPr>
          <p:nvPr/>
        </p:nvSpPr>
        <p:spPr bwMode="auto">
          <a:xfrm>
            <a:off x="2040147" y="649858"/>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3200" dirty="0">
                <a:solidFill>
                  <a:schemeClr val="bg1"/>
                </a:solidFill>
                <a:latin typeface="+mj-lt"/>
                <a:ea typeface="+mj-ea"/>
                <a:cs typeface="+mj-cs"/>
              </a:rPr>
              <a:t>Three: Do Your Research…</a:t>
            </a:r>
          </a:p>
        </p:txBody>
      </p:sp>
      <p:pic>
        <p:nvPicPr>
          <p:cNvPr id="25603" name="Picture 6" descr="http://images.google.com/url?source=imgres&amp;ct=img&amp;q=http://www.offthemarkcartoons.com/cartoons/2000-06-12.gif&amp;usg=AFQjCNHFXueESLpg8fQ8BWWhhnazeCrV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7207" y="2653990"/>
            <a:ext cx="2752958" cy="36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908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836235" y="787594"/>
            <a:ext cx="9144000" cy="1143000"/>
          </a:xfrm>
        </p:spPr>
        <p:txBody>
          <a:bodyPr/>
          <a:lstStyle/>
          <a:p>
            <a:pPr algn="ctr"/>
            <a:r>
              <a:rPr lang="en-US" altLang="en-US" sz="3200" dirty="0">
                <a:solidFill>
                  <a:schemeClr val="bg1"/>
                </a:solidFill>
              </a:rPr>
              <a:t>You Could Begin with a Strong Statement:</a:t>
            </a:r>
          </a:p>
        </p:txBody>
      </p:sp>
      <p:sp>
        <p:nvSpPr>
          <p:cNvPr id="8195" name="Rectangle 3"/>
          <p:cNvSpPr>
            <a:spLocks noGrp="1" noChangeArrowheads="1"/>
          </p:cNvSpPr>
          <p:nvPr>
            <p:ph type="body" idx="1"/>
          </p:nvPr>
        </p:nvSpPr>
        <p:spPr>
          <a:xfrm>
            <a:off x="799170" y="2332037"/>
            <a:ext cx="8229600" cy="4525963"/>
          </a:xfrm>
        </p:spPr>
        <p:txBody>
          <a:bodyPr/>
          <a:lstStyle/>
          <a:p>
            <a:pPr eaLnBrk="1" hangingPunct="1"/>
            <a:r>
              <a:rPr lang="en-US" altLang="en-US" dirty="0"/>
              <a:t>Example:</a:t>
            </a:r>
          </a:p>
          <a:p>
            <a:pPr eaLnBrk="1" hangingPunct="1"/>
            <a:r>
              <a:rPr lang="en-US" altLang="en-US" dirty="0"/>
              <a:t>Fast food consumption has risen 500 percent since 1970 and today reaches nearly every part of society, including some public school cafeterias. </a:t>
            </a:r>
          </a:p>
        </p:txBody>
      </p:sp>
      <p:pic>
        <p:nvPicPr>
          <p:cNvPr id="33795" name="Picture 4" descr="comb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27526"/>
            <a:ext cx="28194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900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algn="ctr"/>
            <a:r>
              <a:rPr lang="en-US" altLang="en-US" sz="3200" dirty="0">
                <a:solidFill>
                  <a:schemeClr val="bg1"/>
                </a:solidFill>
              </a:rPr>
              <a:t>You Could Open with a Quotation:</a:t>
            </a:r>
          </a:p>
        </p:txBody>
      </p:sp>
      <p:sp>
        <p:nvSpPr>
          <p:cNvPr id="9219" name="Rectangle 3"/>
          <p:cNvSpPr>
            <a:spLocks noGrp="1" noChangeArrowheads="1"/>
          </p:cNvSpPr>
          <p:nvPr>
            <p:ph type="body" idx="1"/>
          </p:nvPr>
        </p:nvSpPr>
        <p:spPr>
          <a:xfrm>
            <a:off x="808384" y="2603500"/>
            <a:ext cx="10212738" cy="3416300"/>
          </a:xfrm>
        </p:spPr>
        <p:txBody>
          <a:bodyPr/>
          <a:lstStyle/>
          <a:p>
            <a:pPr eaLnBrk="1" hangingPunct="1"/>
            <a:r>
              <a:rPr lang="en-US" altLang="en-US" dirty="0"/>
              <a:t>Example:</a:t>
            </a:r>
            <a:endParaRPr lang="en-US" altLang="en-US" sz="2000" dirty="0"/>
          </a:p>
          <a:p>
            <a:pPr eaLnBrk="1" hangingPunct="1">
              <a:buFont typeface="Arial" panose="020B0604020202020204" pitchFamily="34" charset="0"/>
              <a:buNone/>
            </a:pPr>
            <a:r>
              <a:rPr lang="en-US" altLang="en-US" sz="2000" dirty="0"/>
              <a:t>University of Delaware professor states:</a:t>
            </a:r>
          </a:p>
          <a:p>
            <a:pPr eaLnBrk="1" hangingPunct="1">
              <a:spcBef>
                <a:spcPct val="0"/>
              </a:spcBef>
              <a:buFont typeface="Arial" panose="020B0604020202020204" pitchFamily="34" charset="0"/>
              <a:buNone/>
            </a:pPr>
            <a:endParaRPr lang="en-US" altLang="en-US" sz="2000" dirty="0"/>
          </a:p>
          <a:p>
            <a:pPr eaLnBrk="1" hangingPunct="1">
              <a:spcBef>
                <a:spcPct val="0"/>
              </a:spcBef>
              <a:buFont typeface="Arial" panose="020B0604020202020204" pitchFamily="34" charset="0"/>
              <a:buNone/>
            </a:pPr>
            <a:r>
              <a:rPr lang="ja-JP" altLang="en-US" sz="2000" dirty="0"/>
              <a:t>“</a:t>
            </a:r>
            <a:r>
              <a:rPr lang="en-US" altLang="ja-JP" sz="2000" i="1" dirty="0"/>
              <a:t>Advertising, including television ads, billboards, and other advertising,</a:t>
            </a:r>
          </a:p>
          <a:p>
            <a:pPr eaLnBrk="1" hangingPunct="1">
              <a:spcBef>
                <a:spcPct val="0"/>
              </a:spcBef>
              <a:buFont typeface="Arial" panose="020B0604020202020204" pitchFamily="34" charset="0"/>
              <a:buNone/>
            </a:pPr>
            <a:r>
              <a:rPr lang="en-US" altLang="en-US" sz="2000" i="1" dirty="0"/>
              <a:t>including toys in boxed meals, has had an effect upon children as never before.</a:t>
            </a:r>
          </a:p>
          <a:p>
            <a:pPr eaLnBrk="1" hangingPunct="1">
              <a:spcBef>
                <a:spcPct val="0"/>
              </a:spcBef>
              <a:buFont typeface="Arial" panose="020B0604020202020204" pitchFamily="34" charset="0"/>
              <a:buNone/>
            </a:pPr>
            <a:r>
              <a:rPr lang="en-US" altLang="en-US" sz="2000" i="1" dirty="0"/>
              <a:t>Children these days are growing up with low concern for their health and more concern for what tastes good.</a:t>
            </a:r>
            <a:r>
              <a:rPr lang="ja-JP" altLang="en-US" sz="2000" i="1" dirty="0"/>
              <a:t>”</a:t>
            </a:r>
            <a:r>
              <a:rPr lang="en-US" altLang="ja-JP" dirty="0"/>
              <a:t> </a:t>
            </a:r>
            <a:endParaRPr lang="en-US" altLang="en-US" dirty="0"/>
          </a:p>
        </p:txBody>
      </p:sp>
      <p:pic>
        <p:nvPicPr>
          <p:cNvPr id="34819" name="Picture 4" descr="Fast food 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146" y="5018049"/>
            <a:ext cx="2339234" cy="140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fast food a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321" y="4943708"/>
            <a:ext cx="22098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507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algn="ctr"/>
            <a:r>
              <a:rPr lang="en-US" altLang="en-US" sz="3200" dirty="0">
                <a:solidFill>
                  <a:schemeClr val="bg1"/>
                </a:solidFill>
              </a:rPr>
              <a:t>You Could Open with a interesting fact:</a:t>
            </a:r>
          </a:p>
        </p:txBody>
      </p:sp>
      <p:sp>
        <p:nvSpPr>
          <p:cNvPr id="7171" name="Rectangle 3"/>
          <p:cNvSpPr>
            <a:spLocks noGrp="1" noChangeArrowheads="1"/>
          </p:cNvSpPr>
          <p:nvPr>
            <p:ph type="body" idx="1"/>
          </p:nvPr>
        </p:nvSpPr>
        <p:spPr/>
        <p:txBody>
          <a:bodyPr/>
          <a:lstStyle/>
          <a:p>
            <a:pPr eaLnBrk="1" hangingPunct="1"/>
            <a:r>
              <a:rPr lang="en-US" altLang="en-US"/>
              <a:t>Example:</a:t>
            </a:r>
          </a:p>
          <a:p>
            <a:pPr eaLnBrk="1" hangingPunct="1"/>
            <a:r>
              <a:rPr lang="ja-JP" altLang="en-US" sz="2400"/>
              <a:t>“</a:t>
            </a:r>
            <a:r>
              <a:rPr lang="en-US" altLang="ja-JP" sz="2400"/>
              <a:t>Did you know that a typical child needs 2,000 calories for an entire day and Burger King</a:t>
            </a:r>
            <a:r>
              <a:rPr lang="ja-JP" altLang="en-US" sz="2400"/>
              <a:t>’</a:t>
            </a:r>
            <a:r>
              <a:rPr lang="en-US" altLang="ja-JP" sz="2400"/>
              <a:t>s Whopper with triple cheese has 1,230 calories?</a:t>
            </a:r>
            <a:r>
              <a:rPr lang="ja-JP" altLang="en-US" sz="2400"/>
              <a:t>”</a:t>
            </a:r>
            <a:endParaRPr lang="en-US" altLang="ja-JP" sz="2400" i="1"/>
          </a:p>
          <a:p>
            <a:pPr eaLnBrk="1" hangingPunct="1"/>
            <a:endParaRPr lang="en-US" altLang="en-US" sz="2000" i="1"/>
          </a:p>
          <a:p>
            <a:pPr eaLnBrk="1" hangingPunct="1">
              <a:buFontTx/>
              <a:buNone/>
            </a:pPr>
            <a:endParaRPr lang="en-US" altLang="en-US" sz="2400" i="1"/>
          </a:p>
          <a:p>
            <a:pPr eaLnBrk="1" hangingPunct="1"/>
            <a:endParaRPr lang="en-US" altLang="en-US"/>
          </a:p>
          <a:p>
            <a:pPr eaLnBrk="1" hangingPunct="1"/>
            <a:endParaRPr lang="en-US" altLang="en-US"/>
          </a:p>
          <a:p>
            <a:pPr eaLnBrk="1" hangingPunct="1"/>
            <a:endParaRPr lang="en-US" altLang="en-US"/>
          </a:p>
        </p:txBody>
      </p:sp>
      <p:pic>
        <p:nvPicPr>
          <p:cNvPr id="35843" name="Picture 4" descr="junkfood-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845" y="4059044"/>
            <a:ext cx="2913609" cy="237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186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58196" y="871268"/>
            <a:ext cx="7496355" cy="707886"/>
          </a:xfrm>
          <a:prstGeom prst="rect">
            <a:avLst/>
          </a:prstGeom>
          <a:noFill/>
        </p:spPr>
        <p:txBody>
          <a:bodyPr wrap="square" rtlCol="0">
            <a:spAutoFit/>
          </a:bodyPr>
          <a:lstStyle/>
          <a:p>
            <a:pPr algn="ctr">
              <a:spcBef>
                <a:spcPct val="0"/>
              </a:spcBef>
            </a:pPr>
            <a:r>
              <a:rPr lang="en-US" altLang="en-US" sz="4000" dirty="0">
                <a:solidFill>
                  <a:schemeClr val="bg1"/>
                </a:solidFill>
                <a:latin typeface="Showcard Gothic" panose="04020904020102020604" pitchFamily="82" charset="0"/>
              </a:rPr>
              <a:t>Persuasive Writing</a:t>
            </a:r>
            <a:endParaRPr lang="en-US" sz="4000" dirty="0">
              <a:solidFill>
                <a:schemeClr val="bg1"/>
              </a:solidFill>
              <a:latin typeface="+mj-lt"/>
              <a:ea typeface="+mj-ea"/>
              <a:cs typeface="+mj-cs"/>
            </a:endParaRPr>
          </a:p>
        </p:txBody>
      </p:sp>
      <p:pic>
        <p:nvPicPr>
          <p:cNvPr id="8" name="Picture 4" descr="http://images.google.com/url?source=imgres&amp;ct=img&amp;q=http://www.perthlaw.biz/Bird%2520Week%25202006/nike.jpg&amp;usg=AFQjCNFCAPVfzfDv3H7bLH-3xf3qN-R6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245" y="1928005"/>
            <a:ext cx="381000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14CC36-A550-4D20-926F-1A8EE7E3365B}"/>
              </a:ext>
            </a:extLst>
          </p:cNvPr>
          <p:cNvSpPr txBox="1"/>
          <p:nvPr/>
        </p:nvSpPr>
        <p:spPr>
          <a:xfrm>
            <a:off x="929902" y="2036518"/>
            <a:ext cx="5075583" cy="3139321"/>
          </a:xfrm>
          <a:prstGeom prst="rect">
            <a:avLst/>
          </a:prstGeom>
          <a:noFill/>
        </p:spPr>
        <p:txBody>
          <a:bodyPr wrap="square" rtlCol="0">
            <a:spAutoFit/>
          </a:bodyPr>
          <a:lstStyle/>
          <a:p>
            <a:r>
              <a:rPr lang="en-US" b="1" dirty="0">
                <a:solidFill>
                  <a:schemeClr val="bg1"/>
                </a:solidFill>
              </a:rPr>
              <a:t>Warm up:</a:t>
            </a:r>
          </a:p>
          <a:p>
            <a:endParaRPr lang="en-US" b="1" dirty="0">
              <a:solidFill>
                <a:schemeClr val="bg1"/>
              </a:solidFill>
            </a:endParaRPr>
          </a:p>
          <a:p>
            <a:r>
              <a:rPr lang="en-US" b="1" dirty="0">
                <a:solidFill>
                  <a:schemeClr val="bg1"/>
                </a:solidFill>
              </a:rPr>
              <a:t>What do you already know?</a:t>
            </a:r>
          </a:p>
          <a:p>
            <a:r>
              <a:rPr lang="en-US" b="1" dirty="0">
                <a:solidFill>
                  <a:schemeClr val="bg1"/>
                </a:solidFill>
              </a:rPr>
              <a:t>Watch those ads in the following link and identify the persuasive devices that you already know:</a:t>
            </a:r>
          </a:p>
          <a:p>
            <a:r>
              <a:rPr lang="en-US" dirty="0">
                <a:hlinkClick r:id="rId3"/>
              </a:rPr>
              <a:t>https://www.youtube.com/watch?v=azttKmT0rVc</a:t>
            </a:r>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76268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algn="ctr"/>
            <a:r>
              <a:rPr lang="en-US" altLang="en-US" sz="3200" dirty="0">
                <a:solidFill>
                  <a:schemeClr val="bg1"/>
                </a:solidFill>
              </a:rPr>
              <a:t>You Could Open with an Anecdote:</a:t>
            </a:r>
          </a:p>
        </p:txBody>
      </p:sp>
      <p:sp>
        <p:nvSpPr>
          <p:cNvPr id="10243" name="Rectangle 3"/>
          <p:cNvSpPr>
            <a:spLocks noGrp="1" noChangeArrowheads="1"/>
          </p:cNvSpPr>
          <p:nvPr>
            <p:ph type="body" idx="1"/>
          </p:nvPr>
        </p:nvSpPr>
        <p:spPr/>
        <p:txBody>
          <a:bodyPr>
            <a:normAutofit fontScale="85000" lnSpcReduction="20000"/>
          </a:bodyPr>
          <a:lstStyle/>
          <a:p>
            <a:pPr eaLnBrk="1" hangingPunct="1">
              <a:lnSpc>
                <a:spcPct val="90000"/>
              </a:lnSpc>
            </a:pPr>
            <a:r>
              <a:rPr lang="en-US" altLang="en-US" sz="2400" dirty="0"/>
              <a:t>An anecdote can provide an amusing and attention-getting opening if it is short and to the point.</a:t>
            </a:r>
          </a:p>
          <a:p>
            <a:pPr eaLnBrk="1" hangingPunct="1">
              <a:lnSpc>
                <a:spcPct val="90000"/>
              </a:lnSpc>
            </a:pPr>
            <a:endParaRPr lang="en-US" altLang="en-US" sz="2000" dirty="0"/>
          </a:p>
          <a:p>
            <a:pPr eaLnBrk="1" hangingPunct="1">
              <a:lnSpc>
                <a:spcPct val="90000"/>
              </a:lnSpc>
              <a:buFontTx/>
              <a:buNone/>
            </a:pPr>
            <a:r>
              <a:rPr lang="en-US" altLang="en-US" sz="2000" dirty="0"/>
              <a:t>    </a:t>
            </a:r>
          </a:p>
          <a:p>
            <a:pPr eaLnBrk="1" hangingPunct="1">
              <a:lnSpc>
                <a:spcPct val="90000"/>
              </a:lnSpc>
              <a:buFontTx/>
              <a:buNone/>
            </a:pPr>
            <a:r>
              <a:rPr lang="en-US" altLang="en-US" sz="2000" dirty="0"/>
              <a:t>    </a:t>
            </a:r>
          </a:p>
          <a:p>
            <a:pPr eaLnBrk="1" hangingPunct="1">
              <a:lnSpc>
                <a:spcPct val="90000"/>
              </a:lnSpc>
              <a:buFontTx/>
              <a:buNone/>
            </a:pPr>
            <a:endParaRPr lang="en-US" altLang="en-US" sz="2000" dirty="0"/>
          </a:p>
          <a:p>
            <a:pPr eaLnBrk="1" hangingPunct="1">
              <a:lnSpc>
                <a:spcPct val="90000"/>
              </a:lnSpc>
              <a:buFontTx/>
              <a:buNone/>
            </a:pPr>
            <a:endParaRPr lang="en-US" altLang="en-US" sz="2000" dirty="0"/>
          </a:p>
          <a:p>
            <a:pPr eaLnBrk="1" hangingPunct="1">
              <a:lnSpc>
                <a:spcPct val="90000"/>
              </a:lnSpc>
            </a:pPr>
            <a:r>
              <a:rPr lang="ja-JP" altLang="en-US" sz="2000" b="1"/>
              <a:t>“</a:t>
            </a:r>
            <a:r>
              <a:rPr lang="en-US" altLang="ja-JP" sz="2000" b="1" dirty="0"/>
              <a:t>My hands felt sticky after pulling open the doors to </a:t>
            </a:r>
            <a:r>
              <a:rPr lang="ja-JP" altLang="en-US" sz="2000" b="1"/>
              <a:t>“</a:t>
            </a:r>
            <a:r>
              <a:rPr lang="en-US" altLang="ja-JP" sz="2000" b="1" dirty="0"/>
              <a:t>Big Bobby</a:t>
            </a:r>
            <a:r>
              <a:rPr lang="ja-JP" altLang="en-US" sz="2000" b="1"/>
              <a:t>’</a:t>
            </a:r>
            <a:r>
              <a:rPr lang="en-US" altLang="ja-JP" sz="2000" b="1" dirty="0"/>
              <a:t>s Boisterous Burger Hut</a:t>
            </a:r>
            <a:r>
              <a:rPr lang="ja-JP" altLang="en-US" sz="2000" b="1"/>
              <a:t>”</a:t>
            </a:r>
            <a:r>
              <a:rPr lang="en-US" altLang="ja-JP" sz="2000" b="1" dirty="0"/>
              <a:t>.  The odor smelled of fried everything.  I ordered a Big Bobby Combo #2.  There was enough food to serve a small third world country on my tray.  I nibbled at the ¾ pound burger and my chin was covered in a mayonnaise and ketchup concoction.  I asked the server if I could have a few fries with my salt.  I left the place feeling like my stomach was mad at me.</a:t>
            </a:r>
            <a:r>
              <a:rPr lang="ja-JP" altLang="en-US" sz="2000" b="1"/>
              <a:t>”</a:t>
            </a:r>
            <a:endParaRPr lang="en-US" altLang="en-US" sz="2000" b="1" dirty="0"/>
          </a:p>
        </p:txBody>
      </p:sp>
      <p:pic>
        <p:nvPicPr>
          <p:cNvPr id="36867" name="Picture 4" descr="com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5985" y="3107473"/>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403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752600" y="678050"/>
            <a:ext cx="8686800" cy="1143000"/>
          </a:xfrm>
        </p:spPr>
        <p:txBody>
          <a:bodyPr/>
          <a:lstStyle/>
          <a:p>
            <a:pPr algn="ctr"/>
            <a:r>
              <a:rPr lang="en-US" altLang="en-US" sz="3200" dirty="0">
                <a:solidFill>
                  <a:schemeClr val="bg1"/>
                </a:solidFill>
              </a:rPr>
              <a:t>You Could Open with a Fact or Statistic:</a:t>
            </a:r>
          </a:p>
        </p:txBody>
      </p:sp>
      <p:sp>
        <p:nvSpPr>
          <p:cNvPr id="11267" name="Rectangle 3"/>
          <p:cNvSpPr>
            <a:spLocks noGrp="1" noChangeArrowheads="1"/>
          </p:cNvSpPr>
          <p:nvPr>
            <p:ph type="body" idx="1"/>
          </p:nvPr>
        </p:nvSpPr>
        <p:spPr/>
        <p:txBody>
          <a:bodyPr>
            <a:normAutofit fontScale="92500"/>
          </a:bodyPr>
          <a:lstStyle/>
          <a:p>
            <a:pPr eaLnBrk="1" hangingPunct="1"/>
            <a:r>
              <a:rPr lang="en-US" altLang="en-US"/>
              <a:t>Example:</a:t>
            </a:r>
          </a:p>
          <a:p>
            <a:pPr eaLnBrk="1" hangingPunct="1"/>
            <a:endParaRPr lang="en-US" altLang="en-US"/>
          </a:p>
          <a:p>
            <a:pPr eaLnBrk="1" hangingPunct="1">
              <a:buFontTx/>
              <a:buNone/>
            </a:pPr>
            <a:endParaRPr lang="en-US" altLang="en-US"/>
          </a:p>
          <a:p>
            <a:pPr eaLnBrk="1" hangingPunct="1"/>
            <a:endParaRPr lang="en-US" altLang="en-US" sz="2400" i="1"/>
          </a:p>
          <a:p>
            <a:pPr eaLnBrk="1" hangingPunct="1"/>
            <a:r>
              <a:rPr lang="en-US" altLang="en-US" sz="2400" i="1"/>
              <a:t>Thirty percent of the children in the survey ate fast food on any given day during the survey, and they ate an average of 187 calories a day more than those who did not eat fast food. These additional calories could account for an extra six pounds of weight gain per year, according to Ludwig.</a:t>
            </a:r>
          </a:p>
        </p:txBody>
      </p:sp>
      <p:pic>
        <p:nvPicPr>
          <p:cNvPr id="37891" name="Picture 4" descr="obe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86001"/>
            <a:ext cx="38100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200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algn="ctr"/>
            <a:r>
              <a:rPr lang="en-US" altLang="en-US" sz="3200" dirty="0">
                <a:solidFill>
                  <a:schemeClr val="bg1"/>
                </a:solidFill>
              </a:rPr>
              <a:t>You Could Open with a Question:</a:t>
            </a:r>
          </a:p>
        </p:txBody>
      </p:sp>
      <p:sp>
        <p:nvSpPr>
          <p:cNvPr id="12291" name="Rectangle 3"/>
          <p:cNvSpPr>
            <a:spLocks noGrp="1" noChangeArrowheads="1"/>
          </p:cNvSpPr>
          <p:nvPr>
            <p:ph type="body" idx="1"/>
          </p:nvPr>
        </p:nvSpPr>
        <p:spPr/>
        <p:txBody>
          <a:bodyPr/>
          <a:lstStyle/>
          <a:p>
            <a:pPr eaLnBrk="1" hangingPunct="1"/>
            <a:r>
              <a:rPr lang="en-US" altLang="en-US"/>
              <a:t>How many times have you eaten fast food this month?</a:t>
            </a:r>
          </a:p>
        </p:txBody>
      </p:sp>
      <p:pic>
        <p:nvPicPr>
          <p:cNvPr id="38915" name="Picture 6" descr="http://www.li.mahidol.ac.th/thainatis/img/fast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742" y="2541494"/>
            <a:ext cx="3362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081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524000" y="664603"/>
            <a:ext cx="9144000" cy="1143000"/>
          </a:xfrm>
        </p:spPr>
        <p:txBody>
          <a:bodyPr/>
          <a:lstStyle/>
          <a:p>
            <a:pPr algn="ctr"/>
            <a:r>
              <a:rPr lang="en-US" altLang="en-US" sz="3200" dirty="0">
                <a:solidFill>
                  <a:schemeClr val="bg1"/>
                </a:solidFill>
              </a:rPr>
              <a:t>Open with an Outrageous Statement:</a:t>
            </a:r>
          </a:p>
        </p:txBody>
      </p:sp>
      <p:sp>
        <p:nvSpPr>
          <p:cNvPr id="13315" name="Rectangle 3"/>
          <p:cNvSpPr>
            <a:spLocks noGrp="1" noChangeArrowheads="1"/>
          </p:cNvSpPr>
          <p:nvPr>
            <p:ph type="body" idx="1"/>
          </p:nvPr>
        </p:nvSpPr>
        <p:spPr/>
        <p:txBody>
          <a:bodyPr/>
          <a:lstStyle/>
          <a:p>
            <a:pPr eaLnBrk="1" hangingPunct="1"/>
            <a:r>
              <a:rPr lang="en-US" altLang="en-US"/>
              <a:t>Example:</a:t>
            </a:r>
          </a:p>
          <a:p>
            <a:pPr eaLnBrk="1" hangingPunct="1"/>
            <a:r>
              <a:rPr lang="ja-JP" altLang="en-US"/>
              <a:t>“</a:t>
            </a:r>
            <a:r>
              <a:rPr lang="en-US" altLang="ja-JP"/>
              <a:t>Fast food is killing America!</a:t>
            </a:r>
            <a:r>
              <a:rPr lang="ja-JP" altLang="en-US"/>
              <a:t>”</a:t>
            </a:r>
            <a:endParaRPr lang="en-US" altLang="en-US"/>
          </a:p>
        </p:txBody>
      </p:sp>
      <p:pic>
        <p:nvPicPr>
          <p:cNvPr id="39939" name="Picture 4" descr="bur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836" y="3204883"/>
            <a:ext cx="25908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45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45659" y="797858"/>
            <a:ext cx="8001000" cy="838200"/>
          </a:xfrm>
        </p:spPr>
        <p:txBody>
          <a:bodyPr/>
          <a:lstStyle/>
          <a:p>
            <a:pPr algn="ctr"/>
            <a:r>
              <a:rPr lang="en-US" altLang="en-US" sz="3200" dirty="0">
                <a:solidFill>
                  <a:schemeClr val="bg1"/>
                </a:solidFill>
              </a:rPr>
              <a:t>You Could Start with a Riddle:</a:t>
            </a:r>
          </a:p>
        </p:txBody>
      </p:sp>
      <p:sp>
        <p:nvSpPr>
          <p:cNvPr id="32770" name="Rectangle 3"/>
          <p:cNvSpPr>
            <a:spLocks noGrp="1" noChangeArrowheads="1"/>
          </p:cNvSpPr>
          <p:nvPr>
            <p:ph type="body" idx="1"/>
          </p:nvPr>
        </p:nvSpPr>
        <p:spPr>
          <a:xfrm>
            <a:off x="1245219" y="2332037"/>
            <a:ext cx="8229600" cy="4525963"/>
          </a:xfrm>
        </p:spPr>
        <p:txBody>
          <a:bodyPr/>
          <a:lstStyle/>
          <a:p>
            <a:pPr eaLnBrk="1" hangingPunct="1"/>
            <a:r>
              <a:rPr lang="en-US" altLang="en-US" sz="2800" dirty="0"/>
              <a:t>Get your reader</a:t>
            </a:r>
            <a:r>
              <a:rPr lang="ja-JP" altLang="en-US" sz="2800"/>
              <a:t>’</a:t>
            </a:r>
            <a:r>
              <a:rPr lang="en-US" altLang="ja-JP" sz="2800" dirty="0"/>
              <a:t>s attention with a challenging thought.</a:t>
            </a:r>
          </a:p>
          <a:p>
            <a:pPr eaLnBrk="1" hangingPunct="1"/>
            <a:r>
              <a:rPr lang="ja-JP" altLang="en-US" sz="2800"/>
              <a:t>“</a:t>
            </a:r>
            <a:r>
              <a:rPr lang="en-US" altLang="ja-JP" sz="2800" dirty="0"/>
              <a:t>What</a:t>
            </a:r>
            <a:r>
              <a:rPr lang="ja-JP" altLang="en-US" sz="2800"/>
              <a:t>’</a:t>
            </a:r>
            <a:r>
              <a:rPr lang="en-US" altLang="ja-JP" sz="2800" dirty="0"/>
              <a:t>s plain, and boring?  What makes all students in a school building look the same and lose their individuality?  If you guessed UNIFORMS, you</a:t>
            </a:r>
            <a:r>
              <a:rPr lang="ja-JP" altLang="en-US" sz="2800"/>
              <a:t>’</a:t>
            </a:r>
            <a:r>
              <a:rPr lang="en-US" altLang="ja-JP" sz="2800" dirty="0"/>
              <a:t>re correct!</a:t>
            </a:r>
            <a:r>
              <a:rPr lang="ja-JP" altLang="en-US" sz="2800"/>
              <a:t>”</a:t>
            </a:r>
            <a:endParaRPr lang="en-US" altLang="ja-JP" sz="2800" dirty="0"/>
          </a:p>
          <a:p>
            <a:pPr eaLnBrk="1" hangingPunct="1"/>
            <a:endParaRPr lang="en-US" altLang="en-US" sz="2800" dirty="0"/>
          </a:p>
        </p:txBody>
      </p:sp>
      <p:pic>
        <p:nvPicPr>
          <p:cNvPr id="32771" name="Picture 5" descr="http://i83.photobucket.com/albums/j286/ExpatJane/smileys/April%202008/uniform_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406" y="4702630"/>
            <a:ext cx="3400425" cy="19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667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838200" y="591671"/>
            <a:ext cx="10972800" cy="1143000"/>
          </a:xfrm>
        </p:spPr>
        <p:txBody>
          <a:bodyPr/>
          <a:lstStyle/>
          <a:p>
            <a:r>
              <a:rPr lang="en-US" sz="3200" dirty="0">
                <a:solidFill>
                  <a:srgbClr val="FFCC00"/>
                </a:solidFill>
                <a:ea typeface="ＭＳ Ｐゴシック" pitchFamily="34" charset="-128"/>
              </a:rPr>
              <a:t>Lead / Hook</a:t>
            </a:r>
            <a:br>
              <a:rPr lang="en-US" sz="3200" dirty="0">
                <a:solidFill>
                  <a:srgbClr val="FFCC00"/>
                </a:solidFill>
                <a:ea typeface="ＭＳ Ｐゴシック" pitchFamily="34" charset="-128"/>
              </a:rPr>
            </a:br>
            <a:r>
              <a:rPr lang="en-US" sz="3200" dirty="0">
                <a:solidFill>
                  <a:srgbClr val="FFCC00"/>
                </a:solidFill>
                <a:ea typeface="ＭＳ Ｐゴシック" pitchFamily="34" charset="-128"/>
              </a:rPr>
              <a:t>Match the type to the example</a:t>
            </a:r>
          </a:p>
        </p:txBody>
      </p:sp>
      <p:graphicFrame>
        <p:nvGraphicFramePr>
          <p:cNvPr id="53377" name="Group 129"/>
          <p:cNvGraphicFramePr>
            <a:graphicFrameLocks noGrp="1"/>
          </p:cNvGraphicFramePr>
          <p:nvPr>
            <p:ph idx="1"/>
            <p:extLst>
              <p:ext uri="{D42A27DB-BD31-4B8C-83A1-F6EECF244321}">
                <p14:modId xmlns:p14="http://schemas.microsoft.com/office/powerpoint/2010/main" val="826385010"/>
              </p:ext>
            </p:extLst>
          </p:nvPr>
        </p:nvGraphicFramePr>
        <p:xfrm>
          <a:off x="488576" y="2352150"/>
          <a:ext cx="11214848" cy="4098350"/>
        </p:xfrm>
        <a:graphic>
          <a:graphicData uri="http://schemas.openxmlformats.org/drawingml/2006/table">
            <a:tbl>
              <a:tblPr/>
              <a:tblGrid>
                <a:gridCol w="5607424">
                  <a:extLst>
                    <a:ext uri="{9D8B030D-6E8A-4147-A177-3AD203B41FA5}">
                      <a16:colId xmlns:a16="http://schemas.microsoft.com/office/drawing/2014/main" val="20000"/>
                    </a:ext>
                  </a:extLst>
                </a:gridCol>
                <a:gridCol w="5607424">
                  <a:extLst>
                    <a:ext uri="{9D8B030D-6E8A-4147-A177-3AD203B41FA5}">
                      <a16:colId xmlns:a16="http://schemas.microsoft.com/office/drawing/2014/main" val="20001"/>
                    </a:ext>
                  </a:extLst>
                </a:gridCol>
              </a:tblGrid>
              <a:tr h="768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ＭＳ Ｐゴシック" pitchFamily="34" charset="-128"/>
                        </a:rPr>
                        <a:t>Anecdote (narrative vignette)</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pitchFamily="34" charset="0"/>
                          <a:ea typeface="ＭＳ Ｐゴシック" pitchFamily="34" charset="-128"/>
                        </a:rPr>
                        <a:t>At Knowledge Valley School, a controversy is brewing.  Walk down the hallways, and amidst a tranquil sea of black pants and red polo shirts, the blades of a fuchsia mohawk cut through the peaceful learning environment.</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910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itchFamily="34" charset="0"/>
                          <a:ea typeface="ＭＳ Ｐゴシック" pitchFamily="34" charset="-128"/>
                        </a:rPr>
                        <a:t>Question</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tx1"/>
                          </a:solidFill>
                          <a:effectLst/>
                          <a:latin typeface="Arial" pitchFamily="34" charset="0"/>
                          <a:ea typeface="ＭＳ Ｐゴシック" pitchFamily="34" charset="-128"/>
                        </a:rPr>
                        <a:t>“</a:t>
                      </a:r>
                      <a:r>
                        <a:rPr kumimoji="0" lang="en-US" altLang="ja-JP" sz="1400" b="0" i="0" u="none" strike="noStrike" cap="none" normalizeH="0" baseline="0" dirty="0">
                          <a:ln>
                            <a:noFill/>
                          </a:ln>
                          <a:solidFill>
                            <a:schemeClr val="tx1"/>
                          </a:solidFill>
                          <a:effectLst/>
                          <a:latin typeface="Arial" pitchFamily="34" charset="0"/>
                          <a:ea typeface="ＭＳ Ｐゴシック" pitchFamily="34" charset="-128"/>
                        </a:rPr>
                        <a:t>Give me liberty or give me death.</a:t>
                      </a:r>
                      <a:r>
                        <a:rPr kumimoji="0" lang="ja-JP" altLang="en-US" sz="1400" b="0" i="0" u="none" strike="noStrike" cap="none" normalizeH="0" baseline="0" dirty="0">
                          <a:ln>
                            <a:noFill/>
                          </a:ln>
                          <a:solidFill>
                            <a:schemeClr val="tx1"/>
                          </a:solidFill>
                          <a:effectLst/>
                          <a:latin typeface="Arial" pitchFamily="34" charset="0"/>
                          <a:ea typeface="ＭＳ Ｐゴシック" pitchFamily="34" charset="-128"/>
                        </a:rPr>
                        <a:t>”</a:t>
                      </a:r>
                      <a:endParaRPr kumimoji="0" lang="en-US" altLang="ja-JP" sz="14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tx1"/>
                          </a:solidFill>
                          <a:effectLst/>
                          <a:latin typeface="Arial" pitchFamily="34" charset="0"/>
                          <a:ea typeface="ＭＳ Ｐゴシック" pitchFamily="34" charset="-128"/>
                        </a:rPr>
                        <a:t> </a:t>
                      </a:r>
                      <a:r>
                        <a:rPr kumimoji="0" lang="en-US" altLang="ja-JP" sz="1400" b="0" i="0" u="none" strike="noStrike" cap="none" normalizeH="0" baseline="0" dirty="0">
                          <a:ln>
                            <a:noFill/>
                          </a:ln>
                          <a:solidFill>
                            <a:schemeClr val="tx1"/>
                          </a:solidFill>
                          <a:effectLst/>
                          <a:latin typeface="Arial" pitchFamily="34" charset="0"/>
                          <a:ea typeface="ＭＳ Ｐゴシック" pitchFamily="34" charset="-128"/>
                        </a:rPr>
                        <a:t>(</a:t>
                      </a:r>
                      <a:r>
                        <a:rPr kumimoji="0" lang="en-US" altLang="ja-JP" sz="1400" b="0" i="0" u="none" strike="noStrike" kern="1200" cap="none" normalizeH="0" baseline="0" dirty="0">
                          <a:ln>
                            <a:noFill/>
                          </a:ln>
                          <a:solidFill>
                            <a:schemeClr val="tx1"/>
                          </a:solidFill>
                          <a:effectLst/>
                          <a:latin typeface="Arial" pitchFamily="34" charset="0"/>
                          <a:ea typeface="ＭＳ Ｐゴシック" pitchFamily="34" charset="-128"/>
                          <a:cs typeface="+mn-cs"/>
                        </a:rPr>
                        <a:t>Patrick Henry)</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568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ＭＳ Ｐゴシック" pitchFamily="34" charset="-128"/>
                        </a:rPr>
                        <a:t>Hyperbole</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pitchFamily="34" charset="0"/>
                          <a:ea typeface="ＭＳ Ｐゴシック" pitchFamily="34" charset="-128"/>
                        </a:rPr>
                        <a:t>I walked proudly through the hallways of KVS, my new blue mohawk glistening magnificently in the florescent lighting of the hallway, but then I saw Mrs. </a:t>
                      </a:r>
                      <a:r>
                        <a:rPr kumimoji="0" lang="en-US" sz="1400" b="0" i="0" u="none" strike="noStrike" cap="none" normalizeH="0" baseline="0" dirty="0" err="1">
                          <a:ln>
                            <a:noFill/>
                          </a:ln>
                          <a:solidFill>
                            <a:schemeClr val="tx1"/>
                          </a:solidFill>
                          <a:effectLst/>
                          <a:latin typeface="Arial" pitchFamily="34" charset="0"/>
                          <a:ea typeface="ＭＳ Ｐゴシック" pitchFamily="34" charset="-128"/>
                        </a:rPr>
                        <a:t>Shoura</a:t>
                      </a:r>
                      <a:r>
                        <a:rPr kumimoji="0" lang="en-US" sz="1400" b="0" i="0" u="none" strike="noStrike" cap="none" normalizeH="0" baseline="0" dirty="0">
                          <a:ln>
                            <a:noFill/>
                          </a:ln>
                          <a:solidFill>
                            <a:schemeClr val="tx1"/>
                          </a:solidFill>
                          <a:effectLst/>
                          <a:latin typeface="Arial" pitchFamily="34" charset="0"/>
                          <a:ea typeface="ＭＳ Ｐゴシック" pitchFamily="34" charset="-128"/>
                        </a:rPr>
                        <a:t> I felt the wax in my hair start to melt.</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462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itchFamily="34" charset="0"/>
                          <a:ea typeface="ＭＳ Ｐゴシック" pitchFamily="34" charset="-128"/>
                        </a:rPr>
                        <a:t>Setting</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pitchFamily="34" charset="0"/>
                          <a:ea typeface="ＭＳ Ｐゴシック" pitchFamily="34" charset="-128"/>
                        </a:rPr>
                        <a:t>For the past 300 years in this country, schools have been crushing the artistic freedom of students with oppressive dress codes!</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910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itchFamily="34" charset="0"/>
                          <a:ea typeface="ＭＳ Ｐゴシック" pitchFamily="34" charset="-128"/>
                        </a:rPr>
                        <a:t>Alliterative Phrase</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pitchFamily="34" charset="0"/>
                          <a:ea typeface="ＭＳ Ｐゴシック" pitchFamily="34" charset="-128"/>
                        </a:rPr>
                        <a:t>Do schools have the right to tell kids how to dress?</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9355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itchFamily="34" charset="0"/>
                          <a:ea typeface="ＭＳ Ｐゴシック" pitchFamily="34" charset="-128"/>
                        </a:rPr>
                        <a:t>Quotation</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pitchFamily="34" charset="0"/>
                          <a:ea typeface="ＭＳ Ｐゴシック" pitchFamily="34" charset="-128"/>
                        </a:rPr>
                        <a:t>Timeless.  Tasteful.  Tried and true.  The traditional school uniform is the foundation of a true learning environment.</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838200" y="591671"/>
            <a:ext cx="10972800" cy="1143000"/>
          </a:xfrm>
        </p:spPr>
        <p:txBody>
          <a:bodyPr/>
          <a:lstStyle/>
          <a:p>
            <a:r>
              <a:rPr lang="en-US" sz="3200" dirty="0">
                <a:solidFill>
                  <a:srgbClr val="FFCC00"/>
                </a:solidFill>
                <a:ea typeface="ＭＳ Ｐゴシック" pitchFamily="34" charset="-128"/>
              </a:rPr>
              <a:t>Lead / Hook</a:t>
            </a:r>
            <a:br>
              <a:rPr lang="en-US" sz="3200" dirty="0">
                <a:solidFill>
                  <a:srgbClr val="FFCC00"/>
                </a:solidFill>
                <a:ea typeface="ＭＳ Ｐゴシック" pitchFamily="34" charset="-128"/>
              </a:rPr>
            </a:br>
            <a:r>
              <a:rPr lang="en-US" sz="3200" dirty="0">
                <a:solidFill>
                  <a:srgbClr val="FFCC00"/>
                </a:solidFill>
                <a:ea typeface="ＭＳ Ｐゴシック" pitchFamily="34" charset="-128"/>
              </a:rPr>
              <a:t>Match the type to the example</a:t>
            </a:r>
          </a:p>
        </p:txBody>
      </p:sp>
      <p:graphicFrame>
        <p:nvGraphicFramePr>
          <p:cNvPr id="53377" name="Group 129"/>
          <p:cNvGraphicFramePr>
            <a:graphicFrameLocks noGrp="1"/>
          </p:cNvGraphicFramePr>
          <p:nvPr>
            <p:ph idx="1"/>
            <p:extLst>
              <p:ext uri="{D42A27DB-BD31-4B8C-83A1-F6EECF244321}">
                <p14:modId xmlns:p14="http://schemas.microsoft.com/office/powerpoint/2010/main" val="2017681137"/>
              </p:ext>
            </p:extLst>
          </p:nvPr>
        </p:nvGraphicFramePr>
        <p:xfrm>
          <a:off x="488576" y="2352150"/>
          <a:ext cx="11214848" cy="4278981"/>
        </p:xfrm>
        <a:graphic>
          <a:graphicData uri="http://schemas.openxmlformats.org/drawingml/2006/table">
            <a:tbl>
              <a:tblPr/>
              <a:tblGrid>
                <a:gridCol w="5050833">
                  <a:extLst>
                    <a:ext uri="{9D8B030D-6E8A-4147-A177-3AD203B41FA5}">
                      <a16:colId xmlns:a16="http://schemas.microsoft.com/office/drawing/2014/main" val="20000"/>
                    </a:ext>
                  </a:extLst>
                </a:gridCol>
                <a:gridCol w="6164015">
                  <a:extLst>
                    <a:ext uri="{9D8B030D-6E8A-4147-A177-3AD203B41FA5}">
                      <a16:colId xmlns:a16="http://schemas.microsoft.com/office/drawing/2014/main" val="20001"/>
                    </a:ext>
                  </a:extLst>
                </a:gridCol>
              </a:tblGrid>
              <a:tr h="768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ＭＳ Ｐゴシック" pitchFamily="34" charset="-128"/>
                        </a:rPr>
                        <a:t>Anecdote (narrative vignette) </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pitchFamily="34" charset="0"/>
                          <a:ea typeface="ＭＳ Ｐゴシック" pitchFamily="34" charset="-128"/>
                        </a:rPr>
                        <a:t>At Knowledge Valley School, a controversy is brewing.  Walk down the hallways, and amidst a tranquil sea of black pants and red polo shirts, the blades of a fuchsia mohawk cut through the peaceful learning environment. </a:t>
                      </a:r>
                      <a:r>
                        <a:rPr kumimoji="0" lang="en-US" sz="1400" b="1" i="0" u="none" strike="noStrike" cap="none" normalizeH="0" baseline="0" dirty="0">
                          <a:ln>
                            <a:noFill/>
                          </a:ln>
                          <a:solidFill>
                            <a:schemeClr val="tx1"/>
                          </a:solidFill>
                          <a:effectLst/>
                          <a:latin typeface="Arial" pitchFamily="34" charset="0"/>
                          <a:ea typeface="ＭＳ Ｐゴシック" pitchFamily="34" charset="-128"/>
                        </a:rPr>
                        <a:t>Setting</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910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ＭＳ Ｐゴシック" pitchFamily="34" charset="-128"/>
                        </a:rPr>
                        <a:t>Question</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tx1"/>
                          </a:solidFill>
                          <a:effectLst/>
                          <a:latin typeface="Arial" pitchFamily="34" charset="0"/>
                          <a:ea typeface="ＭＳ Ｐゴシック" pitchFamily="34" charset="-128"/>
                        </a:rPr>
                        <a:t>“</a:t>
                      </a:r>
                      <a:r>
                        <a:rPr kumimoji="0" lang="en-US" altLang="ja-JP" sz="1400" b="0" i="0" u="none" strike="noStrike" cap="none" normalizeH="0" baseline="0" dirty="0">
                          <a:ln>
                            <a:noFill/>
                          </a:ln>
                          <a:solidFill>
                            <a:schemeClr val="tx1"/>
                          </a:solidFill>
                          <a:effectLst/>
                          <a:latin typeface="Arial" pitchFamily="34" charset="0"/>
                          <a:ea typeface="ＭＳ Ｐゴシック" pitchFamily="34" charset="-128"/>
                        </a:rPr>
                        <a:t>Give me liberty or give me death.</a:t>
                      </a:r>
                      <a:r>
                        <a:rPr kumimoji="0" lang="ja-JP" altLang="en-US" sz="1400" b="0" i="0" u="none" strike="noStrike" cap="none" normalizeH="0" baseline="0" dirty="0">
                          <a:ln>
                            <a:noFill/>
                          </a:ln>
                          <a:solidFill>
                            <a:schemeClr val="tx1"/>
                          </a:solidFill>
                          <a:effectLst/>
                          <a:latin typeface="Arial" pitchFamily="34" charset="0"/>
                          <a:ea typeface="ＭＳ Ｐゴシック" pitchFamily="34" charset="-128"/>
                        </a:rPr>
                        <a:t>”</a:t>
                      </a:r>
                      <a:endParaRPr kumimoji="0" lang="en-US" altLang="ja-JP" sz="14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tx1"/>
                          </a:solidFill>
                          <a:effectLst/>
                          <a:latin typeface="Arial" pitchFamily="34" charset="0"/>
                          <a:ea typeface="ＭＳ Ｐゴシック" pitchFamily="34" charset="-128"/>
                        </a:rPr>
                        <a:t> </a:t>
                      </a:r>
                      <a:r>
                        <a:rPr kumimoji="0" lang="en-US" altLang="ja-JP" sz="1400" b="0" i="0" u="none" strike="noStrike" cap="none" normalizeH="0" baseline="0" dirty="0">
                          <a:ln>
                            <a:noFill/>
                          </a:ln>
                          <a:solidFill>
                            <a:schemeClr val="tx1"/>
                          </a:solidFill>
                          <a:effectLst/>
                          <a:latin typeface="Arial" pitchFamily="34" charset="0"/>
                          <a:ea typeface="ＭＳ Ｐゴシック" pitchFamily="34" charset="-128"/>
                        </a:rPr>
                        <a:t>(</a:t>
                      </a:r>
                      <a:r>
                        <a:rPr kumimoji="0" lang="en-US" altLang="ja-JP" sz="1400" b="0" i="0" u="none" strike="noStrike" kern="1200" cap="none" normalizeH="0" baseline="0" dirty="0">
                          <a:ln>
                            <a:noFill/>
                          </a:ln>
                          <a:solidFill>
                            <a:schemeClr val="tx1"/>
                          </a:solidFill>
                          <a:effectLst/>
                          <a:latin typeface="Arial" pitchFamily="34" charset="0"/>
                          <a:ea typeface="ＭＳ Ｐゴシック" pitchFamily="34" charset="-128"/>
                          <a:cs typeface="+mn-cs"/>
                        </a:rPr>
                        <a:t>Patrick Henry) </a:t>
                      </a:r>
                      <a:r>
                        <a:rPr kumimoji="0" lang="en-US" sz="1400" b="1" i="0" u="none" strike="noStrike" cap="none" normalizeH="0" baseline="0" dirty="0">
                          <a:ln>
                            <a:noFill/>
                          </a:ln>
                          <a:solidFill>
                            <a:schemeClr val="tx1"/>
                          </a:solidFill>
                          <a:effectLst/>
                          <a:latin typeface="Arial" pitchFamily="34" charset="0"/>
                          <a:ea typeface="ＭＳ Ｐゴシック" pitchFamily="34" charset="-128"/>
                        </a:rPr>
                        <a:t>Quotation</a:t>
                      </a:r>
                      <a:endParaRPr kumimoji="0" lang="en-US" altLang="ja-JP" sz="1400" b="1" i="0" u="none" strike="noStrike" kern="1200" cap="none" normalizeH="0" baseline="0" dirty="0">
                        <a:ln>
                          <a:noFill/>
                        </a:ln>
                        <a:solidFill>
                          <a:schemeClr val="tx1"/>
                        </a:solidFill>
                        <a:effectLst/>
                        <a:latin typeface="Arial" pitchFamily="34" charset="0"/>
                        <a:ea typeface="ＭＳ Ｐゴシック" pitchFamily="34" charset="-128"/>
                        <a:cs typeface="+mn-cs"/>
                      </a:endParaRP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568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ＭＳ Ｐゴシック" pitchFamily="34" charset="-128"/>
                        </a:rPr>
                        <a:t>Hyperbole</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pitchFamily="34" charset="0"/>
                          <a:ea typeface="ＭＳ Ｐゴシック" pitchFamily="34" charset="-128"/>
                        </a:rPr>
                        <a:t>I walked proudly through the hallways of KVS, my new blue mohawk glistening magnificently in the florescent lighting of the hallway, but then I saw Mrs. </a:t>
                      </a:r>
                      <a:r>
                        <a:rPr kumimoji="0" lang="en-US" sz="1400" b="0" i="0" u="none" strike="noStrike" cap="none" normalizeH="0" baseline="0" dirty="0" err="1">
                          <a:ln>
                            <a:noFill/>
                          </a:ln>
                          <a:solidFill>
                            <a:schemeClr val="tx1"/>
                          </a:solidFill>
                          <a:effectLst/>
                          <a:latin typeface="Arial" pitchFamily="34" charset="0"/>
                          <a:ea typeface="ＭＳ Ｐゴシック" pitchFamily="34" charset="-128"/>
                        </a:rPr>
                        <a:t>Shoura</a:t>
                      </a:r>
                      <a:r>
                        <a:rPr kumimoji="0" lang="en-US" sz="1400" b="0" i="0" u="none" strike="noStrike" cap="none" normalizeH="0" baseline="0" dirty="0">
                          <a:ln>
                            <a:noFill/>
                          </a:ln>
                          <a:solidFill>
                            <a:schemeClr val="tx1"/>
                          </a:solidFill>
                          <a:effectLst/>
                          <a:latin typeface="Arial" pitchFamily="34" charset="0"/>
                          <a:ea typeface="ＭＳ Ｐゴシック" pitchFamily="34" charset="-128"/>
                        </a:rPr>
                        <a:t> I felt the wax in my hair start to melt. </a:t>
                      </a:r>
                      <a:r>
                        <a:rPr kumimoji="0" lang="en-US" sz="1400" b="1" i="0" u="none" strike="noStrike" cap="none" normalizeH="0" baseline="0" dirty="0">
                          <a:ln>
                            <a:noFill/>
                          </a:ln>
                          <a:solidFill>
                            <a:schemeClr val="tx1"/>
                          </a:solidFill>
                          <a:effectLst/>
                          <a:latin typeface="Arial" pitchFamily="34" charset="0"/>
                          <a:ea typeface="ＭＳ Ｐゴシック" pitchFamily="34" charset="-128"/>
                        </a:rPr>
                        <a:t>ANECDOTE</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462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ＭＳ Ｐゴシック" pitchFamily="34" charset="-128"/>
                        </a:rPr>
                        <a:t>Setting</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pitchFamily="34" charset="0"/>
                          <a:ea typeface="ＭＳ Ｐゴシック" pitchFamily="34" charset="-128"/>
                        </a:rPr>
                        <a:t>For the past 300 years in this country, schools have been crushing the artistic freedom of students with oppressive dress codes! </a:t>
                      </a:r>
                      <a:r>
                        <a:rPr kumimoji="0" lang="en-US" sz="1400" b="1" i="0" u="none" strike="noStrike" cap="none" normalizeH="0" baseline="0" dirty="0">
                          <a:ln>
                            <a:noFill/>
                          </a:ln>
                          <a:solidFill>
                            <a:schemeClr val="tx1"/>
                          </a:solidFill>
                          <a:effectLst/>
                          <a:latin typeface="Arial" pitchFamily="34" charset="0"/>
                          <a:ea typeface="ＭＳ Ｐゴシック" pitchFamily="34" charset="-128"/>
                        </a:rPr>
                        <a:t>Hyperbole</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910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ＭＳ Ｐゴシック" pitchFamily="34" charset="-128"/>
                        </a:rPr>
                        <a:t>Alliterative Phrase</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pitchFamily="34" charset="0"/>
                          <a:ea typeface="ＭＳ Ｐゴシック" pitchFamily="34" charset="-128"/>
                        </a:rPr>
                        <a:t>Do schools have the right to tell kids how to dress? </a:t>
                      </a:r>
                      <a:r>
                        <a:rPr kumimoji="0" lang="en-US" sz="1400" b="1" i="0" u="none" strike="noStrike" cap="none" normalizeH="0" baseline="0" dirty="0">
                          <a:ln>
                            <a:noFill/>
                          </a:ln>
                          <a:solidFill>
                            <a:schemeClr val="tx1"/>
                          </a:solidFill>
                          <a:effectLst/>
                          <a:latin typeface="Arial" pitchFamily="34" charset="0"/>
                          <a:ea typeface="ＭＳ Ｐゴシック" pitchFamily="34" charset="-128"/>
                        </a:rPr>
                        <a:t>Question</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9355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ＭＳ Ｐゴシック" pitchFamily="34" charset="-128"/>
                        </a:rPr>
                        <a:t>Quotation</a:t>
                      </a: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pitchFamily="34" charset="0"/>
                          <a:ea typeface="ＭＳ Ｐゴシック" pitchFamily="34" charset="-128"/>
                        </a:rPr>
                        <a:t>Timeless.  Tasteful.  Tried and true.  The traditional school uniform is the foundation of a true learning environment. </a:t>
                      </a:r>
                      <a:r>
                        <a:rPr kumimoji="0" lang="en-US" sz="1400" b="1" i="0" u="none" strike="noStrike" cap="none" normalizeH="0" baseline="0" dirty="0">
                          <a:ln>
                            <a:noFill/>
                          </a:ln>
                          <a:solidFill>
                            <a:schemeClr val="tx1"/>
                          </a:solidFill>
                          <a:effectLst/>
                          <a:latin typeface="Arial" pitchFamily="34" charset="0"/>
                          <a:ea typeface="ＭＳ Ｐゴシック" pitchFamily="34" charset="-128"/>
                        </a:rPr>
                        <a:t>Alliterative Phrase</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L="121920" marR="121920"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48897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94647" y="551329"/>
            <a:ext cx="8229600" cy="1143000"/>
          </a:xfrm>
        </p:spPr>
        <p:txBody>
          <a:bodyPr/>
          <a:lstStyle/>
          <a:p>
            <a:pPr algn="ctr"/>
            <a:r>
              <a:rPr lang="en-US" altLang="en-US" sz="3200" dirty="0">
                <a:solidFill>
                  <a:schemeClr val="bg1"/>
                </a:solidFill>
              </a:rPr>
              <a:t>Next: Creating a Thesis Statement</a:t>
            </a:r>
          </a:p>
        </p:txBody>
      </p:sp>
      <p:sp>
        <p:nvSpPr>
          <p:cNvPr id="17411" name="Rectangle 3"/>
          <p:cNvSpPr>
            <a:spLocks noGrp="1" noChangeArrowheads="1"/>
          </p:cNvSpPr>
          <p:nvPr>
            <p:ph type="body" idx="1"/>
          </p:nvPr>
        </p:nvSpPr>
        <p:spPr>
          <a:xfrm>
            <a:off x="1440366" y="2332037"/>
            <a:ext cx="8686800" cy="4525963"/>
          </a:xfrm>
        </p:spPr>
        <p:txBody>
          <a:bodyPr>
            <a:normAutofit fontScale="92500" lnSpcReduction="20000"/>
          </a:bodyPr>
          <a:lstStyle/>
          <a:p>
            <a:pPr eaLnBrk="1" hangingPunct="1"/>
            <a:r>
              <a:rPr lang="en-US" altLang="en-US" sz="2800" dirty="0"/>
              <a:t>A thesis statement is one sentence at the end of your introduction that states your opinion.  It needs to be strong.</a:t>
            </a:r>
          </a:p>
          <a:p>
            <a:pPr eaLnBrk="1" hangingPunct="1"/>
            <a:r>
              <a:rPr lang="en-US" altLang="en-US" sz="2800" dirty="0"/>
              <a:t>First, choose 3 main focus points to discuss in your essay.  These points will become the focus of three paragraphs in the body of your paper.  </a:t>
            </a:r>
          </a:p>
          <a:p>
            <a:pPr algn="ctr" eaLnBrk="1" hangingPunct="1">
              <a:buFontTx/>
              <a:buNone/>
            </a:pPr>
            <a:r>
              <a:rPr lang="en-US" altLang="en-US" sz="2800" dirty="0"/>
              <a:t>Let</a:t>
            </a:r>
            <a:r>
              <a:rPr lang="ja-JP" altLang="en-US" sz="2800"/>
              <a:t>’</a:t>
            </a:r>
            <a:r>
              <a:rPr lang="en-US" altLang="ja-JP" sz="2800" dirty="0"/>
              <a:t>s use fast food as an example again.</a:t>
            </a:r>
          </a:p>
          <a:p>
            <a:pPr algn="ctr" eaLnBrk="1" hangingPunct="1">
              <a:buFontTx/>
              <a:buNone/>
            </a:pPr>
            <a:r>
              <a:rPr lang="en-US" altLang="en-US" sz="2800" dirty="0"/>
              <a:t>Fast food…(3 Discussion Points</a:t>
            </a:r>
            <a:r>
              <a:rPr lang="en-US" altLang="en-US" sz="2800" dirty="0">
                <a:sym typeface="Wingdings" panose="05000000000000000000" pitchFamily="2" charset="2"/>
              </a:rPr>
              <a:t>)</a:t>
            </a:r>
            <a:endParaRPr lang="en-US" altLang="en-US" sz="2800" dirty="0"/>
          </a:p>
          <a:p>
            <a:pPr algn="ctr" eaLnBrk="1" hangingPunct="1"/>
            <a:r>
              <a:rPr lang="en-US" altLang="en-US" sz="2800" i="1" dirty="0">
                <a:solidFill>
                  <a:srgbClr val="FF0000"/>
                </a:solidFill>
              </a:rPr>
              <a:t>rapidly increases weight</a:t>
            </a:r>
            <a:r>
              <a:rPr lang="en-US" altLang="en-US" sz="2800" i="1" dirty="0"/>
              <a:t> </a:t>
            </a:r>
          </a:p>
          <a:p>
            <a:pPr algn="ctr" eaLnBrk="1" hangingPunct="1"/>
            <a:r>
              <a:rPr lang="en-US" altLang="en-US" sz="2800" i="1" dirty="0">
                <a:solidFill>
                  <a:srgbClr val="0000FF"/>
                </a:solidFill>
              </a:rPr>
              <a:t>causes high blood pressure</a:t>
            </a:r>
            <a:r>
              <a:rPr lang="en-US" altLang="en-US" sz="2800" i="1" dirty="0"/>
              <a:t> </a:t>
            </a:r>
          </a:p>
          <a:p>
            <a:pPr algn="ctr" eaLnBrk="1" hangingPunct="1"/>
            <a:r>
              <a:rPr lang="en-US" altLang="en-US" sz="2800" i="1" dirty="0">
                <a:solidFill>
                  <a:srgbClr val="009999"/>
                </a:solidFill>
              </a:rPr>
              <a:t>leads to sluggishness</a:t>
            </a:r>
            <a:endParaRPr lang="en-US" altLang="en-US" sz="2800" dirty="0"/>
          </a:p>
          <a:p>
            <a:pPr eaLnBrk="1" hangingPunct="1"/>
            <a:endParaRPr lang="en-US" altLang="en-US" sz="2800" dirty="0"/>
          </a:p>
        </p:txBody>
      </p:sp>
    </p:spTree>
    <p:extLst>
      <p:ext uri="{BB962C8B-B14F-4D97-AF65-F5344CB8AC3E}">
        <p14:creationId xmlns:p14="http://schemas.microsoft.com/office/powerpoint/2010/main" val="1022012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algn="ctr"/>
            <a:r>
              <a:rPr lang="en-US" altLang="en-US" sz="3200" dirty="0" err="1">
                <a:solidFill>
                  <a:schemeClr val="bg1"/>
                </a:solidFill>
              </a:rPr>
              <a:t>H.W:Writing</a:t>
            </a:r>
            <a:r>
              <a:rPr lang="en-US" altLang="en-US" sz="3200" dirty="0">
                <a:solidFill>
                  <a:schemeClr val="bg1"/>
                </a:solidFill>
              </a:rPr>
              <a:t> the Thesis Statement</a:t>
            </a:r>
          </a:p>
        </p:txBody>
      </p:sp>
      <p:sp>
        <p:nvSpPr>
          <p:cNvPr id="19459" name="Rectangle 3"/>
          <p:cNvSpPr>
            <a:spLocks noGrp="1" noChangeArrowheads="1"/>
          </p:cNvSpPr>
          <p:nvPr>
            <p:ph type="body" idx="1"/>
          </p:nvPr>
        </p:nvSpPr>
        <p:spPr/>
        <p:txBody>
          <a:bodyPr>
            <a:normAutofit fontScale="92500" lnSpcReduction="20000"/>
          </a:bodyPr>
          <a:lstStyle/>
          <a:p>
            <a:pPr eaLnBrk="1" hangingPunct="1">
              <a:lnSpc>
                <a:spcPct val="90000"/>
              </a:lnSpc>
            </a:pPr>
            <a:r>
              <a:rPr lang="en-US" altLang="en-US" sz="2800" i="1" dirty="0"/>
              <a:t>Now take your three main focus points and summarize them.  Put your completed thesis statement </a:t>
            </a:r>
            <a:r>
              <a:rPr lang="en-US" altLang="en-US" sz="2800" i="1" u="sng" dirty="0"/>
              <a:t>at the end of your first paragraph.</a:t>
            </a:r>
          </a:p>
          <a:p>
            <a:pPr algn="ctr" eaLnBrk="1" hangingPunct="1">
              <a:lnSpc>
                <a:spcPct val="90000"/>
              </a:lnSpc>
              <a:buFont typeface="Arial" panose="020B0604020202020204" pitchFamily="34" charset="0"/>
              <a:buNone/>
            </a:pPr>
            <a:endParaRPr lang="en-US" altLang="en-US" sz="2800" i="1" dirty="0"/>
          </a:p>
          <a:p>
            <a:pPr algn="ctr" eaLnBrk="1" hangingPunct="1">
              <a:lnSpc>
                <a:spcPct val="90000"/>
              </a:lnSpc>
              <a:buFont typeface="Arial" panose="020B0604020202020204" pitchFamily="34" charset="0"/>
              <a:buNone/>
            </a:pPr>
            <a:r>
              <a:rPr lang="en-US" altLang="en-US" sz="2400" i="1" dirty="0"/>
              <a:t>THREE MAIN FOCUS POINTS</a:t>
            </a:r>
          </a:p>
          <a:p>
            <a:pPr eaLnBrk="1" hangingPunct="1">
              <a:lnSpc>
                <a:spcPct val="90000"/>
              </a:lnSpc>
            </a:pPr>
            <a:r>
              <a:rPr lang="en-US" altLang="en-US" sz="2400" i="1" dirty="0"/>
              <a:t>I believe fast food is harmful because it </a:t>
            </a:r>
            <a:r>
              <a:rPr lang="en-US" altLang="en-US" sz="2400" i="1" dirty="0">
                <a:solidFill>
                  <a:srgbClr val="FF0000"/>
                </a:solidFill>
              </a:rPr>
              <a:t>rapidly increases weight</a:t>
            </a:r>
            <a:r>
              <a:rPr lang="en-US" altLang="en-US" sz="2400" i="1" dirty="0"/>
              <a:t>, </a:t>
            </a:r>
            <a:r>
              <a:rPr lang="en-US" altLang="en-US" sz="2400" i="1" dirty="0">
                <a:solidFill>
                  <a:srgbClr val="0000FF"/>
                </a:solidFill>
              </a:rPr>
              <a:t>causes high blood pressure</a:t>
            </a:r>
            <a:r>
              <a:rPr lang="en-US" altLang="en-US" sz="2400" i="1" dirty="0"/>
              <a:t>, </a:t>
            </a:r>
            <a:r>
              <a:rPr lang="en-US" altLang="en-US" sz="2400" i="1" dirty="0">
                <a:solidFill>
                  <a:srgbClr val="009999"/>
                </a:solidFill>
              </a:rPr>
              <a:t>and leads to lethargy.</a:t>
            </a:r>
          </a:p>
          <a:p>
            <a:pPr eaLnBrk="1" hangingPunct="1">
              <a:lnSpc>
                <a:spcPct val="90000"/>
              </a:lnSpc>
              <a:buFontTx/>
              <a:buNone/>
            </a:pPr>
            <a:endParaRPr lang="en-US" altLang="en-US" sz="2400" i="1" dirty="0">
              <a:solidFill>
                <a:srgbClr val="009999"/>
              </a:solidFill>
            </a:endParaRPr>
          </a:p>
          <a:p>
            <a:pPr algn="ctr" eaLnBrk="1" hangingPunct="1">
              <a:lnSpc>
                <a:spcPct val="90000"/>
              </a:lnSpc>
              <a:buFont typeface="Arial" panose="020B0604020202020204" pitchFamily="34" charset="0"/>
              <a:buNone/>
            </a:pPr>
            <a:r>
              <a:rPr lang="en-US" altLang="en-US" sz="2400" i="1" dirty="0"/>
              <a:t>COMPLETED THESIS STATEMENT</a:t>
            </a:r>
          </a:p>
          <a:p>
            <a:pPr eaLnBrk="1" hangingPunct="1">
              <a:lnSpc>
                <a:spcPct val="90000"/>
              </a:lnSpc>
            </a:pPr>
            <a:r>
              <a:rPr lang="en-US" altLang="en-US" sz="2400" i="1" dirty="0"/>
              <a:t>I believe fast food has </a:t>
            </a:r>
            <a:r>
              <a:rPr lang="en-US" altLang="en-US" sz="2400" b="1" i="1" dirty="0">
                <a:solidFill>
                  <a:srgbClr val="0033CC"/>
                </a:solidFill>
              </a:rPr>
              <a:t>negative health effects</a:t>
            </a:r>
            <a:r>
              <a:rPr lang="en-US" altLang="en-US" sz="2400" i="1" dirty="0"/>
              <a:t>.</a:t>
            </a:r>
          </a:p>
          <a:p>
            <a:pPr eaLnBrk="1" hangingPunct="1">
              <a:lnSpc>
                <a:spcPct val="90000"/>
              </a:lnSpc>
            </a:pPr>
            <a:endParaRPr lang="en-US" altLang="en-US" sz="2400" dirty="0"/>
          </a:p>
        </p:txBody>
      </p:sp>
    </p:spTree>
    <p:extLst>
      <p:ext uri="{BB962C8B-B14F-4D97-AF65-F5344CB8AC3E}">
        <p14:creationId xmlns:p14="http://schemas.microsoft.com/office/powerpoint/2010/main" val="3876560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1828800" y="1295401"/>
            <a:ext cx="8382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u="sng" dirty="0">
                <a:solidFill>
                  <a:schemeClr val="bg1"/>
                </a:solidFill>
                <a:latin typeface="Freestyle Script" panose="030804020302050B0404" pitchFamily="66" charset="0"/>
              </a:rPr>
              <a:t>Fast Food Is Killing America!</a:t>
            </a:r>
          </a:p>
          <a:p>
            <a:pPr eaLnBrk="1" hangingPunct="1"/>
            <a:endParaRPr lang="en-US" altLang="en-US" sz="1800" dirty="0"/>
          </a:p>
          <a:p>
            <a:pPr eaLnBrk="1" hangingPunct="1"/>
            <a:endParaRPr lang="en-US" altLang="en-US" sz="1800" dirty="0"/>
          </a:p>
          <a:p>
            <a:pPr eaLnBrk="1" hangingPunct="1"/>
            <a:r>
              <a:rPr lang="en-US" altLang="en-US" sz="1800" dirty="0"/>
              <a:t>	</a:t>
            </a:r>
            <a:r>
              <a:rPr lang="en-US" altLang="en-US" dirty="0"/>
              <a:t>Did you know that a typical child needs 2,000 calories for an entire day and Burger King</a:t>
            </a:r>
            <a:r>
              <a:rPr lang="ja-JP" altLang="en-US"/>
              <a:t>’</a:t>
            </a:r>
            <a:r>
              <a:rPr lang="en-US" altLang="ja-JP" dirty="0"/>
              <a:t>s Whopper with triple cheese has 1,230 calories?  That is far more calories than anyone needs in one day! Fast food consumption has risen 500 percent since 1970 and today reaches nearly every part of society, including some public school cafeterias.  Fast food is harmful because it </a:t>
            </a:r>
            <a:r>
              <a:rPr lang="en-US" altLang="ja-JP" i="1" dirty="0">
                <a:solidFill>
                  <a:srgbClr val="FF0000"/>
                </a:solidFill>
              </a:rPr>
              <a:t>rapidly increases weight</a:t>
            </a:r>
            <a:r>
              <a:rPr lang="en-US" altLang="ja-JP" i="1" dirty="0"/>
              <a:t>, </a:t>
            </a:r>
            <a:r>
              <a:rPr lang="en-US" altLang="ja-JP" i="1" dirty="0">
                <a:solidFill>
                  <a:srgbClr val="0000FF"/>
                </a:solidFill>
              </a:rPr>
              <a:t>causes high blood pressure</a:t>
            </a:r>
            <a:r>
              <a:rPr lang="en-US" altLang="ja-JP" i="1" dirty="0"/>
              <a:t>, </a:t>
            </a:r>
            <a:r>
              <a:rPr lang="en-US" altLang="ja-JP" i="1" dirty="0">
                <a:solidFill>
                  <a:srgbClr val="009999"/>
                </a:solidFill>
              </a:rPr>
              <a:t>and leads to sluggishness. </a:t>
            </a:r>
            <a:r>
              <a:rPr lang="en-US" altLang="ja-JP" u="sng" dirty="0"/>
              <a:t>Fast food is bad for your health!</a:t>
            </a:r>
            <a:endParaRPr lang="en-US" altLang="ja-JP" sz="1800" u="sng" dirty="0"/>
          </a:p>
          <a:p>
            <a:pPr eaLnBrk="1" hangingPunct="1"/>
            <a:endParaRPr lang="en-US" altLang="en-US" sz="1800" dirty="0"/>
          </a:p>
        </p:txBody>
      </p:sp>
      <p:sp>
        <p:nvSpPr>
          <p:cNvPr id="43011" name="TextBox 5"/>
          <p:cNvSpPr txBox="1">
            <a:spLocks noChangeArrowheads="1"/>
          </p:cNvSpPr>
          <p:nvPr/>
        </p:nvSpPr>
        <p:spPr bwMode="auto">
          <a:xfrm>
            <a:off x="1676400" y="1143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bg1"/>
                </a:solidFill>
              </a:rPr>
              <a:t>CATCHY TITLE</a:t>
            </a:r>
          </a:p>
        </p:txBody>
      </p:sp>
      <p:sp>
        <p:nvSpPr>
          <p:cNvPr id="43012" name="TextBox 6"/>
          <p:cNvSpPr txBox="1">
            <a:spLocks noChangeArrowheads="1"/>
          </p:cNvSpPr>
          <p:nvPr/>
        </p:nvSpPr>
        <p:spPr bwMode="auto">
          <a:xfrm>
            <a:off x="1739153" y="2124635"/>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t>HOOK THE READER</a:t>
            </a:r>
          </a:p>
        </p:txBody>
      </p:sp>
      <p:sp>
        <p:nvSpPr>
          <p:cNvPr id="43013" name="TextBox 7"/>
          <p:cNvSpPr txBox="1">
            <a:spLocks noChangeArrowheads="1"/>
          </p:cNvSpPr>
          <p:nvPr/>
        </p:nvSpPr>
        <p:spPr bwMode="auto">
          <a:xfrm>
            <a:off x="3429000" y="6248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THESIS STATEMENT</a:t>
            </a:r>
          </a:p>
        </p:txBody>
      </p:sp>
      <p:sp>
        <p:nvSpPr>
          <p:cNvPr id="43014" name="TextBox 8"/>
          <p:cNvSpPr txBox="1">
            <a:spLocks noChangeArrowheads="1"/>
          </p:cNvSpPr>
          <p:nvPr/>
        </p:nvSpPr>
        <p:spPr bwMode="auto">
          <a:xfrm>
            <a:off x="6934200" y="59436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YOUR THREE ARGUMENTS</a:t>
            </a:r>
          </a:p>
        </p:txBody>
      </p:sp>
      <p:sp>
        <p:nvSpPr>
          <p:cNvPr id="10" name="Right Arrow 9"/>
          <p:cNvSpPr/>
          <p:nvPr/>
        </p:nvSpPr>
        <p:spPr>
          <a:xfrm rot="690863">
            <a:off x="2687639" y="1465263"/>
            <a:ext cx="9747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ight Arrow 11"/>
          <p:cNvSpPr/>
          <p:nvPr/>
        </p:nvSpPr>
        <p:spPr>
          <a:xfrm rot="2167820">
            <a:off x="1528856" y="2513012"/>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ight Arrow 12"/>
          <p:cNvSpPr/>
          <p:nvPr/>
        </p:nvSpPr>
        <p:spPr>
          <a:xfrm rot="12475871">
            <a:off x="7942263" y="560705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ight Arrow 13"/>
          <p:cNvSpPr/>
          <p:nvPr/>
        </p:nvSpPr>
        <p:spPr>
          <a:xfrm rot="12325716">
            <a:off x="2532063" y="6065838"/>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37073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4336" y="1431985"/>
            <a:ext cx="4953000" cy="4191000"/>
          </a:xfrm>
        </p:spPr>
        <p:txBody>
          <a:bodyPr rtlCol="0">
            <a:normAutofit/>
          </a:bodyPr>
          <a:lstStyle/>
          <a:p>
            <a:pPr>
              <a:defRPr/>
            </a:pPr>
            <a:r>
              <a:rPr lang="en-US" b="1" dirty="0">
                <a:solidFill>
                  <a:schemeClr val="bg1"/>
                </a:solidFill>
                <a:ea typeface="+mn-ea"/>
              </a:rPr>
              <a:t>Persuasive writing </a:t>
            </a:r>
            <a:r>
              <a:rPr lang="en-US" dirty="0">
                <a:solidFill>
                  <a:schemeClr val="bg1"/>
                </a:solidFill>
                <a:ea typeface="+mn-ea"/>
              </a:rPr>
              <a:t>is writing that tries to </a:t>
            </a:r>
            <a:r>
              <a:rPr lang="en-US" b="1" dirty="0">
                <a:solidFill>
                  <a:schemeClr val="bg1"/>
                </a:solidFill>
                <a:ea typeface="+mn-ea"/>
              </a:rPr>
              <a:t>convince</a:t>
            </a:r>
            <a:r>
              <a:rPr lang="en-US" dirty="0">
                <a:solidFill>
                  <a:schemeClr val="bg1"/>
                </a:solidFill>
                <a:ea typeface="+mn-ea"/>
              </a:rPr>
              <a:t> a reader to do something or to believe what you believe about a certain topic.</a:t>
            </a:r>
          </a:p>
          <a:p>
            <a:pPr>
              <a:defRPr/>
            </a:pPr>
            <a:endParaRPr lang="en-US" dirty="0">
              <a:solidFill>
                <a:schemeClr val="bg1"/>
              </a:solidFill>
              <a:ea typeface="+mn-ea"/>
            </a:endParaRPr>
          </a:p>
          <a:p>
            <a:pPr>
              <a:defRPr/>
            </a:pPr>
            <a:r>
              <a:rPr lang="en-US" dirty="0">
                <a:solidFill>
                  <a:schemeClr val="bg1"/>
                </a:solidFill>
                <a:ea typeface="+mn-ea"/>
              </a:rPr>
              <a:t>It takes a position </a:t>
            </a:r>
            <a:r>
              <a:rPr lang="en-US" i="1" dirty="0">
                <a:solidFill>
                  <a:schemeClr val="bg1"/>
                </a:solidFill>
                <a:ea typeface="+mn-ea"/>
              </a:rPr>
              <a:t>for</a:t>
            </a:r>
            <a:r>
              <a:rPr lang="en-US" dirty="0">
                <a:solidFill>
                  <a:schemeClr val="bg1"/>
                </a:solidFill>
                <a:ea typeface="+mn-ea"/>
              </a:rPr>
              <a:t> or </a:t>
            </a:r>
            <a:r>
              <a:rPr lang="en-US" i="1" dirty="0">
                <a:solidFill>
                  <a:schemeClr val="bg1"/>
                </a:solidFill>
                <a:ea typeface="+mn-ea"/>
              </a:rPr>
              <a:t>against</a:t>
            </a:r>
            <a:r>
              <a:rPr lang="en-US" dirty="0">
                <a:solidFill>
                  <a:schemeClr val="bg1"/>
                </a:solidFill>
                <a:ea typeface="+mn-ea"/>
              </a:rPr>
              <a:t> something.</a:t>
            </a:r>
          </a:p>
          <a:p>
            <a:pPr>
              <a:defRPr/>
            </a:pPr>
            <a:endParaRPr lang="en-US" dirty="0">
              <a:ea typeface="+mn-ea"/>
            </a:endParaRPr>
          </a:p>
          <a:p>
            <a:pPr>
              <a:defRPr/>
            </a:pPr>
            <a:endParaRPr lang="en-US" dirty="0">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456" y="4121180"/>
            <a:ext cx="2428875" cy="18764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336" y="1515746"/>
            <a:ext cx="5418826" cy="40234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878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692DC-6915-4273-AAAF-39193EA7EB3F}"/>
              </a:ext>
            </a:extLst>
          </p:cNvPr>
          <p:cNvSpPr>
            <a:spLocks noGrp="1"/>
          </p:cNvSpPr>
          <p:nvPr>
            <p:ph type="title"/>
          </p:nvPr>
        </p:nvSpPr>
        <p:spPr/>
        <p:txBody>
          <a:bodyPr/>
          <a:lstStyle/>
          <a:p>
            <a:r>
              <a:rPr lang="en-US" dirty="0"/>
              <a:t>H.W: Persuasive Devices exercise </a:t>
            </a:r>
          </a:p>
        </p:txBody>
      </p:sp>
      <p:sp>
        <p:nvSpPr>
          <p:cNvPr id="3" name="Content Placeholder 2">
            <a:extLst>
              <a:ext uri="{FF2B5EF4-FFF2-40B4-BE49-F238E27FC236}">
                <a16:creationId xmlns:a16="http://schemas.microsoft.com/office/drawing/2014/main" id="{4AD89D66-59AF-4F4C-B814-244EFFC80E17}"/>
              </a:ext>
            </a:extLst>
          </p:cNvPr>
          <p:cNvSpPr>
            <a:spLocks noGrp="1"/>
          </p:cNvSpPr>
          <p:nvPr>
            <p:ph idx="1"/>
          </p:nvPr>
        </p:nvSpPr>
        <p:spPr/>
        <p:txBody>
          <a:bodyPr/>
          <a:lstStyle/>
          <a:p>
            <a:r>
              <a:rPr lang="en-US" b="1" dirty="0"/>
              <a:t> </a:t>
            </a:r>
          </a:p>
          <a:p>
            <a:r>
              <a:rPr lang="en-US" b="1" dirty="0"/>
              <a:t> </a:t>
            </a:r>
          </a:p>
          <a:p>
            <a:endParaRPr lang="en-US" b="1" dirty="0"/>
          </a:p>
          <a:p>
            <a:pPr marL="0" indent="0">
              <a:buNone/>
            </a:pPr>
            <a:endParaRPr lang="en-US" dirty="0"/>
          </a:p>
        </p:txBody>
      </p:sp>
      <p:pic>
        <p:nvPicPr>
          <p:cNvPr id="1026" name="Picture 2" descr="Image result for rhetorical devices">
            <a:extLst>
              <a:ext uri="{FF2B5EF4-FFF2-40B4-BE49-F238E27FC236}">
                <a16:creationId xmlns:a16="http://schemas.microsoft.com/office/drawing/2014/main" id="{EDA20240-1FFE-4C9B-BB5A-AC2C7320F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7747"/>
            <a:ext cx="5389307" cy="331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82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034988" y="784412"/>
            <a:ext cx="8229600" cy="1143000"/>
          </a:xfrm>
        </p:spPr>
        <p:txBody>
          <a:bodyPr/>
          <a:lstStyle/>
          <a:p>
            <a:pPr algn="ctr"/>
            <a:r>
              <a:rPr lang="en-US" altLang="en-US" sz="3200" dirty="0">
                <a:solidFill>
                  <a:schemeClr val="bg1"/>
                </a:solidFill>
              </a:rPr>
              <a:t>Types of Supporting Arguments</a:t>
            </a:r>
          </a:p>
        </p:txBody>
      </p:sp>
      <p:sp>
        <p:nvSpPr>
          <p:cNvPr id="39938" name="Rectangle 3"/>
          <p:cNvSpPr>
            <a:spLocks noGrp="1" noChangeArrowheads="1"/>
          </p:cNvSpPr>
          <p:nvPr>
            <p:ph type="body" idx="1"/>
          </p:nvPr>
        </p:nvSpPr>
        <p:spPr>
          <a:xfrm>
            <a:off x="241539" y="2414033"/>
            <a:ext cx="8229600" cy="4525963"/>
          </a:xfrm>
        </p:spPr>
        <p:txBody>
          <a:bodyPr>
            <a:normAutofit/>
          </a:bodyPr>
          <a:lstStyle/>
          <a:p>
            <a:pPr algn="ctr">
              <a:buFontTx/>
              <a:buNone/>
            </a:pPr>
            <a:r>
              <a:rPr lang="en-US" altLang="en-US" sz="2400" b="1" dirty="0"/>
              <a:t>Logos—an appeal to logic</a:t>
            </a:r>
          </a:p>
        </p:txBody>
      </p:sp>
      <p:sp>
        <p:nvSpPr>
          <p:cNvPr id="39940" name="Rectangle 4"/>
          <p:cNvSpPr>
            <a:spLocks noChangeArrowheads="1"/>
          </p:cNvSpPr>
          <p:nvPr/>
        </p:nvSpPr>
        <p:spPr bwMode="auto">
          <a:xfrm>
            <a:off x="775252" y="3197525"/>
            <a:ext cx="3187148"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Tx/>
              <a:buChar char="•"/>
            </a:pPr>
            <a:endParaRPr lang="en-US" altLang="en-US" sz="1800" dirty="0">
              <a:solidFill>
                <a:schemeClr val="tx2">
                  <a:lumMod val="50000"/>
                </a:schemeClr>
              </a:solidFill>
            </a:endParaRPr>
          </a:p>
          <a:p>
            <a:pPr eaLnBrk="1" hangingPunct="1">
              <a:spcBef>
                <a:spcPct val="20000"/>
              </a:spcBef>
              <a:buFontTx/>
              <a:buChar char="•"/>
            </a:pPr>
            <a:r>
              <a:rPr lang="en-US" altLang="en-US" sz="1800" dirty="0">
                <a:solidFill>
                  <a:schemeClr val="tx2">
                    <a:lumMod val="50000"/>
                  </a:schemeClr>
                </a:solidFill>
              </a:rPr>
              <a:t>Often contain expert testimony</a:t>
            </a:r>
          </a:p>
          <a:p>
            <a:pPr eaLnBrk="1" hangingPunct="1">
              <a:spcBef>
                <a:spcPct val="20000"/>
              </a:spcBef>
              <a:buFontTx/>
              <a:buChar char="•"/>
            </a:pPr>
            <a:r>
              <a:rPr lang="en-US" altLang="en-US" sz="1800" dirty="0">
                <a:solidFill>
                  <a:schemeClr val="tx2">
                    <a:lumMod val="50000"/>
                  </a:schemeClr>
                </a:solidFill>
              </a:rPr>
              <a:t>Often contain statistical information</a:t>
            </a:r>
          </a:p>
          <a:p>
            <a:pPr eaLnBrk="1" hangingPunct="1">
              <a:spcBef>
                <a:spcPct val="20000"/>
              </a:spcBef>
              <a:buFontTx/>
              <a:buChar char="•"/>
            </a:pPr>
            <a:r>
              <a:rPr lang="en-US" altLang="en-US" sz="1800" dirty="0">
                <a:solidFill>
                  <a:schemeClr val="tx2">
                    <a:lumMod val="50000"/>
                  </a:schemeClr>
                </a:solidFill>
              </a:rPr>
              <a:t>Suggest that the product is the </a:t>
            </a:r>
            <a:r>
              <a:rPr lang="ja-JP" altLang="en-US" sz="1800" dirty="0">
                <a:solidFill>
                  <a:schemeClr val="tx2">
                    <a:lumMod val="50000"/>
                  </a:schemeClr>
                </a:solidFill>
              </a:rPr>
              <a:t>“</a:t>
            </a:r>
            <a:r>
              <a:rPr lang="en-US" altLang="ja-JP" sz="1800" dirty="0">
                <a:solidFill>
                  <a:schemeClr val="tx2">
                    <a:lumMod val="50000"/>
                  </a:schemeClr>
                </a:solidFill>
              </a:rPr>
              <a:t>logical</a:t>
            </a:r>
            <a:r>
              <a:rPr lang="ja-JP" altLang="en-US" sz="1800" dirty="0">
                <a:solidFill>
                  <a:schemeClr val="tx2">
                    <a:lumMod val="50000"/>
                  </a:schemeClr>
                </a:solidFill>
              </a:rPr>
              <a:t>”</a:t>
            </a:r>
            <a:r>
              <a:rPr lang="en-US" altLang="ja-JP" sz="1800" dirty="0">
                <a:solidFill>
                  <a:schemeClr val="tx2">
                    <a:lumMod val="50000"/>
                  </a:schemeClr>
                </a:solidFill>
              </a:rPr>
              <a:t> or </a:t>
            </a:r>
            <a:r>
              <a:rPr lang="ja-JP" altLang="en-US" sz="1800" dirty="0">
                <a:solidFill>
                  <a:schemeClr val="tx2">
                    <a:lumMod val="50000"/>
                  </a:schemeClr>
                </a:solidFill>
              </a:rPr>
              <a:t>“</a:t>
            </a:r>
            <a:r>
              <a:rPr lang="en-US" altLang="ja-JP" sz="1800" dirty="0">
                <a:solidFill>
                  <a:schemeClr val="tx2">
                    <a:lumMod val="50000"/>
                  </a:schemeClr>
                </a:solidFill>
              </a:rPr>
              <a:t>right</a:t>
            </a:r>
            <a:r>
              <a:rPr lang="ja-JP" altLang="en-US" sz="1800" dirty="0">
                <a:solidFill>
                  <a:schemeClr val="tx2">
                    <a:lumMod val="50000"/>
                  </a:schemeClr>
                </a:solidFill>
              </a:rPr>
              <a:t>”</a:t>
            </a:r>
            <a:r>
              <a:rPr lang="en-US" altLang="ja-JP" sz="1800" dirty="0">
                <a:solidFill>
                  <a:schemeClr val="tx2">
                    <a:lumMod val="50000"/>
                  </a:schemeClr>
                </a:solidFill>
              </a:rPr>
              <a:t> choice</a:t>
            </a:r>
            <a:endParaRPr lang="en-US" altLang="en-US" sz="1800" dirty="0">
              <a:solidFill>
                <a:schemeClr val="tx2">
                  <a:lumMod val="50000"/>
                </a:schemeClr>
              </a:solidFill>
            </a:endParaRPr>
          </a:p>
        </p:txBody>
      </p:sp>
      <p:pic>
        <p:nvPicPr>
          <p:cNvPr id="1028" name="Picture 4" descr="Commercial Logos 2015 - YouTube">
            <a:extLst>
              <a:ext uri="{FF2B5EF4-FFF2-40B4-BE49-F238E27FC236}">
                <a16:creationId xmlns:a16="http://schemas.microsoft.com/office/drawing/2014/main" id="{733CEBEA-DF1C-4337-843B-DAC83C083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734" y="4068417"/>
            <a:ext cx="4111118" cy="231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56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algn="ctr"/>
            <a:r>
              <a:rPr lang="en-US" altLang="en-US" sz="3200" dirty="0">
                <a:solidFill>
                  <a:schemeClr val="bg1"/>
                </a:solidFill>
              </a:rPr>
              <a:t>Types of Supporting Arguments</a:t>
            </a:r>
          </a:p>
        </p:txBody>
      </p:sp>
      <p:sp>
        <p:nvSpPr>
          <p:cNvPr id="40962" name="Rectangle 3"/>
          <p:cNvSpPr>
            <a:spLocks noGrp="1" noChangeArrowheads="1"/>
          </p:cNvSpPr>
          <p:nvPr>
            <p:ph type="body" idx="1"/>
          </p:nvPr>
        </p:nvSpPr>
        <p:spPr/>
        <p:txBody>
          <a:bodyPr>
            <a:normAutofit/>
          </a:bodyPr>
          <a:lstStyle/>
          <a:p>
            <a:pPr algn="ctr">
              <a:buFontTx/>
              <a:buNone/>
            </a:pPr>
            <a:r>
              <a:rPr lang="en-US" altLang="en-US" sz="2000" b="1" dirty="0"/>
              <a:t>Ethos-an appeal to do the </a:t>
            </a:r>
            <a:r>
              <a:rPr lang="ja-JP" altLang="en-US" sz="2000" b="1"/>
              <a:t>“</a:t>
            </a:r>
            <a:r>
              <a:rPr lang="en-US" altLang="ja-JP" sz="2000" b="1" dirty="0"/>
              <a:t>right</a:t>
            </a:r>
            <a:r>
              <a:rPr lang="ja-JP" altLang="en-US" sz="2000" b="1"/>
              <a:t>”</a:t>
            </a:r>
            <a:r>
              <a:rPr lang="en-US" altLang="ja-JP" sz="2000" b="1" dirty="0"/>
              <a:t> thing</a:t>
            </a:r>
          </a:p>
          <a:p>
            <a:pPr algn="ctr">
              <a:buFontTx/>
              <a:buNone/>
            </a:pPr>
            <a:r>
              <a:rPr lang="en-US" altLang="en-US" sz="2000" b="1" dirty="0"/>
              <a:t>Being credible</a:t>
            </a:r>
          </a:p>
        </p:txBody>
      </p:sp>
      <p:pic>
        <p:nvPicPr>
          <p:cNvPr id="40965" name="Picture 9" descr="Chris Evans as Captain 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697" y="2889850"/>
            <a:ext cx="2782036" cy="366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Print Ads Pathos – The Power of Advertisement">
            <a:extLst>
              <a:ext uri="{FF2B5EF4-FFF2-40B4-BE49-F238E27FC236}">
                <a16:creationId xmlns:a16="http://schemas.microsoft.com/office/drawing/2014/main" id="{3A01A70A-B374-4DCC-AE10-A43C3B710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266" y="3360207"/>
            <a:ext cx="2142041" cy="298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47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ltLang="en-US" sz="3200">
                <a:solidFill>
                  <a:srgbClr val="33CCCC"/>
                </a:solidFill>
              </a:rPr>
              <a:t>Types of Supporting Arguments</a:t>
            </a:r>
          </a:p>
        </p:txBody>
      </p:sp>
      <p:sp>
        <p:nvSpPr>
          <p:cNvPr id="43010" name="Rectangle 3"/>
          <p:cNvSpPr>
            <a:spLocks noGrp="1" noChangeArrowheads="1"/>
          </p:cNvSpPr>
          <p:nvPr>
            <p:ph type="body" idx="1"/>
          </p:nvPr>
        </p:nvSpPr>
        <p:spPr>
          <a:xfrm>
            <a:off x="579306" y="2517236"/>
            <a:ext cx="4956354" cy="2357861"/>
          </a:xfrm>
        </p:spPr>
        <p:txBody>
          <a:bodyPr/>
          <a:lstStyle/>
          <a:p>
            <a:pPr algn="ctr">
              <a:buFontTx/>
              <a:buNone/>
            </a:pPr>
            <a:r>
              <a:rPr lang="en-US" altLang="en-US" b="1" dirty="0">
                <a:solidFill>
                  <a:schemeClr val="tx1"/>
                </a:solidFill>
              </a:rPr>
              <a:t>Pathos-an appeal to the emotions</a:t>
            </a:r>
          </a:p>
        </p:txBody>
      </p:sp>
      <p:sp>
        <p:nvSpPr>
          <p:cNvPr id="20484" name="Rectangle 4"/>
          <p:cNvSpPr>
            <a:spLocks noChangeArrowheads="1"/>
          </p:cNvSpPr>
          <p:nvPr/>
        </p:nvSpPr>
        <p:spPr bwMode="auto">
          <a:xfrm>
            <a:off x="1524000" y="6448426"/>
            <a:ext cx="9144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800">
                <a:solidFill>
                  <a:schemeClr val="bg1"/>
                </a:solidFill>
                <a:latin typeface="Arial" charset="0"/>
                <a:ea typeface="ＭＳ Ｐゴシック" charset="0"/>
              </a:rPr>
              <a:t>http://46664.net/56/aspca-the-american-society-for-the-prevention-of-cruelty-to-animals/</a:t>
            </a:r>
          </a:p>
        </p:txBody>
      </p:sp>
      <p:pic>
        <p:nvPicPr>
          <p:cNvPr id="43012" name="Picture 6" descr="aspca-001-600x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52739"/>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453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algn="ctr"/>
            <a:r>
              <a:rPr lang="en-US" sz="3200" dirty="0">
                <a:solidFill>
                  <a:schemeClr val="bg1"/>
                </a:solidFill>
                <a:ea typeface="ＭＳ Ｐゴシック" pitchFamily="34" charset="-128"/>
              </a:rPr>
              <a:t>Forms of Persuasive Writing</a:t>
            </a:r>
          </a:p>
        </p:txBody>
      </p:sp>
      <p:sp>
        <p:nvSpPr>
          <p:cNvPr id="19458" name="Rectangle 3"/>
          <p:cNvSpPr>
            <a:spLocks noGrp="1" noChangeArrowheads="1"/>
          </p:cNvSpPr>
          <p:nvPr>
            <p:ph type="body" idx="1"/>
          </p:nvPr>
        </p:nvSpPr>
        <p:spPr>
          <a:xfrm>
            <a:off x="1141507" y="2348006"/>
            <a:ext cx="9750611" cy="3416300"/>
          </a:xfrm>
        </p:spPr>
        <p:txBody>
          <a:bodyPr>
            <a:normAutofit/>
          </a:bodyPr>
          <a:lstStyle/>
          <a:p>
            <a:pPr algn="ctr">
              <a:buFontTx/>
              <a:buNone/>
            </a:pPr>
            <a:r>
              <a:rPr lang="en-US" sz="2400" dirty="0">
                <a:ea typeface="ＭＳ Ｐゴシック" pitchFamily="34" charset="-128"/>
              </a:rPr>
              <a:t>   </a:t>
            </a:r>
            <a:r>
              <a:rPr lang="en-US" sz="2400" dirty="0">
                <a:solidFill>
                  <a:schemeClr val="accent1"/>
                </a:solidFill>
                <a:ea typeface="ＭＳ Ｐゴシック" pitchFamily="34" charset="-128"/>
              </a:rPr>
              <a:t>Advertisements</a:t>
            </a:r>
            <a:r>
              <a:rPr lang="en-US" sz="2400" dirty="0">
                <a:ea typeface="ＭＳ Ｐゴシック" pitchFamily="34" charset="-128"/>
              </a:rPr>
              <a:t> try to convince you to do or buy something.</a:t>
            </a:r>
          </a:p>
        </p:txBody>
      </p:sp>
      <p:pic>
        <p:nvPicPr>
          <p:cNvPr id="19459" name="Picture 5" descr="betty-white-snickers-ad"/>
          <p:cNvPicPr>
            <a:picLocks noChangeAspect="1" noChangeArrowheads="1"/>
          </p:cNvPicPr>
          <p:nvPr/>
        </p:nvPicPr>
        <p:blipFill>
          <a:blip r:embed="rId2"/>
          <a:srcRect/>
          <a:stretch>
            <a:fillRect/>
          </a:stretch>
        </p:blipFill>
        <p:spPr bwMode="auto">
          <a:xfrm>
            <a:off x="1727200" y="2895601"/>
            <a:ext cx="8534400" cy="36036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z="3200" dirty="0">
                <a:solidFill>
                  <a:srgbClr val="FF9900"/>
                </a:solidFill>
                <a:ea typeface="ＭＳ Ｐゴシック" pitchFamily="34" charset="-128"/>
              </a:rPr>
              <a:t>Forms of Persuasive Writing</a:t>
            </a:r>
          </a:p>
        </p:txBody>
      </p:sp>
      <p:sp>
        <p:nvSpPr>
          <p:cNvPr id="20482" name="Rectangle 3"/>
          <p:cNvSpPr>
            <a:spLocks noGrp="1" noChangeArrowheads="1"/>
          </p:cNvSpPr>
          <p:nvPr>
            <p:ph type="body" idx="1"/>
          </p:nvPr>
        </p:nvSpPr>
        <p:spPr>
          <a:xfrm>
            <a:off x="649941" y="2332037"/>
            <a:ext cx="10972800" cy="4525963"/>
          </a:xfrm>
        </p:spPr>
        <p:txBody>
          <a:bodyPr>
            <a:normAutofit/>
          </a:bodyPr>
          <a:lstStyle/>
          <a:p>
            <a:pPr algn="ctr">
              <a:buFontTx/>
              <a:buNone/>
            </a:pPr>
            <a:r>
              <a:rPr lang="en-US" sz="2000" dirty="0">
                <a:solidFill>
                  <a:srgbClr val="FF0000"/>
                </a:solidFill>
                <a:ea typeface="ＭＳ Ｐゴシック" pitchFamily="34" charset="-128"/>
              </a:rPr>
              <a:t>Editorials</a:t>
            </a:r>
            <a:r>
              <a:rPr lang="en-US" sz="2000" dirty="0">
                <a:ea typeface="ＭＳ Ｐゴシック" pitchFamily="34" charset="-128"/>
              </a:rPr>
              <a:t> about current issues appear in newspapers and magazines, or on television, radio, and the internet.</a:t>
            </a:r>
          </a:p>
        </p:txBody>
      </p:sp>
      <p:pic>
        <p:nvPicPr>
          <p:cNvPr id="20483" name="Picture 5" descr="top-magazines1"/>
          <p:cNvPicPr>
            <a:picLocks noChangeAspect="1" noChangeArrowheads="1"/>
          </p:cNvPicPr>
          <p:nvPr/>
        </p:nvPicPr>
        <p:blipFill>
          <a:blip r:embed="rId2"/>
          <a:srcRect/>
          <a:stretch>
            <a:fillRect/>
          </a:stretch>
        </p:blipFill>
        <p:spPr bwMode="auto">
          <a:xfrm>
            <a:off x="1320801" y="3124200"/>
            <a:ext cx="9486900" cy="3048000"/>
          </a:xfrm>
          <a:prstGeom prst="rect">
            <a:avLst/>
          </a:prstGeom>
          <a:noFill/>
          <a:ln w="9525">
            <a:noFill/>
            <a:miter lim="800000"/>
            <a:headEnd/>
            <a:tailEnd/>
          </a:ln>
        </p:spPr>
      </p:pic>
      <p:sp>
        <p:nvSpPr>
          <p:cNvPr id="5125" name="Text Box 6"/>
          <p:cNvSpPr txBox="1">
            <a:spLocks noChangeArrowheads="1"/>
          </p:cNvSpPr>
          <p:nvPr/>
        </p:nvSpPr>
        <p:spPr bwMode="auto">
          <a:xfrm>
            <a:off x="0" y="6437313"/>
            <a:ext cx="12192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800">
                <a:solidFill>
                  <a:schemeClr val="bg1"/>
                </a:solidFill>
              </a:rPr>
              <a:t>http://topmagazines.wordpress.com/2011/06/29/recommended-magazines-for-people-who-can%E2%80%99t-get-enough/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3200">
                <a:solidFill>
                  <a:srgbClr val="FF9900"/>
                </a:solidFill>
                <a:ea typeface="ＭＳ Ｐゴシック" pitchFamily="34" charset="-128"/>
              </a:rPr>
              <a:t>Forms of Persuasive Writing</a:t>
            </a:r>
          </a:p>
        </p:txBody>
      </p:sp>
      <p:sp>
        <p:nvSpPr>
          <p:cNvPr id="21506" name="Rectangle 3"/>
          <p:cNvSpPr>
            <a:spLocks noGrp="1" noChangeArrowheads="1"/>
          </p:cNvSpPr>
          <p:nvPr>
            <p:ph type="body" idx="1"/>
          </p:nvPr>
        </p:nvSpPr>
        <p:spPr/>
        <p:txBody>
          <a:bodyPr>
            <a:normAutofit/>
          </a:bodyPr>
          <a:lstStyle/>
          <a:p>
            <a:pPr algn="ctr">
              <a:buFontTx/>
              <a:buNone/>
            </a:pPr>
            <a:r>
              <a:rPr lang="en-US" sz="2000" b="1" dirty="0">
                <a:solidFill>
                  <a:srgbClr val="B2B2B2"/>
                </a:solidFill>
                <a:ea typeface="ＭＳ Ｐゴシック" pitchFamily="34" charset="-128"/>
              </a:rPr>
              <a:t>Persuasive speeches</a:t>
            </a:r>
            <a:r>
              <a:rPr lang="en-US" sz="2000" b="1" dirty="0">
                <a:ea typeface="ＭＳ Ｐゴシック" pitchFamily="34" charset="-128"/>
              </a:rPr>
              <a:t> </a:t>
            </a:r>
            <a:r>
              <a:rPr lang="en-US" sz="2000" dirty="0">
                <a:ea typeface="ＭＳ Ｐゴシック" pitchFamily="34" charset="-128"/>
              </a:rPr>
              <a:t>try to convince an audience to take action</a:t>
            </a:r>
          </a:p>
        </p:txBody>
      </p:sp>
      <p:pic>
        <p:nvPicPr>
          <p:cNvPr id="21507" name="Picture 5" descr="img_intro"/>
          <p:cNvPicPr>
            <a:picLocks noChangeAspect="1" noChangeArrowheads="1"/>
          </p:cNvPicPr>
          <p:nvPr/>
        </p:nvPicPr>
        <p:blipFill>
          <a:blip r:embed="rId2"/>
          <a:srcRect/>
          <a:stretch>
            <a:fillRect/>
          </a:stretch>
        </p:blipFill>
        <p:spPr bwMode="auto">
          <a:xfrm>
            <a:off x="4673600" y="3048001"/>
            <a:ext cx="3175000" cy="25241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5536</TotalTime>
  <Words>1832</Words>
  <Application>Microsoft Office PowerPoint</Application>
  <PresentationFormat>Widescreen</PresentationFormat>
  <Paragraphs>196</Paragraphs>
  <Slides>30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Century Gothic</vt:lpstr>
      <vt:lpstr>Freestyle Script</vt:lpstr>
      <vt:lpstr>Showcard Gothic</vt:lpstr>
      <vt:lpstr>Times</vt:lpstr>
      <vt:lpstr>Wingdings</vt:lpstr>
      <vt:lpstr>Wingdings 3</vt:lpstr>
      <vt:lpstr>Ion Boardroom</vt:lpstr>
      <vt:lpstr>PowerPoint Presentation</vt:lpstr>
      <vt:lpstr>PowerPoint Presentation</vt:lpstr>
      <vt:lpstr>PowerPoint Presentation</vt:lpstr>
      <vt:lpstr>Types of Supporting Arguments</vt:lpstr>
      <vt:lpstr>Types of Supporting Arguments</vt:lpstr>
      <vt:lpstr>Types of Supporting Arguments</vt:lpstr>
      <vt:lpstr>Forms of Persuasive Writing</vt:lpstr>
      <vt:lpstr>Forms of Persuasive Writing</vt:lpstr>
      <vt:lpstr>Forms of Persuasive Writing</vt:lpstr>
      <vt:lpstr>Forms of Persuasive Writing</vt:lpstr>
      <vt:lpstr>Forms of Persuasive Writing</vt:lpstr>
      <vt:lpstr>Persuasive Writing can be used to…</vt:lpstr>
      <vt:lpstr>Persuasive Writing can be used to…</vt:lpstr>
      <vt:lpstr>First…Know Your Audience…</vt:lpstr>
      <vt:lpstr>Persuasive writing format:</vt:lpstr>
      <vt:lpstr>In order to convince the reader you need more than just an opinion; you need facts or examples to back your opinion. So, be sure to do the research! </vt:lpstr>
      <vt:lpstr>You Could Begin with a Strong Statement:</vt:lpstr>
      <vt:lpstr>You Could Open with a Quotation:</vt:lpstr>
      <vt:lpstr>You Could Open with a interesting fact:</vt:lpstr>
      <vt:lpstr>You Could Open with an Anecdote:</vt:lpstr>
      <vt:lpstr>You Could Open with a Fact or Statistic:</vt:lpstr>
      <vt:lpstr>You Could Open with a Question:</vt:lpstr>
      <vt:lpstr>Open with an Outrageous Statement:</vt:lpstr>
      <vt:lpstr>You Could Start with a Riddle:</vt:lpstr>
      <vt:lpstr>Lead / Hook Match the type to the example</vt:lpstr>
      <vt:lpstr>Lead / Hook Match the type to the example</vt:lpstr>
      <vt:lpstr>Next: Creating a Thesis Statement</vt:lpstr>
      <vt:lpstr>H.W:Writing the Thesis Statement</vt:lpstr>
      <vt:lpstr>PowerPoint Presentation</vt:lpstr>
      <vt:lpstr>H.W: Persuasive Devices exercise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Guess The Word!</dc:title>
  <dc:creator>Ayah Amer</dc:creator>
  <cp:lastModifiedBy>Shahinaz HELMY</cp:lastModifiedBy>
  <cp:revision>77</cp:revision>
  <dcterms:created xsi:type="dcterms:W3CDTF">2016-09-19T03:00:35Z</dcterms:created>
  <dcterms:modified xsi:type="dcterms:W3CDTF">2024-03-01T20:41:23Z</dcterms:modified>
</cp:coreProperties>
</file>